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99"/>
  </p:notesMasterIdLst>
  <p:sldIdLst>
    <p:sldId id="256" r:id="rId2"/>
    <p:sldId id="300" r:id="rId3"/>
    <p:sldId id="341" r:id="rId4"/>
    <p:sldId id="345" r:id="rId5"/>
    <p:sldId id="359" r:id="rId6"/>
    <p:sldId id="316" r:id="rId7"/>
    <p:sldId id="301" r:id="rId8"/>
    <p:sldId id="315" r:id="rId9"/>
    <p:sldId id="391" r:id="rId10"/>
    <p:sldId id="303" r:id="rId11"/>
    <p:sldId id="293" r:id="rId12"/>
    <p:sldId id="294" r:id="rId13"/>
    <p:sldId id="295" r:id="rId14"/>
    <p:sldId id="296" r:id="rId15"/>
    <p:sldId id="320" r:id="rId16"/>
    <p:sldId id="297" r:id="rId17"/>
    <p:sldId id="298" r:id="rId18"/>
    <p:sldId id="299" r:id="rId19"/>
    <p:sldId id="317" r:id="rId20"/>
    <p:sldId id="378" r:id="rId21"/>
    <p:sldId id="302" r:id="rId22"/>
    <p:sldId id="305" r:id="rId23"/>
    <p:sldId id="306" r:id="rId24"/>
    <p:sldId id="307" r:id="rId25"/>
    <p:sldId id="308" r:id="rId26"/>
    <p:sldId id="309" r:id="rId27"/>
    <p:sldId id="304" r:id="rId28"/>
    <p:sldId id="310" r:id="rId29"/>
    <p:sldId id="311" r:id="rId30"/>
    <p:sldId id="374" r:id="rId31"/>
    <p:sldId id="389" r:id="rId32"/>
    <p:sldId id="276" r:id="rId33"/>
    <p:sldId id="280" r:id="rId34"/>
    <p:sldId id="277" r:id="rId35"/>
    <p:sldId id="264" r:id="rId36"/>
    <p:sldId id="282" r:id="rId37"/>
    <p:sldId id="283" r:id="rId38"/>
    <p:sldId id="278" r:id="rId39"/>
    <p:sldId id="346" r:id="rId40"/>
    <p:sldId id="334" r:id="rId41"/>
    <p:sldId id="336" r:id="rId42"/>
    <p:sldId id="347" r:id="rId43"/>
    <p:sldId id="348" r:id="rId44"/>
    <p:sldId id="386" r:id="rId45"/>
    <p:sldId id="379" r:id="rId46"/>
    <p:sldId id="351" r:id="rId47"/>
    <p:sldId id="352" r:id="rId48"/>
    <p:sldId id="353" r:id="rId49"/>
    <p:sldId id="380" r:id="rId50"/>
    <p:sldId id="354" r:id="rId51"/>
    <p:sldId id="325" r:id="rId52"/>
    <p:sldId id="326" r:id="rId53"/>
    <p:sldId id="366" r:id="rId54"/>
    <p:sldId id="367" r:id="rId55"/>
    <p:sldId id="368" r:id="rId56"/>
    <p:sldId id="371" r:id="rId57"/>
    <p:sldId id="370" r:id="rId58"/>
    <p:sldId id="361" r:id="rId59"/>
    <p:sldId id="363" r:id="rId60"/>
    <p:sldId id="355" r:id="rId61"/>
    <p:sldId id="375" r:id="rId62"/>
    <p:sldId id="335" r:id="rId63"/>
    <p:sldId id="342" r:id="rId64"/>
    <p:sldId id="405" r:id="rId65"/>
    <p:sldId id="364" r:id="rId66"/>
    <p:sldId id="360" r:id="rId67"/>
    <p:sldId id="406" r:id="rId68"/>
    <p:sldId id="358" r:id="rId69"/>
    <p:sldId id="343" r:id="rId70"/>
    <p:sldId id="365" r:id="rId71"/>
    <p:sldId id="377" r:id="rId72"/>
    <p:sldId id="344" r:id="rId73"/>
    <p:sldId id="392" r:id="rId74"/>
    <p:sldId id="381" r:id="rId75"/>
    <p:sldId id="382" r:id="rId76"/>
    <p:sldId id="384" r:id="rId77"/>
    <p:sldId id="385" r:id="rId78"/>
    <p:sldId id="387" r:id="rId79"/>
    <p:sldId id="398" r:id="rId80"/>
    <p:sldId id="399" r:id="rId81"/>
    <p:sldId id="400" r:id="rId82"/>
    <p:sldId id="401" r:id="rId83"/>
    <p:sldId id="402" r:id="rId84"/>
    <p:sldId id="403" r:id="rId85"/>
    <p:sldId id="337" r:id="rId86"/>
    <p:sldId id="416" r:id="rId87"/>
    <p:sldId id="404" r:id="rId88"/>
    <p:sldId id="415" r:id="rId89"/>
    <p:sldId id="339" r:id="rId90"/>
    <p:sldId id="413" r:id="rId91"/>
    <p:sldId id="340" r:id="rId92"/>
    <p:sldId id="407" r:id="rId93"/>
    <p:sldId id="408" r:id="rId94"/>
    <p:sldId id="409" r:id="rId95"/>
    <p:sldId id="410" r:id="rId96"/>
    <p:sldId id="411" r:id="rId97"/>
    <p:sldId id="412" r:id="rId9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527"/>
    <a:srgbClr val="FFE855"/>
    <a:srgbClr val="FFDD38"/>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36B656-AA1D-4638-B929-717CEC33F971}" v="4" dt="2020-05-24T19:32:29.169"/>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Style moyen 1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Style moyen 3 - Accentuation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4"/>
    <p:restoredTop sz="94354"/>
  </p:normalViewPr>
  <p:slideViewPr>
    <p:cSldViewPr snapToGrid="0" snapToObjects="1">
      <p:cViewPr varScale="1">
        <p:scale>
          <a:sx n="95" d="100"/>
          <a:sy n="95" d="100"/>
        </p:scale>
        <p:origin x="63" y="108"/>
      </p:cViewPr>
      <p:guideLst/>
    </p:cSldViewPr>
  </p:slideViewPr>
  <p:notesTextViewPr>
    <p:cViewPr>
      <p:scale>
        <a:sx n="1" d="1"/>
        <a:sy n="1" d="1"/>
      </p:scale>
      <p:origin x="0" y="0"/>
    </p:cViewPr>
  </p:notesTextViewPr>
  <p:sorterViewPr>
    <p:cViewPr>
      <p:scale>
        <a:sx n="66" d="100"/>
        <a:sy n="66" d="100"/>
      </p:scale>
      <p:origin x="0" y="-1392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microsoft.com/office/2016/11/relationships/changesInfo" Target="changesInfos/changesInfo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presProps" Target="presProps.xml"/><Relationship Id="rId105"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éphane Béchet" userId="950a77798f1fbafd" providerId="LiveId" clId="{5736B656-AA1D-4638-B929-717CEC33F971}"/>
    <pc:docChg chg="undo custSel addSld delSld modSld">
      <pc:chgData name="Stéphane Béchet" userId="950a77798f1fbafd" providerId="LiveId" clId="{5736B656-AA1D-4638-B929-717CEC33F971}" dt="2020-05-25T12:52:47.989" v="95" actId="20577"/>
      <pc:docMkLst>
        <pc:docMk/>
      </pc:docMkLst>
      <pc:sldChg chg="modSp mod">
        <pc:chgData name="Stéphane Béchet" userId="950a77798f1fbafd" providerId="LiveId" clId="{5736B656-AA1D-4638-B929-717CEC33F971}" dt="2020-05-25T12:52:47.989" v="95" actId="20577"/>
        <pc:sldMkLst>
          <pc:docMk/>
          <pc:sldMk cId="2119781552" sldId="256"/>
        </pc:sldMkLst>
        <pc:spChg chg="mod">
          <ac:chgData name="Stéphane Béchet" userId="950a77798f1fbafd" providerId="LiveId" clId="{5736B656-AA1D-4638-B929-717CEC33F971}" dt="2020-05-25T12:52:47.989" v="95" actId="20577"/>
          <ac:spMkLst>
            <pc:docMk/>
            <pc:sldMk cId="2119781552" sldId="256"/>
            <ac:spMk id="7" creationId="{C977948B-78EC-D545-9EA1-0A2829AFAAE5}"/>
          </ac:spMkLst>
        </pc:spChg>
      </pc:sldChg>
      <pc:sldChg chg="addSp delSp modSp mod">
        <pc:chgData name="Stéphane Béchet" userId="950a77798f1fbafd" providerId="LiveId" clId="{5736B656-AA1D-4638-B929-717CEC33F971}" dt="2020-05-24T19:32:29.565" v="88" actId="478"/>
        <pc:sldMkLst>
          <pc:docMk/>
          <pc:sldMk cId="355510125" sldId="295"/>
        </pc:sldMkLst>
        <pc:picChg chg="add del">
          <ac:chgData name="Stéphane Béchet" userId="950a77798f1fbafd" providerId="LiveId" clId="{5736B656-AA1D-4638-B929-717CEC33F971}" dt="2020-05-24T19:32:29.565" v="88" actId="478"/>
          <ac:picMkLst>
            <pc:docMk/>
            <pc:sldMk cId="355510125" sldId="295"/>
            <ac:picMk id="3" creationId="{EFEFBEE0-B249-224B-ACCD-86D95ACF45EB}"/>
          </ac:picMkLst>
        </pc:picChg>
        <pc:picChg chg="add del">
          <ac:chgData name="Stéphane Béchet" userId="950a77798f1fbafd" providerId="LiveId" clId="{5736B656-AA1D-4638-B929-717CEC33F971}" dt="2020-05-24T19:32:29.565" v="88" actId="478"/>
          <ac:picMkLst>
            <pc:docMk/>
            <pc:sldMk cId="355510125" sldId="295"/>
            <ac:picMk id="6" creationId="{FD0CF4A6-0FC2-0D47-81D3-2E5C3052FDDA}"/>
          </ac:picMkLst>
        </pc:picChg>
        <pc:picChg chg="add del mod">
          <ac:chgData name="Stéphane Béchet" userId="950a77798f1fbafd" providerId="LiveId" clId="{5736B656-AA1D-4638-B929-717CEC33F971}" dt="2020-05-24T19:32:29.169" v="87" actId="931"/>
          <ac:picMkLst>
            <pc:docMk/>
            <pc:sldMk cId="355510125" sldId="295"/>
            <ac:picMk id="7" creationId="{5409CB37-DAD3-4F39-BD77-9F643F64EFDC}"/>
          </ac:picMkLst>
        </pc:picChg>
        <pc:picChg chg="add del">
          <ac:chgData name="Stéphane Béchet" userId="950a77798f1fbafd" providerId="LiveId" clId="{5736B656-AA1D-4638-B929-717CEC33F971}" dt="2020-05-24T19:32:29.565" v="88" actId="478"/>
          <ac:picMkLst>
            <pc:docMk/>
            <pc:sldMk cId="355510125" sldId="295"/>
            <ac:picMk id="9" creationId="{0CED7986-16BC-0346-93CC-D832062DB08C}"/>
          </ac:picMkLst>
        </pc:picChg>
      </pc:sldChg>
      <pc:sldChg chg="addSp delSp mod">
        <pc:chgData name="Stéphane Béchet" userId="950a77798f1fbafd" providerId="LiveId" clId="{5736B656-AA1D-4638-B929-717CEC33F971}" dt="2020-05-24T19:32:51.887" v="92" actId="478"/>
        <pc:sldMkLst>
          <pc:docMk/>
          <pc:sldMk cId="1904470591" sldId="296"/>
        </pc:sldMkLst>
        <pc:picChg chg="add del">
          <ac:chgData name="Stéphane Béchet" userId="950a77798f1fbafd" providerId="LiveId" clId="{5736B656-AA1D-4638-B929-717CEC33F971}" dt="2020-05-24T19:32:51.887" v="92" actId="478"/>
          <ac:picMkLst>
            <pc:docMk/>
            <pc:sldMk cId="1904470591" sldId="296"/>
            <ac:picMk id="20" creationId="{F0E6AF5C-A2A0-094F-B60B-AA1334462355}"/>
          </ac:picMkLst>
        </pc:picChg>
      </pc:sldChg>
      <pc:sldChg chg="addSp delSp mod">
        <pc:chgData name="Stéphane Béchet" userId="950a77798f1fbafd" providerId="LiveId" clId="{5736B656-AA1D-4638-B929-717CEC33F971}" dt="2020-05-24T19:32:44.049" v="90" actId="478"/>
        <pc:sldMkLst>
          <pc:docMk/>
          <pc:sldMk cId="2309791282" sldId="297"/>
        </pc:sldMkLst>
        <pc:picChg chg="add del">
          <ac:chgData name="Stéphane Béchet" userId="950a77798f1fbafd" providerId="LiveId" clId="{5736B656-AA1D-4638-B929-717CEC33F971}" dt="2020-05-24T19:32:44.049" v="90" actId="478"/>
          <ac:picMkLst>
            <pc:docMk/>
            <pc:sldMk cId="2309791282" sldId="297"/>
            <ac:picMk id="19" creationId="{24F7C127-2EB4-3C4C-B77E-A30EBA1D6047}"/>
          </ac:picMkLst>
        </pc:picChg>
        <pc:picChg chg="add del">
          <ac:chgData name="Stéphane Béchet" userId="950a77798f1fbafd" providerId="LiveId" clId="{5736B656-AA1D-4638-B929-717CEC33F971}" dt="2020-05-24T19:32:44.049" v="90" actId="478"/>
          <ac:picMkLst>
            <pc:docMk/>
            <pc:sldMk cId="2309791282" sldId="297"/>
            <ac:picMk id="20" creationId="{E8F5DC80-D340-9E4E-B9CE-5FD7D3B9C7C6}"/>
          </ac:picMkLst>
        </pc:picChg>
        <pc:picChg chg="add del">
          <ac:chgData name="Stéphane Béchet" userId="950a77798f1fbafd" providerId="LiveId" clId="{5736B656-AA1D-4638-B929-717CEC33F971}" dt="2020-05-24T19:32:44.049" v="90" actId="478"/>
          <ac:picMkLst>
            <pc:docMk/>
            <pc:sldMk cId="2309791282" sldId="297"/>
            <ac:picMk id="21" creationId="{4583FE6A-BF3D-174D-8D96-2521C5E455C2}"/>
          </ac:picMkLst>
        </pc:picChg>
      </pc:sldChg>
      <pc:sldChg chg="add del">
        <pc:chgData name="Stéphane Béchet" userId="950a77798f1fbafd" providerId="LiveId" clId="{5736B656-AA1D-4638-B929-717CEC33F971}" dt="2020-05-24T19:33:51.304" v="94" actId="47"/>
        <pc:sldMkLst>
          <pc:docMk/>
          <pc:sldMk cId="1724696642" sldId="368"/>
        </pc:sldMkLst>
      </pc:sldChg>
      <pc:sldChg chg="add del">
        <pc:chgData name="Stéphane Béchet" userId="950a77798f1fbafd" providerId="LiveId" clId="{5736B656-AA1D-4638-B929-717CEC33F971}" dt="2020-05-24T19:33:51.304" v="94" actId="47"/>
        <pc:sldMkLst>
          <pc:docMk/>
          <pc:sldMk cId="1316749563" sldId="370"/>
        </pc:sldMkLst>
      </pc:sldChg>
      <pc:sldChg chg="add del">
        <pc:chgData name="Stéphane Béchet" userId="950a77798f1fbafd" providerId="LiveId" clId="{5736B656-AA1D-4638-B929-717CEC33F971}" dt="2020-05-24T19:33:51.304" v="94" actId="47"/>
        <pc:sldMkLst>
          <pc:docMk/>
          <pc:sldMk cId="2730065133" sldId="371"/>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4-19T18:12:14.102"/>
    </inkml:context>
    <inkml:brush xml:id="br0">
      <inkml:brushProperty name="width" value="0.05" units="cm"/>
      <inkml:brushProperty name="height" value="0.05" units="cm"/>
      <inkml:brushProperty name="color" value="#E71224"/>
    </inkml:brush>
  </inkml:definitions>
  <inkml:trace contextRef="#ctx0" brushRef="#br0">1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FC9147-B15C-D949-8850-809991F1BD22}" type="datetimeFigureOut">
              <a:rPr lang="fr-FR" smtClean="0"/>
              <a:t>25/05/2020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B1D64C-6000-1141-B1F7-53818D92AE6B}" type="slidenum">
              <a:rPr lang="fr-FR" smtClean="0"/>
              <a:t>‹N°›</a:t>
            </a:fld>
            <a:endParaRPr lang="fr-FR"/>
          </a:p>
        </p:txBody>
      </p:sp>
    </p:spTree>
    <p:extLst>
      <p:ext uri="{BB962C8B-B14F-4D97-AF65-F5344CB8AC3E}">
        <p14:creationId xmlns:p14="http://schemas.microsoft.com/office/powerpoint/2010/main" val="199008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15</a:t>
            </a:fld>
            <a:endParaRPr lang="fr-FR"/>
          </a:p>
        </p:txBody>
      </p:sp>
    </p:spTree>
    <p:extLst>
      <p:ext uri="{BB962C8B-B14F-4D97-AF65-F5344CB8AC3E}">
        <p14:creationId xmlns:p14="http://schemas.microsoft.com/office/powerpoint/2010/main" val="980601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79</a:t>
            </a:fld>
            <a:endParaRPr lang="fr-FR"/>
          </a:p>
        </p:txBody>
      </p:sp>
    </p:spTree>
    <p:extLst>
      <p:ext uri="{BB962C8B-B14F-4D97-AF65-F5344CB8AC3E}">
        <p14:creationId xmlns:p14="http://schemas.microsoft.com/office/powerpoint/2010/main" val="2236155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80</a:t>
            </a:fld>
            <a:endParaRPr lang="fr-FR"/>
          </a:p>
        </p:txBody>
      </p:sp>
    </p:spTree>
    <p:extLst>
      <p:ext uri="{BB962C8B-B14F-4D97-AF65-F5344CB8AC3E}">
        <p14:creationId xmlns:p14="http://schemas.microsoft.com/office/powerpoint/2010/main" val="12313908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81</a:t>
            </a:fld>
            <a:endParaRPr lang="fr-FR"/>
          </a:p>
        </p:txBody>
      </p:sp>
    </p:spTree>
    <p:extLst>
      <p:ext uri="{BB962C8B-B14F-4D97-AF65-F5344CB8AC3E}">
        <p14:creationId xmlns:p14="http://schemas.microsoft.com/office/powerpoint/2010/main" val="1859871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82</a:t>
            </a:fld>
            <a:endParaRPr lang="fr-FR"/>
          </a:p>
        </p:txBody>
      </p:sp>
    </p:spTree>
    <p:extLst>
      <p:ext uri="{BB962C8B-B14F-4D97-AF65-F5344CB8AC3E}">
        <p14:creationId xmlns:p14="http://schemas.microsoft.com/office/powerpoint/2010/main" val="1431992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83</a:t>
            </a:fld>
            <a:endParaRPr lang="fr-FR"/>
          </a:p>
        </p:txBody>
      </p:sp>
    </p:spTree>
    <p:extLst>
      <p:ext uri="{BB962C8B-B14F-4D97-AF65-F5344CB8AC3E}">
        <p14:creationId xmlns:p14="http://schemas.microsoft.com/office/powerpoint/2010/main" val="6004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84</a:t>
            </a:fld>
            <a:endParaRPr lang="fr-FR"/>
          </a:p>
        </p:txBody>
      </p:sp>
    </p:spTree>
    <p:extLst>
      <p:ext uri="{BB962C8B-B14F-4D97-AF65-F5344CB8AC3E}">
        <p14:creationId xmlns:p14="http://schemas.microsoft.com/office/powerpoint/2010/main" val="34272182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93</a:t>
            </a:fld>
            <a:endParaRPr lang="fr-FR"/>
          </a:p>
        </p:txBody>
      </p:sp>
    </p:spTree>
    <p:extLst>
      <p:ext uri="{BB962C8B-B14F-4D97-AF65-F5344CB8AC3E}">
        <p14:creationId xmlns:p14="http://schemas.microsoft.com/office/powerpoint/2010/main" val="1337338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94</a:t>
            </a:fld>
            <a:endParaRPr lang="fr-FR"/>
          </a:p>
        </p:txBody>
      </p:sp>
    </p:spTree>
    <p:extLst>
      <p:ext uri="{BB962C8B-B14F-4D97-AF65-F5344CB8AC3E}">
        <p14:creationId xmlns:p14="http://schemas.microsoft.com/office/powerpoint/2010/main" val="30550081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95</a:t>
            </a:fld>
            <a:endParaRPr lang="fr-FR"/>
          </a:p>
        </p:txBody>
      </p:sp>
    </p:spTree>
    <p:extLst>
      <p:ext uri="{BB962C8B-B14F-4D97-AF65-F5344CB8AC3E}">
        <p14:creationId xmlns:p14="http://schemas.microsoft.com/office/powerpoint/2010/main" val="20344155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96</a:t>
            </a:fld>
            <a:endParaRPr lang="fr-FR"/>
          </a:p>
        </p:txBody>
      </p:sp>
    </p:spTree>
    <p:extLst>
      <p:ext uri="{BB962C8B-B14F-4D97-AF65-F5344CB8AC3E}">
        <p14:creationId xmlns:p14="http://schemas.microsoft.com/office/powerpoint/2010/main" val="1036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25</a:t>
            </a:fld>
            <a:endParaRPr lang="fr-FR"/>
          </a:p>
        </p:txBody>
      </p:sp>
    </p:spTree>
    <p:extLst>
      <p:ext uri="{BB962C8B-B14F-4D97-AF65-F5344CB8AC3E}">
        <p14:creationId xmlns:p14="http://schemas.microsoft.com/office/powerpoint/2010/main" val="35460998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97</a:t>
            </a:fld>
            <a:endParaRPr lang="fr-FR"/>
          </a:p>
        </p:txBody>
      </p:sp>
    </p:spTree>
    <p:extLst>
      <p:ext uri="{BB962C8B-B14F-4D97-AF65-F5344CB8AC3E}">
        <p14:creationId xmlns:p14="http://schemas.microsoft.com/office/powerpoint/2010/main" val="1552942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26</a:t>
            </a:fld>
            <a:endParaRPr lang="fr-FR"/>
          </a:p>
        </p:txBody>
      </p:sp>
    </p:spTree>
    <p:extLst>
      <p:ext uri="{BB962C8B-B14F-4D97-AF65-F5344CB8AC3E}">
        <p14:creationId xmlns:p14="http://schemas.microsoft.com/office/powerpoint/2010/main" val="390899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28</a:t>
            </a:fld>
            <a:endParaRPr lang="fr-FR"/>
          </a:p>
        </p:txBody>
      </p:sp>
    </p:spTree>
    <p:extLst>
      <p:ext uri="{BB962C8B-B14F-4D97-AF65-F5344CB8AC3E}">
        <p14:creationId xmlns:p14="http://schemas.microsoft.com/office/powerpoint/2010/main" val="938976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29</a:t>
            </a:fld>
            <a:endParaRPr lang="fr-FR"/>
          </a:p>
        </p:txBody>
      </p:sp>
    </p:spTree>
    <p:extLst>
      <p:ext uri="{BB962C8B-B14F-4D97-AF65-F5344CB8AC3E}">
        <p14:creationId xmlns:p14="http://schemas.microsoft.com/office/powerpoint/2010/main" val="1731254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75</a:t>
            </a:fld>
            <a:endParaRPr lang="fr-FR"/>
          </a:p>
        </p:txBody>
      </p:sp>
    </p:spTree>
    <p:extLst>
      <p:ext uri="{BB962C8B-B14F-4D97-AF65-F5344CB8AC3E}">
        <p14:creationId xmlns:p14="http://schemas.microsoft.com/office/powerpoint/2010/main" val="2687304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76</a:t>
            </a:fld>
            <a:endParaRPr lang="fr-FR"/>
          </a:p>
        </p:txBody>
      </p:sp>
    </p:spTree>
    <p:extLst>
      <p:ext uri="{BB962C8B-B14F-4D97-AF65-F5344CB8AC3E}">
        <p14:creationId xmlns:p14="http://schemas.microsoft.com/office/powerpoint/2010/main" val="1630120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77</a:t>
            </a:fld>
            <a:endParaRPr lang="fr-FR"/>
          </a:p>
        </p:txBody>
      </p:sp>
    </p:spTree>
    <p:extLst>
      <p:ext uri="{BB962C8B-B14F-4D97-AF65-F5344CB8AC3E}">
        <p14:creationId xmlns:p14="http://schemas.microsoft.com/office/powerpoint/2010/main" val="3325043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78</a:t>
            </a:fld>
            <a:endParaRPr lang="fr-FR"/>
          </a:p>
        </p:txBody>
      </p:sp>
    </p:spTree>
    <p:extLst>
      <p:ext uri="{BB962C8B-B14F-4D97-AF65-F5344CB8AC3E}">
        <p14:creationId xmlns:p14="http://schemas.microsoft.com/office/powerpoint/2010/main" val="353348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3203AB43-204A-EF47-808D-04B4E381252F}" type="datetime1">
              <a:rPr lang="fr-FR" smtClean="0"/>
              <a:t>25/05/2020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505485" y="6450154"/>
            <a:ext cx="683339"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632890E-B6AE-A443-9446-EEA8DB62BBA2}" type="datetime1">
              <a:rPr lang="fr-FR" smtClean="0"/>
              <a:t>25/05/2020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18AC2B1-EFC8-1B44-AB2E-D4B3D0303F48}" type="datetime1">
              <a:rPr lang="fr-FR" smtClean="0"/>
              <a:t>25/05/2020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2D02419-2486-F749-A132-C349AA3ED541}" type="datetime1">
              <a:rPr lang="fr-FR" smtClean="0"/>
              <a:t>25/05/2020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C5A2AE3-6FE0-2244-B7C7-79FE214A51D7}" type="datetime1">
              <a:rPr lang="fr-FR" smtClean="0"/>
              <a:t>25/05/2020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0FAAFC4E-E1D4-B44D-9032-C216296062CD}" type="datetime1">
              <a:rPr lang="fr-FR" smtClean="0"/>
              <a:t>25/05/2020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075519F-6939-C84A-9F37-C0A5FF6E5E67}" type="datetime1">
              <a:rPr lang="fr-FR" smtClean="0"/>
              <a:t>25/05/2020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B301283-0BF2-B040-A5B0-B02F368000D6}" type="datetime1">
              <a:rPr lang="fr-FR" smtClean="0"/>
              <a:t>25/05/2020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CBEAF30-432C-E649-88ED-1859C653B39A}" type="datetime1">
              <a:rPr lang="fr-FR" smtClean="0"/>
              <a:t>25/05/2020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9C5D3FE-0733-F247-93C1-43067A0A39AD}" type="datetime1">
              <a:rPr lang="fr-FR" smtClean="0"/>
              <a:t>25/05/2020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73C90D7D-1E0D-C144-B05A-5179DBAB46CE}" type="datetime1">
              <a:rPr lang="fr-FR" smtClean="0"/>
              <a:t>25/05/2020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6F71126-6922-9345-A32E-FD0766905AD7}" type="datetime1">
              <a:rPr lang="fr-FR" smtClean="0"/>
              <a:t>25/05/2020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F15A9846-6D49-BC4C-834B-7D8F9D95705D}" type="datetime1">
              <a:rPr lang="fr-FR" smtClean="0"/>
              <a:t>25/05/2020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DE98A-CF38-004A-8F35-7E44628C1A81}" type="datetime1">
              <a:rPr lang="fr-FR" smtClean="0"/>
              <a:t>25/05/2020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5E99957F-5D00-0B4D-B290-8C96E956F92E}" type="datetime1">
              <a:rPr lang="fr-FR" smtClean="0"/>
              <a:t>25/05/2020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026869E1-51A7-2B4C-B85F-2ED3FB901472}" type="datetime1">
              <a:rPr lang="fr-FR" smtClean="0"/>
              <a:t>25/05/2020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9387EAA-8374-1041-8537-C44C13C8465E}" type="datetime1">
              <a:rPr lang="fr-FR" smtClean="0"/>
              <a:t>25/05/2020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doi.org/10.1101/2020.03.30.20047217"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00.png"/><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11" Type="http://schemas.openxmlformats.org/officeDocument/2006/relationships/image" Target="../media/image24.png"/><Relationship Id="rId10" Type="http://schemas.openxmlformats.org/officeDocument/2006/relationships/image" Target="../media/image23.png"/><Relationship Id="rId4" Type="http://schemas.openxmlformats.org/officeDocument/2006/relationships/customXml" Target="../ink/ink1.xml"/><Relationship Id="rId9"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1101/2020.03.30.20047217"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4.png"/><Relationship Id="rId7"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svg"/><Relationship Id="rId4" Type="http://schemas.openxmlformats.org/officeDocument/2006/relationships/image" Target="../media/image39.png"/><Relationship Id="rId9"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openclipart.org/detail/287226/n-mesa"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svg"/></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4.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7.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s://covid-19.sante.gouv.fr/tests" TargetMode="External"/><Relationship Id="rId4" Type="http://schemas.openxmlformats.org/officeDocument/2006/relationships/image" Target="../media/image66.png"/></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hyperlink" Target="http://cecimath.wikidot.com/albert-einstein" TargetMode="External"/><Relationship Id="rId5" Type="http://schemas.openxmlformats.org/officeDocument/2006/relationships/image" Target="../media/image70.jpeg"/><Relationship Id="rId4" Type="http://schemas.openxmlformats.org/officeDocument/2006/relationships/image" Target="../media/image69.png"/></Relationships>
</file>

<file path=ppt/slides/_rels/slide54.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1.jpeg"/><Relationship Id="rId7" Type="http://schemas.openxmlformats.org/officeDocument/2006/relationships/image" Target="../media/image74.png"/><Relationship Id="rId12" Type="http://schemas.openxmlformats.org/officeDocument/2006/relationships/hyperlink" Target="https://pixabay.com/illustrations/union-jack-british-flag-uk-english-1027898/"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3.png"/><Relationship Id="rId11" Type="http://schemas.openxmlformats.org/officeDocument/2006/relationships/image" Target="../media/image77.jpeg"/><Relationship Id="rId5" Type="http://schemas.openxmlformats.org/officeDocument/2006/relationships/image" Target="../media/image72.png"/><Relationship Id="rId10" Type="http://schemas.openxmlformats.org/officeDocument/2006/relationships/hyperlink" Target="https://en.wikipedia.org/wiki/French_Guiana" TargetMode="External"/><Relationship Id="rId4" Type="http://schemas.openxmlformats.org/officeDocument/2006/relationships/hyperlink" Target="https://worddreams.wordpress.com/2014/10/17/book-review-law-of-primitive-man/" TargetMode="External"/><Relationship Id="rId9" Type="http://schemas.openxmlformats.org/officeDocument/2006/relationships/image" Target="../media/image76.png"/></Relationships>
</file>

<file path=ppt/slides/_rels/slide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hyperlink" Target="http://cecimath.wikidot.com/albert-einstein" TargetMode="External"/><Relationship Id="rId3" Type="http://schemas.openxmlformats.org/officeDocument/2006/relationships/image" Target="../media/image78.jpeg"/><Relationship Id="rId7" Type="http://schemas.openxmlformats.org/officeDocument/2006/relationships/image" Target="../media/image80.png"/><Relationship Id="rId12" Type="http://schemas.openxmlformats.org/officeDocument/2006/relationships/image" Target="../media/image70.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5.png"/><Relationship Id="rId11" Type="http://schemas.openxmlformats.org/officeDocument/2006/relationships/hyperlink" Target="https://pixabay.com/illustrations/union-jack-british-flag-uk-english-1027898/" TargetMode="External"/><Relationship Id="rId5" Type="http://schemas.openxmlformats.org/officeDocument/2006/relationships/image" Target="../media/image79.png"/><Relationship Id="rId10" Type="http://schemas.openxmlformats.org/officeDocument/2006/relationships/image" Target="../media/image81.jpeg"/><Relationship Id="rId4" Type="http://schemas.openxmlformats.org/officeDocument/2006/relationships/hyperlink" Target="https://worddreams.wordpress.com/2014/10/17/book-review-law-of-primitive-man/" TargetMode="External"/><Relationship Id="rId9" Type="http://schemas.openxmlformats.org/officeDocument/2006/relationships/hyperlink" Target="https://en.wikipedia.org/wiki/French_Guiana" TargetMode="External"/></Relationships>
</file>

<file path=ppt/slides/_rels/slide5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s://en.wikipedia.org/wiki/Netherlands_at_the_2018_Winter_Olympics" TargetMode="External"/><Relationship Id="rId4" Type="http://schemas.openxmlformats.org/officeDocument/2006/relationships/image" Target="../media/image83.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hyperlink" Target="https://www.nejm.org/doi/full/10.1056/NEJMoa2006100?query=featured_coronavirus"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s://en.wikipedia.org/wiki/French_Third_Republic" TargetMode="External"/><Relationship Id="rId4" Type="http://schemas.openxmlformats.org/officeDocument/2006/relationships/image" Target="../media/image76.png"/></Relationships>
</file>

<file path=ppt/slides/_rels/slide6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6.png"/></Relationships>
</file>

<file path=ppt/slides/_rels/slide6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64.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86.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65.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hyperlink" Target="https://en.wikipedia.org/wiki/Netherlands_at_the_2018_Winter_Olympics"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92.png"/><Relationship Id="rId4" Type="http://schemas.openxmlformats.org/officeDocument/2006/relationships/image" Target="../media/image91.png"/></Relationships>
</file>

<file path=ppt/slides/_rels/slide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95.png"/><Relationship Id="rId4" Type="http://schemas.openxmlformats.org/officeDocument/2006/relationships/image" Target="../media/image94.png"/></Relationships>
</file>

<file path=ppt/slides/_rels/slide6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00.png"/><Relationship Id="rId4" Type="http://schemas.openxmlformats.org/officeDocument/2006/relationships/image" Target="../media/image99.png"/></Relationships>
</file>

<file path=ppt/slides/_rels/slide7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7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04.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5.png"/></Relationships>
</file>

<file path=ppt/slides/_rels/slide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07.png"/><Relationship Id="rId4" Type="http://schemas.openxmlformats.org/officeDocument/2006/relationships/image" Target="../media/image106.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9.png"/></Relationships>
</file>

<file path=ppt/slides/_rels/slide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83.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image" Target="../media/image4.png"/><Relationship Id="rId7" Type="http://schemas.openxmlformats.org/officeDocument/2006/relationships/image" Target="../media/image11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84.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image" Target="../media/image4.png"/><Relationship Id="rId7" Type="http://schemas.openxmlformats.org/officeDocument/2006/relationships/image" Target="../media/image12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s>
</file>

<file path=ppt/slides/_rels/slide8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24.png"/><Relationship Id="rId4" Type="http://schemas.openxmlformats.org/officeDocument/2006/relationships/image" Target="../media/image123.png"/></Relationships>
</file>

<file path=ppt/slides/_rels/slide8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25.jpeg"/></Relationships>
</file>

<file path=ppt/slides/_rels/slide89.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60.png"/><Relationship Id="rId7" Type="http://schemas.openxmlformats.org/officeDocument/2006/relationships/image" Target="../media/image12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 Id="rId9" Type="http://schemas.openxmlformats.org/officeDocument/2006/relationships/image" Target="../media/image131.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32.jpeg"/></Relationships>
</file>

<file path=ppt/slides/_rels/slide91.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136.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png"/></Relationships>
</file>

<file path=ppt/slides/_rels/slide92.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14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39.png"/><Relationship Id="rId5" Type="http://schemas.openxmlformats.org/officeDocument/2006/relationships/image" Target="../media/image138.png"/><Relationship Id="rId4" Type="http://schemas.openxmlformats.org/officeDocument/2006/relationships/image" Target="../media/image137.png"/></Relationships>
</file>

<file path=ppt/slides/_rels/slide9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41.png"/><Relationship Id="rId4" Type="http://schemas.openxmlformats.org/officeDocument/2006/relationships/image" Target="../media/image60.png"/></Relationships>
</file>

<file path=ppt/slides/_rels/slide9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42.png"/><Relationship Id="rId4" Type="http://schemas.openxmlformats.org/officeDocument/2006/relationships/image" Target="../media/image60.png"/></Relationships>
</file>

<file path=ppt/slides/_rels/slide9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4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44.png"/><Relationship Id="rId5" Type="http://schemas.openxmlformats.org/officeDocument/2006/relationships/image" Target="../media/image143.png"/><Relationship Id="rId4" Type="http://schemas.openxmlformats.org/officeDocument/2006/relationships/image" Target="../media/image60.png"/></Relationships>
</file>

<file path=ppt/slides/_rels/slide9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46.jpeg"/><Relationship Id="rId4" Type="http://schemas.openxmlformats.org/officeDocument/2006/relationships/image" Target="../media/image60.png"/></Relationships>
</file>

<file path=ppt/slides/_rels/slide9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47.jpeg"/><Relationship Id="rId4"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A5AED1-0B75-854D-B611-F754B666F45C}"/>
              </a:ext>
            </a:extLst>
          </p:cNvPr>
          <p:cNvSpPr>
            <a:spLocks noGrp="1"/>
          </p:cNvSpPr>
          <p:nvPr>
            <p:ph type="ctrTitle"/>
          </p:nvPr>
        </p:nvSpPr>
        <p:spPr>
          <a:xfrm>
            <a:off x="5452037" y="3396298"/>
            <a:ext cx="5523624" cy="1553172"/>
          </a:xfrm>
        </p:spPr>
        <p:txBody>
          <a:bodyPr>
            <a:normAutofit fontScale="90000"/>
          </a:bodyPr>
          <a:lstStyle/>
          <a:p>
            <a:pPr algn="l"/>
            <a:r>
              <a:rPr lang="fr-FR" sz="4400" dirty="0"/>
              <a:t>Pandémie COVID–19</a:t>
            </a:r>
            <a:br>
              <a:rPr lang="fr-FR" sz="4400" dirty="0"/>
            </a:br>
            <a:r>
              <a:rPr lang="fr-FR" sz="4400" dirty="0"/>
              <a:t>(Sars-Cov-2)</a:t>
            </a:r>
            <a:br>
              <a:rPr lang="fr-FR" sz="4400" dirty="0"/>
            </a:br>
            <a:endParaRPr lang="fr-FR" sz="4400" dirty="0"/>
          </a:p>
        </p:txBody>
      </p:sp>
      <p:pic>
        <p:nvPicPr>
          <p:cNvPr id="3" name="Image 3">
            <a:extLst>
              <a:ext uri="{FF2B5EF4-FFF2-40B4-BE49-F238E27FC236}">
                <a16:creationId xmlns:a16="http://schemas.microsoft.com/office/drawing/2014/main" id="{8261DCEE-DC61-4341-AA27-6CA103C8C1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2557" y="19484"/>
            <a:ext cx="3765692" cy="555439"/>
          </a:xfrm>
          <a:prstGeom prst="rect">
            <a:avLst/>
          </a:prstGeom>
          <a:ln>
            <a:noFill/>
          </a:ln>
        </p:spPr>
      </p:pic>
      <p:sp>
        <p:nvSpPr>
          <p:cNvPr id="7" name="ZoneTexte 6">
            <a:extLst>
              <a:ext uri="{FF2B5EF4-FFF2-40B4-BE49-F238E27FC236}">
                <a16:creationId xmlns:a16="http://schemas.microsoft.com/office/drawing/2014/main" id="{C977948B-78EC-D545-9EA1-0A2829AFAAE5}"/>
              </a:ext>
            </a:extLst>
          </p:cNvPr>
          <p:cNvSpPr txBox="1"/>
          <p:nvPr/>
        </p:nvSpPr>
        <p:spPr>
          <a:xfrm>
            <a:off x="156929" y="6469184"/>
            <a:ext cx="2477414" cy="307777"/>
          </a:xfrm>
          <a:prstGeom prst="rect">
            <a:avLst/>
          </a:prstGeom>
          <a:noFill/>
        </p:spPr>
        <p:txBody>
          <a:bodyPr wrap="square" rtlCol="0">
            <a:spAutoFit/>
          </a:bodyPr>
          <a:lstStyle/>
          <a:p>
            <a:pPr algn="l">
              <a:spcAft>
                <a:spcPts val="600"/>
              </a:spcAft>
            </a:pPr>
            <a:r>
              <a:rPr lang="fr-FR" sz="1400">
                <a:solidFill>
                  <a:schemeClr val="accent1"/>
                </a:solidFill>
                <a:latin typeface="Arial" panose="020B0604020202020204" pitchFamily="34" charset="0"/>
                <a:cs typeface="Arial" panose="020B0604020202020204" pitchFamily="34" charset="0"/>
              </a:rPr>
              <a:t>MàJ-25 </a:t>
            </a:r>
            <a:r>
              <a:rPr lang="fr-FR" sz="1400" dirty="0">
                <a:solidFill>
                  <a:schemeClr val="accent1"/>
                </a:solidFill>
                <a:latin typeface="Arial" panose="020B0604020202020204" pitchFamily="34" charset="0"/>
                <a:cs typeface="Arial" panose="020B0604020202020204" pitchFamily="34" charset="0"/>
              </a:rPr>
              <a:t>Mai 2020</a:t>
            </a:r>
          </a:p>
        </p:txBody>
      </p:sp>
      <p:pic>
        <p:nvPicPr>
          <p:cNvPr id="8" name="Image 7" descr="Une image contenant intérieur, sombre, assis, fermer&#10;&#10;Description générée automatiquement">
            <a:extLst>
              <a:ext uri="{FF2B5EF4-FFF2-40B4-BE49-F238E27FC236}">
                <a16:creationId xmlns:a16="http://schemas.microsoft.com/office/drawing/2014/main" id="{A57DDB1C-0119-4442-81E2-B2739300381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90602" y="897191"/>
            <a:ext cx="3352798" cy="2484193"/>
          </a:xfrm>
          <a:prstGeom prst="rect">
            <a:avLst/>
          </a:prstGeom>
        </p:spPr>
      </p:pic>
      <p:pic>
        <p:nvPicPr>
          <p:cNvPr id="6" name="Image 5">
            <a:extLst>
              <a:ext uri="{FF2B5EF4-FFF2-40B4-BE49-F238E27FC236}">
                <a16:creationId xmlns:a16="http://schemas.microsoft.com/office/drawing/2014/main" id="{6C574523-BA22-5840-BEE9-9039FA9A6C6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55263" y="23687"/>
            <a:ext cx="1128767" cy="1219471"/>
          </a:xfrm>
          <a:prstGeom prst="rect">
            <a:avLst/>
          </a:prstGeom>
        </p:spPr>
      </p:pic>
      <p:sp>
        <p:nvSpPr>
          <p:cNvPr id="4" name="ZoneTexte 3">
            <a:extLst>
              <a:ext uri="{FF2B5EF4-FFF2-40B4-BE49-F238E27FC236}">
                <a16:creationId xmlns:a16="http://schemas.microsoft.com/office/drawing/2014/main" id="{21CBC920-1E81-8340-9F01-71F2C0863584}"/>
              </a:ext>
            </a:extLst>
          </p:cNvPr>
          <p:cNvSpPr txBox="1"/>
          <p:nvPr/>
        </p:nvSpPr>
        <p:spPr>
          <a:xfrm>
            <a:off x="1395636" y="4584364"/>
            <a:ext cx="3115339" cy="1846659"/>
          </a:xfrm>
          <a:prstGeom prst="rect">
            <a:avLst/>
          </a:prstGeom>
          <a:noFill/>
        </p:spPr>
        <p:txBody>
          <a:bodyPr wrap="square" rtlCol="0">
            <a:spAutoFit/>
          </a:bodyPr>
          <a:lstStyle/>
          <a:p>
            <a:r>
              <a:rPr lang="fr-FR" sz="2400" b="1" dirty="0"/>
              <a:t>Robert COHEN</a:t>
            </a:r>
          </a:p>
          <a:p>
            <a:pPr marL="285750" indent="-285750">
              <a:buFont typeface="Arial" panose="020B0604020202020204" pitchFamily="34" charset="0"/>
              <a:buChar char="•"/>
            </a:pPr>
            <a:r>
              <a:rPr lang="fr-FR" dirty="0" err="1"/>
              <a:t>InfoVac</a:t>
            </a:r>
            <a:r>
              <a:rPr lang="fr-FR" dirty="0"/>
              <a:t>-France</a:t>
            </a:r>
          </a:p>
          <a:p>
            <a:pPr marL="285750" indent="-285750">
              <a:buFont typeface="Arial" panose="020B0604020202020204" pitchFamily="34" charset="0"/>
              <a:buChar char="•"/>
            </a:pPr>
            <a:r>
              <a:rPr lang="fr-FR" dirty="0"/>
              <a:t>ACTIV</a:t>
            </a:r>
          </a:p>
          <a:p>
            <a:pPr marL="285750" indent="-285750">
              <a:buFont typeface="Arial" panose="020B0604020202020204" pitchFamily="34" charset="0"/>
              <a:buChar char="•"/>
            </a:pPr>
            <a:r>
              <a:rPr lang="fr-FR" dirty="0"/>
              <a:t>GPIP</a:t>
            </a:r>
          </a:p>
          <a:p>
            <a:pPr marL="285750" indent="-285750">
              <a:buFont typeface="Arial" panose="020B0604020202020204" pitchFamily="34" charset="0"/>
              <a:buChar char="•"/>
            </a:pPr>
            <a:r>
              <a:rPr lang="fr-FR" dirty="0"/>
              <a:t>CHI-Créteil</a:t>
            </a:r>
          </a:p>
          <a:p>
            <a:pPr marL="285750" indent="-285750">
              <a:buFont typeface="Arial" panose="020B0604020202020204" pitchFamily="34" charset="0"/>
              <a:buChar char="•"/>
            </a:pPr>
            <a:r>
              <a:rPr lang="fr-FR" dirty="0"/>
              <a:t>UPEC</a:t>
            </a:r>
          </a:p>
        </p:txBody>
      </p:sp>
    </p:spTree>
    <p:extLst>
      <p:ext uri="{BB962C8B-B14F-4D97-AF65-F5344CB8AC3E}">
        <p14:creationId xmlns:p14="http://schemas.microsoft.com/office/powerpoint/2010/main" val="2119781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2" y="609600"/>
            <a:ext cx="8596668" cy="1320800"/>
          </a:xfrm>
        </p:spPr>
        <p:txBody>
          <a:bodyPr>
            <a:normAutofit/>
          </a:bodyPr>
          <a:lstStyle/>
          <a:p>
            <a:br>
              <a:rPr lang="fr-FR" dirty="0"/>
            </a:b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10</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6" name="ZoneTexte 5">
            <a:extLst>
              <a:ext uri="{FF2B5EF4-FFF2-40B4-BE49-F238E27FC236}">
                <a16:creationId xmlns:a16="http://schemas.microsoft.com/office/drawing/2014/main" id="{D99C55D8-4774-6044-B75D-23A08C8A91C1}"/>
              </a:ext>
            </a:extLst>
          </p:cNvPr>
          <p:cNvSpPr txBox="1"/>
          <p:nvPr/>
        </p:nvSpPr>
        <p:spPr>
          <a:xfrm>
            <a:off x="5486400" y="898634"/>
            <a:ext cx="184731" cy="369332"/>
          </a:xfrm>
          <a:prstGeom prst="rect">
            <a:avLst/>
          </a:prstGeom>
          <a:noFill/>
        </p:spPr>
        <p:txBody>
          <a:bodyPr wrap="none" rtlCol="0">
            <a:spAutoFit/>
          </a:bodyPr>
          <a:lstStyle/>
          <a:p>
            <a:endParaRPr lang="fr-FR" dirty="0"/>
          </a:p>
        </p:txBody>
      </p:sp>
      <p:sp>
        <p:nvSpPr>
          <p:cNvPr id="3" name="Rectangle 2">
            <a:extLst>
              <a:ext uri="{FF2B5EF4-FFF2-40B4-BE49-F238E27FC236}">
                <a16:creationId xmlns:a16="http://schemas.microsoft.com/office/drawing/2014/main" id="{EC57F1EF-A3BA-1D49-A913-59603FF75BB7}"/>
              </a:ext>
            </a:extLst>
          </p:cNvPr>
          <p:cNvSpPr/>
          <p:nvPr/>
        </p:nvSpPr>
        <p:spPr>
          <a:xfrm>
            <a:off x="1776512" y="3085179"/>
            <a:ext cx="8446543" cy="738664"/>
          </a:xfrm>
          <a:prstGeom prst="rect">
            <a:avLst/>
          </a:prstGeom>
        </p:spPr>
        <p:txBody>
          <a:bodyPr wrap="none">
            <a:spAutoFit/>
          </a:bodyPr>
          <a:lstStyle/>
          <a:p>
            <a:r>
              <a:rPr lang="fr-FR" sz="4200" dirty="0">
                <a:solidFill>
                  <a:srgbClr val="90C226"/>
                </a:solidFill>
                <a:ea typeface="+mj-ea"/>
                <a:cs typeface="+mj-cs"/>
              </a:rPr>
              <a:t>Comprendre les mesures barrières</a:t>
            </a:r>
            <a:endParaRPr lang="fr-FR" dirty="0"/>
          </a:p>
        </p:txBody>
      </p:sp>
      <p:pic>
        <p:nvPicPr>
          <p:cNvPr id="13" name="Image 5">
            <a:extLst>
              <a:ext uri="{FF2B5EF4-FFF2-40B4-BE49-F238E27FC236}">
                <a16:creationId xmlns:a16="http://schemas.microsoft.com/office/drawing/2014/main" id="{FE4C2B75-168B-3F48-9934-0936E903DCE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32285" y="103267"/>
            <a:ext cx="3932323" cy="2028489"/>
          </a:xfrm>
          <a:prstGeom prst="rect">
            <a:avLst/>
          </a:prstGeom>
        </p:spPr>
      </p:pic>
      <p:sp>
        <p:nvSpPr>
          <p:cNvPr id="15" name="Rectangle 14">
            <a:extLst>
              <a:ext uri="{FF2B5EF4-FFF2-40B4-BE49-F238E27FC236}">
                <a16:creationId xmlns:a16="http://schemas.microsoft.com/office/drawing/2014/main" id="{44FCBCE9-669F-AC40-9C1F-EFEFF904B430}"/>
              </a:ext>
            </a:extLst>
          </p:cNvPr>
          <p:cNvSpPr/>
          <p:nvPr/>
        </p:nvSpPr>
        <p:spPr>
          <a:xfrm>
            <a:off x="1484449" y="4713860"/>
            <a:ext cx="9616966" cy="1453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r-FR" b="1" dirty="0"/>
              <a:t>Aucune mesure appliquée </a:t>
            </a:r>
            <a:r>
              <a:rPr lang="fr-FR" b="1" i="1" u="sng" dirty="0"/>
              <a:t>isolément </a:t>
            </a:r>
            <a:r>
              <a:rPr lang="fr-FR" b="1" dirty="0"/>
              <a:t>n’est suffisamment efficace</a:t>
            </a:r>
          </a:p>
          <a:p>
            <a:pPr marL="285750" indent="-285750">
              <a:buFont typeface="Arial" panose="020B0604020202020204" pitchFamily="34" charset="0"/>
              <a:buChar char="•"/>
            </a:pPr>
            <a:r>
              <a:rPr lang="fr-FR" b="1" dirty="0"/>
              <a:t>L’application de </a:t>
            </a:r>
            <a:r>
              <a:rPr lang="fr-FR" b="1" i="1" u="sng" dirty="0"/>
              <a:t>plusieurs mesures </a:t>
            </a:r>
            <a:r>
              <a:rPr lang="fr-FR" b="1" dirty="0"/>
              <a:t>« associées »  </a:t>
            </a:r>
            <a:r>
              <a:rPr lang="fr-FR" b="1" i="1" u="sng" dirty="0"/>
              <a:t>diminue considérablement </a:t>
            </a:r>
            <a:r>
              <a:rPr lang="fr-FR" b="1" dirty="0"/>
              <a:t>le risque mais </a:t>
            </a:r>
            <a:r>
              <a:rPr lang="fr-FR" b="1" i="1" u="sng" dirty="0"/>
              <a:t>ne l’élimine pas</a:t>
            </a:r>
          </a:p>
          <a:p>
            <a:r>
              <a:rPr lang="fr-FR" dirty="0"/>
              <a:t>      </a:t>
            </a:r>
            <a:r>
              <a:rPr lang="fr-FR" i="1" dirty="0"/>
              <a:t>Jefferson </a:t>
            </a:r>
            <a:r>
              <a:rPr lang="fr-FR" i="1" dirty="0" err="1"/>
              <a:t>T</a:t>
            </a:r>
            <a:r>
              <a:rPr lang="fr-FR" i="1" dirty="0"/>
              <a:t> : </a:t>
            </a:r>
            <a:r>
              <a:rPr lang="fr-FR" i="1" u="sng" dirty="0">
                <a:solidFill>
                  <a:schemeClr val="bg1"/>
                </a:solidFill>
                <a:hlinkClick r:id="rId4">
                  <a:extLst>
                    <a:ext uri="{A12FA001-AC4F-418D-AE19-62706E023703}">
                      <ahyp:hlinkClr xmlns:ahyp="http://schemas.microsoft.com/office/drawing/2018/hyperlinkcolor" val="tx"/>
                    </a:ext>
                  </a:extLst>
                </a:hlinkClick>
              </a:rPr>
              <a:t>https://doi.org/10.1101/2020.03.30.20047217</a:t>
            </a:r>
            <a:r>
              <a:rPr lang="fr-FR" i="1" dirty="0"/>
              <a:t>.</a:t>
            </a:r>
          </a:p>
        </p:txBody>
      </p:sp>
      <p:sp>
        <p:nvSpPr>
          <p:cNvPr id="4" name="ZoneTexte 3">
            <a:extLst>
              <a:ext uri="{FF2B5EF4-FFF2-40B4-BE49-F238E27FC236}">
                <a16:creationId xmlns:a16="http://schemas.microsoft.com/office/drawing/2014/main" id="{C264E397-6390-D941-9ECB-A4118895460F}"/>
              </a:ext>
            </a:extLst>
          </p:cNvPr>
          <p:cNvSpPr txBox="1"/>
          <p:nvPr/>
        </p:nvSpPr>
        <p:spPr>
          <a:xfrm>
            <a:off x="6525491" y="6333611"/>
            <a:ext cx="4256422" cy="369332"/>
          </a:xfrm>
          <a:prstGeom prst="rect">
            <a:avLst/>
          </a:prstGeom>
          <a:noFill/>
        </p:spPr>
        <p:txBody>
          <a:bodyPr wrap="none" rtlCol="0">
            <a:spAutoFit/>
          </a:bodyPr>
          <a:lstStyle/>
          <a:p>
            <a:r>
              <a:rPr lang="fr-FR" dirty="0"/>
              <a:t>Robert COHEN, Amine Si Ali, Yves Gillet</a:t>
            </a:r>
          </a:p>
        </p:txBody>
      </p:sp>
    </p:spTree>
    <p:extLst>
      <p:ext uri="{BB962C8B-B14F-4D97-AF65-F5344CB8AC3E}">
        <p14:creationId xmlns:p14="http://schemas.microsoft.com/office/powerpoint/2010/main" val="2727959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11</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dirty="0"/>
              <a:t>Ralentir l’évolution de l’épidémie</a:t>
            </a:r>
            <a:br>
              <a:rPr lang="fr-FR" sz="3200" dirty="0"/>
            </a:br>
            <a:r>
              <a:rPr lang="fr-FR" sz="3200" dirty="0"/>
              <a:t>Diminuer la contagiosité</a:t>
            </a:r>
          </a:p>
        </p:txBody>
      </p:sp>
      <p:sp>
        <p:nvSpPr>
          <p:cNvPr id="13" name="Espace réservé du contenu 8">
            <a:extLst>
              <a:ext uri="{FF2B5EF4-FFF2-40B4-BE49-F238E27FC236}">
                <a16:creationId xmlns:a16="http://schemas.microsoft.com/office/drawing/2014/main" id="{40B772FF-C4AD-3643-9CA6-F1BBF1A76EE8}"/>
              </a:ext>
            </a:extLst>
          </p:cNvPr>
          <p:cNvSpPr>
            <a:spLocks noGrp="1"/>
          </p:cNvSpPr>
          <p:nvPr/>
        </p:nvSpPr>
        <p:spPr>
          <a:xfrm>
            <a:off x="857250" y="1998927"/>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Seules mesures possibles aujourd’hui : Gestes barrières et mesures de distanciation</a:t>
            </a:r>
          </a:p>
          <a:p>
            <a:pPr>
              <a:spcAft>
                <a:spcPts val="1200"/>
              </a:spcAft>
            </a:pPr>
            <a:r>
              <a:rPr lang="fr-FR" sz="1900" b="1" dirty="0"/>
              <a:t>En population générale :</a:t>
            </a:r>
          </a:p>
          <a:p>
            <a:pPr marL="457200" lvl="1" indent="0">
              <a:buNone/>
            </a:pPr>
            <a:endParaRPr lang="fr-FR" sz="1700" b="1" dirty="0"/>
          </a:p>
          <a:p>
            <a:pPr marL="457200" lvl="1" indent="0">
              <a:buNone/>
            </a:pPr>
            <a:endParaRPr lang="fr-FR" sz="1700" b="1" dirty="0"/>
          </a:p>
          <a:p>
            <a:endParaRPr lang="fr-FR" sz="1900" b="1" dirty="0"/>
          </a:p>
          <a:p>
            <a:pPr marL="0" indent="0">
              <a:buNone/>
            </a:pPr>
            <a:endParaRPr lang="fr-FR" sz="1900" dirty="0"/>
          </a:p>
          <a:p>
            <a:endParaRPr lang="fr-FR" sz="1900" dirty="0"/>
          </a:p>
          <a:p>
            <a:r>
              <a:rPr lang="fr-FR" sz="1900" dirty="0"/>
              <a:t>Si on n’est pas capable d’expliquer (donc de comprendre), les décideurs et les experts vont une fois de plus être sur la sellette</a:t>
            </a:r>
          </a:p>
          <a:p>
            <a:endParaRPr lang="fr-FR" sz="1700" b="1" dirty="0"/>
          </a:p>
        </p:txBody>
      </p:sp>
      <p:sp>
        <p:nvSpPr>
          <p:cNvPr id="2" name="Flèche vers la droite 1">
            <a:extLst>
              <a:ext uri="{FF2B5EF4-FFF2-40B4-BE49-F238E27FC236}">
                <a16:creationId xmlns:a16="http://schemas.microsoft.com/office/drawing/2014/main" id="{D2239088-1C0F-4544-9AEC-8A28B373AA84}"/>
              </a:ext>
            </a:extLst>
          </p:cNvPr>
          <p:cNvSpPr/>
          <p:nvPr/>
        </p:nvSpPr>
        <p:spPr>
          <a:xfrm>
            <a:off x="5641774" y="3505546"/>
            <a:ext cx="2305716" cy="525697"/>
          </a:xfrm>
          <a:prstGeom prst="rightArrow">
            <a:avLst/>
          </a:prstGeom>
          <a:solidFill>
            <a:schemeClr val="accent5"/>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 coins arrondis 2">
            <a:extLst>
              <a:ext uri="{FF2B5EF4-FFF2-40B4-BE49-F238E27FC236}">
                <a16:creationId xmlns:a16="http://schemas.microsoft.com/office/drawing/2014/main" id="{FC7ECF09-E9D4-DB4D-B14F-EA929A3A59D9}"/>
              </a:ext>
            </a:extLst>
          </p:cNvPr>
          <p:cNvSpPr/>
          <p:nvPr/>
        </p:nvSpPr>
        <p:spPr>
          <a:xfrm>
            <a:off x="1109843" y="3062988"/>
            <a:ext cx="4514714" cy="1551542"/>
          </a:xfrm>
          <a:prstGeom prst="roundRect">
            <a:avLst/>
          </a:prstGeom>
          <a:solidFill>
            <a:srgbClr val="FFDD38"/>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b="1" dirty="0">
              <a:solidFill>
                <a:schemeClr val="tx1">
                  <a:lumMod val="75000"/>
                  <a:lumOff val="25000"/>
                </a:schemeClr>
              </a:solidFill>
            </a:endParaRPr>
          </a:p>
          <a:p>
            <a:pPr algn="ctr"/>
            <a:r>
              <a:rPr lang="fr-FR" sz="1600" b="1" dirty="0">
                <a:solidFill>
                  <a:schemeClr val="tx1">
                    <a:lumMod val="75000"/>
                    <a:lumOff val="25000"/>
                  </a:schemeClr>
                </a:solidFill>
              </a:rPr>
              <a:t>Jusqu’à présent</a:t>
            </a:r>
          </a:p>
          <a:p>
            <a:pPr algn="ctr"/>
            <a:r>
              <a:rPr lang="fr-FR" sz="1600" b="1" dirty="0">
                <a:solidFill>
                  <a:schemeClr val="tx1">
                    <a:lumMod val="75000"/>
                    <a:lumOff val="25000"/>
                  </a:schemeClr>
                </a:solidFill>
              </a:rPr>
              <a:t>Masques inutiles et masques « alternatifs » potentiellement dangereux</a:t>
            </a:r>
          </a:p>
          <a:p>
            <a:pPr algn="ctr"/>
            <a:r>
              <a:rPr lang="fr-FR" sz="1600" i="1" dirty="0">
                <a:solidFill>
                  <a:schemeClr val="accent5"/>
                </a:solidFill>
              </a:rPr>
              <a:t>=&gt; Risque de se sentir faussement protégé et de négliger le reste</a:t>
            </a:r>
          </a:p>
          <a:p>
            <a:pPr algn="ctr"/>
            <a:endParaRPr lang="fr-FR" sz="1600" dirty="0">
              <a:solidFill>
                <a:schemeClr val="tx1">
                  <a:lumMod val="75000"/>
                  <a:lumOff val="25000"/>
                </a:schemeClr>
              </a:solidFill>
            </a:endParaRPr>
          </a:p>
        </p:txBody>
      </p:sp>
      <p:sp>
        <p:nvSpPr>
          <p:cNvPr id="18" name="Rectangle : coins arrondis 17">
            <a:extLst>
              <a:ext uri="{FF2B5EF4-FFF2-40B4-BE49-F238E27FC236}">
                <a16:creationId xmlns:a16="http://schemas.microsoft.com/office/drawing/2014/main" id="{9AFE5573-E4ED-5944-B90B-8A3D150A3287}"/>
              </a:ext>
            </a:extLst>
          </p:cNvPr>
          <p:cNvSpPr/>
          <p:nvPr/>
        </p:nvSpPr>
        <p:spPr>
          <a:xfrm>
            <a:off x="7996606" y="3092231"/>
            <a:ext cx="3746661" cy="1419446"/>
          </a:xfrm>
          <a:prstGeom prst="roundRect">
            <a:avLst/>
          </a:prstGeom>
          <a:solidFill>
            <a:schemeClr val="accent5"/>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Port d’un masque chirurgical ou « alternatif » obligatoire dans les lieux fermés comme les transports en commun</a:t>
            </a:r>
          </a:p>
        </p:txBody>
      </p:sp>
      <p:sp>
        <p:nvSpPr>
          <p:cNvPr id="4" name="ZoneTexte 3">
            <a:extLst>
              <a:ext uri="{FF2B5EF4-FFF2-40B4-BE49-F238E27FC236}">
                <a16:creationId xmlns:a16="http://schemas.microsoft.com/office/drawing/2014/main" id="{A0094DF0-757B-0C4B-921B-D91F8B9636B5}"/>
              </a:ext>
            </a:extLst>
          </p:cNvPr>
          <p:cNvSpPr txBox="1"/>
          <p:nvPr/>
        </p:nvSpPr>
        <p:spPr>
          <a:xfrm>
            <a:off x="659220" y="6248400"/>
            <a:ext cx="11008484" cy="369332"/>
          </a:xfrm>
          <a:prstGeom prst="rect">
            <a:avLst/>
          </a:prstGeom>
          <a:noFill/>
        </p:spPr>
        <p:txBody>
          <a:bodyPr wrap="square" rtlCol="0">
            <a:spAutoFit/>
          </a:bodyPr>
          <a:lstStyle/>
          <a:p>
            <a:r>
              <a:rPr lang="fr-FR" b="1" i="1" u="sng" dirty="0" err="1"/>
              <a:t>Mahasse</a:t>
            </a:r>
            <a:r>
              <a:rPr lang="fr-FR" b="1" i="1" u="sng" dirty="0"/>
              <a:t> </a:t>
            </a:r>
            <a:r>
              <a:rPr lang="fr-FR" i="1" dirty="0"/>
              <a:t>BMJ 2020;369:m1422 </a:t>
            </a:r>
            <a:r>
              <a:rPr lang="fr-FR" i="1" dirty="0" err="1"/>
              <a:t>doi</a:t>
            </a:r>
            <a:r>
              <a:rPr lang="fr-FR" i="1" dirty="0"/>
              <a:t>: 10.1136/bmj.m1422</a:t>
            </a:r>
          </a:p>
        </p:txBody>
      </p:sp>
    </p:spTree>
    <p:extLst>
      <p:ext uri="{BB962C8B-B14F-4D97-AF65-F5344CB8AC3E}">
        <p14:creationId xmlns:p14="http://schemas.microsoft.com/office/powerpoint/2010/main" val="2777154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12</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cxnSp>
        <p:nvCxnSpPr>
          <p:cNvPr id="33" name="Connecteur droit 32">
            <a:extLst>
              <a:ext uri="{FF2B5EF4-FFF2-40B4-BE49-F238E27FC236}">
                <a16:creationId xmlns:a16="http://schemas.microsoft.com/office/drawing/2014/main" id="{47834C91-03B4-D34B-A5F0-FA208874C49C}"/>
              </a:ext>
            </a:extLst>
          </p:cNvPr>
          <p:cNvCxnSpPr/>
          <p:nvPr/>
        </p:nvCxnSpPr>
        <p:spPr>
          <a:xfrm flipV="1">
            <a:off x="9526150" y="5108028"/>
            <a:ext cx="0" cy="746131"/>
          </a:xfrm>
          <a:prstGeom prst="line">
            <a:avLst/>
          </a:prstGeom>
        </p:spPr>
        <p:style>
          <a:lnRef idx="1">
            <a:schemeClr val="accent1"/>
          </a:lnRef>
          <a:fillRef idx="0">
            <a:schemeClr val="accent1"/>
          </a:fillRef>
          <a:effectRef idx="0">
            <a:schemeClr val="accent1"/>
          </a:effectRef>
          <a:fontRef idx="minor">
            <a:schemeClr val="tx1"/>
          </a:fontRef>
        </p:style>
      </p:cxnSp>
      <p:sp>
        <p:nvSpPr>
          <p:cNvPr id="34" name="Titre 1">
            <a:extLst>
              <a:ext uri="{FF2B5EF4-FFF2-40B4-BE49-F238E27FC236}">
                <a16:creationId xmlns:a16="http://schemas.microsoft.com/office/drawing/2014/main" id="{A89F2051-0134-3246-882A-D4EA96D248F4}"/>
              </a:ext>
            </a:extLst>
          </p:cNvPr>
          <p:cNvSpPr>
            <a:spLocks noGrp="1"/>
          </p:cNvSpPr>
          <p:nvPr>
            <p:ph type="title"/>
          </p:nvPr>
        </p:nvSpPr>
        <p:spPr>
          <a:xfrm>
            <a:off x="1333501" y="609600"/>
            <a:ext cx="10409765" cy="1320800"/>
          </a:xfrm>
        </p:spPr>
        <p:txBody>
          <a:bodyPr>
            <a:normAutofit/>
          </a:bodyPr>
          <a:lstStyle/>
          <a:p>
            <a:r>
              <a:rPr lang="fr-FR" dirty="0"/>
              <a:t>Mécanismes du transmission du SARS-CoV-2</a:t>
            </a:r>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12</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Transmission prédominante pour les coronavirus : le mode « gouttelettes »</a:t>
            </a:r>
          </a:p>
          <a:p>
            <a:pPr lvl="1"/>
            <a:r>
              <a:rPr lang="fr-FR" sz="1700" b="1" dirty="0"/>
              <a:t>Par inhalation des grosses ou moyennes gouttelettes </a:t>
            </a:r>
            <a:r>
              <a:rPr lang="fr-FR" sz="1700" dirty="0"/>
              <a:t>(</a:t>
            </a:r>
            <a:r>
              <a:rPr lang="fr-FR" sz="1700" i="1" dirty="0"/>
              <a:t>large or medium </a:t>
            </a:r>
            <a:r>
              <a:rPr lang="fr-FR" sz="1700" i="1" dirty="0" err="1"/>
              <a:t>droplet</a:t>
            </a:r>
            <a:r>
              <a:rPr lang="fr-FR" sz="1700" dirty="0"/>
              <a:t>)</a:t>
            </a:r>
            <a:r>
              <a:rPr lang="fr-FR" sz="1700" b="1" dirty="0"/>
              <a:t> </a:t>
            </a:r>
            <a:r>
              <a:rPr lang="fr-FR" sz="1700" dirty="0"/>
              <a:t>émises lors de toux, éternuements et en parlant </a:t>
            </a:r>
          </a:p>
          <a:p>
            <a:pPr lvl="2"/>
            <a:r>
              <a:rPr lang="fr-FR" sz="1300" b="1" dirty="0"/>
              <a:t>Arrêtées au niveau des voies aériennes supérieures, lieu de réplication primaire des virus</a:t>
            </a:r>
          </a:p>
          <a:p>
            <a:pPr lvl="2"/>
            <a:r>
              <a:rPr lang="fr-FR" sz="1500" b="1" dirty="0"/>
              <a:t>Mais aussi bouche, œil…</a:t>
            </a:r>
          </a:p>
        </p:txBody>
      </p:sp>
      <p:pic>
        <p:nvPicPr>
          <p:cNvPr id="38" name="Image 15">
            <a:extLst>
              <a:ext uri="{FF2B5EF4-FFF2-40B4-BE49-F238E27FC236}">
                <a16:creationId xmlns:a16="http://schemas.microsoft.com/office/drawing/2014/main" id="{5C8EA533-DE47-404D-8C43-1B67A2EEFDF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65739" y="3870974"/>
            <a:ext cx="2504784" cy="1570564"/>
          </a:xfrm>
          <a:prstGeom prst="rect">
            <a:avLst/>
          </a:prstGeom>
        </p:spPr>
      </p:pic>
      <p:pic>
        <p:nvPicPr>
          <p:cNvPr id="39" name="Image 13">
            <a:extLst>
              <a:ext uri="{FF2B5EF4-FFF2-40B4-BE49-F238E27FC236}">
                <a16:creationId xmlns:a16="http://schemas.microsoft.com/office/drawing/2014/main" id="{39C6D889-2FDD-4043-A05D-CF2F7780964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60465" y="3870974"/>
            <a:ext cx="1719722" cy="1574634"/>
          </a:xfrm>
          <a:prstGeom prst="rect">
            <a:avLst/>
          </a:prstGeom>
        </p:spPr>
      </p:pic>
      <p:pic>
        <p:nvPicPr>
          <p:cNvPr id="40" name="Image 8">
            <a:extLst>
              <a:ext uri="{FF2B5EF4-FFF2-40B4-BE49-F238E27FC236}">
                <a16:creationId xmlns:a16="http://schemas.microsoft.com/office/drawing/2014/main" id="{CEEBB3AE-3C58-8C42-8A4C-1F6B4FC4A07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851199" y="3870974"/>
            <a:ext cx="1719722" cy="1570564"/>
          </a:xfrm>
          <a:prstGeom prst="rect">
            <a:avLst/>
          </a:prstGeom>
        </p:spPr>
      </p:pic>
      <p:sp>
        <p:nvSpPr>
          <p:cNvPr id="41" name="Rectangle : coins arrondis 40">
            <a:extLst>
              <a:ext uri="{FF2B5EF4-FFF2-40B4-BE49-F238E27FC236}">
                <a16:creationId xmlns:a16="http://schemas.microsoft.com/office/drawing/2014/main" id="{393F3DEE-D9B4-A74D-9878-BC13814A16C5}"/>
              </a:ext>
            </a:extLst>
          </p:cNvPr>
          <p:cNvSpPr/>
          <p:nvPr/>
        </p:nvSpPr>
        <p:spPr>
          <a:xfrm>
            <a:off x="2292252" y="5539360"/>
            <a:ext cx="4717176" cy="11614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t>Grosses gouttelettes</a:t>
            </a:r>
          </a:p>
          <a:p>
            <a:pPr marL="285750" indent="-285750" algn="ctr">
              <a:buFontTx/>
              <a:buChar char="-"/>
            </a:pPr>
            <a:r>
              <a:rPr lang="fr-FR" sz="1400" dirty="0"/>
              <a:t>60 à 100 µm (moyennes : 10 à 50 µm)</a:t>
            </a:r>
          </a:p>
          <a:p>
            <a:pPr marL="285750" indent="-285750" algn="ctr">
              <a:buFontTx/>
              <a:buChar char="-"/>
            </a:pPr>
            <a:r>
              <a:rPr lang="fr-FR" sz="1400" dirty="0"/>
              <a:t>Retombent sur sol ou surface à moins de 2 m</a:t>
            </a:r>
          </a:p>
          <a:p>
            <a:pPr marL="285750" indent="-285750" algn="ctr">
              <a:buFontTx/>
              <a:buChar char="-"/>
            </a:pPr>
            <a:r>
              <a:rPr lang="fr-FR" sz="1400" dirty="0"/>
              <a:t>Persistent peu de temps dans l’atmosphère</a:t>
            </a:r>
          </a:p>
          <a:p>
            <a:pPr algn="ctr"/>
            <a:endParaRPr lang="fr-FR" dirty="0"/>
          </a:p>
        </p:txBody>
      </p:sp>
      <p:sp>
        <p:nvSpPr>
          <p:cNvPr id="44" name="Rectangle : coins arrondis 43">
            <a:extLst>
              <a:ext uri="{FF2B5EF4-FFF2-40B4-BE49-F238E27FC236}">
                <a16:creationId xmlns:a16="http://schemas.microsoft.com/office/drawing/2014/main" id="{5D36E009-669E-0440-BF31-86DFD1E53C01}"/>
              </a:ext>
            </a:extLst>
          </p:cNvPr>
          <p:cNvSpPr/>
          <p:nvPr/>
        </p:nvSpPr>
        <p:spPr>
          <a:xfrm>
            <a:off x="8671034" y="4013200"/>
            <a:ext cx="1710233" cy="9459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Mains</a:t>
            </a:r>
          </a:p>
        </p:txBody>
      </p:sp>
      <p:sp>
        <p:nvSpPr>
          <p:cNvPr id="45" name="Rectangle : coins arrondis 44">
            <a:extLst>
              <a:ext uri="{FF2B5EF4-FFF2-40B4-BE49-F238E27FC236}">
                <a16:creationId xmlns:a16="http://schemas.microsoft.com/office/drawing/2014/main" id="{F181F085-2F64-8748-AF84-A47DDC0D17EA}"/>
              </a:ext>
            </a:extLst>
          </p:cNvPr>
          <p:cNvSpPr/>
          <p:nvPr/>
        </p:nvSpPr>
        <p:spPr>
          <a:xfrm>
            <a:off x="8699993" y="5879381"/>
            <a:ext cx="1710233" cy="9459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Surfaces</a:t>
            </a:r>
          </a:p>
          <a:p>
            <a:pPr algn="ctr"/>
            <a:r>
              <a:rPr lang="fr-FR" dirty="0"/>
              <a:t>Objets</a:t>
            </a:r>
          </a:p>
        </p:txBody>
      </p:sp>
      <p:sp>
        <p:nvSpPr>
          <p:cNvPr id="46" name="Triangle 45">
            <a:extLst>
              <a:ext uri="{FF2B5EF4-FFF2-40B4-BE49-F238E27FC236}">
                <a16:creationId xmlns:a16="http://schemas.microsoft.com/office/drawing/2014/main" id="{274F853B-95FD-7846-8BFD-6BC0C8494EAE}"/>
              </a:ext>
            </a:extLst>
          </p:cNvPr>
          <p:cNvSpPr/>
          <p:nvPr/>
        </p:nvSpPr>
        <p:spPr>
          <a:xfrm>
            <a:off x="9415791" y="5019201"/>
            <a:ext cx="220717" cy="76354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 name="Connecteur droit avec flèche 2">
            <a:extLst>
              <a:ext uri="{FF2B5EF4-FFF2-40B4-BE49-F238E27FC236}">
                <a16:creationId xmlns:a16="http://schemas.microsoft.com/office/drawing/2014/main" id="{B4FB7F93-9321-B84C-8F21-C11FCEB40A53}"/>
              </a:ext>
            </a:extLst>
          </p:cNvPr>
          <p:cNvCxnSpPr>
            <a:cxnSpLocks/>
          </p:cNvCxnSpPr>
          <p:nvPr/>
        </p:nvCxnSpPr>
        <p:spPr>
          <a:xfrm flipH="1" flipV="1">
            <a:off x="6538383" y="3062234"/>
            <a:ext cx="2810206" cy="8824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F667C729-A51B-734C-B3CE-BD8B4BB4AEBA}"/>
              </a:ext>
            </a:extLst>
          </p:cNvPr>
          <p:cNvCxnSpPr>
            <a:cxnSpLocks/>
          </p:cNvCxnSpPr>
          <p:nvPr/>
        </p:nvCxnSpPr>
        <p:spPr>
          <a:xfrm flipH="1" flipV="1">
            <a:off x="4427773" y="3301830"/>
            <a:ext cx="4193706" cy="7815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C61513D3-E803-8B42-BE08-12C1086310E7}"/>
              </a:ext>
            </a:extLst>
          </p:cNvPr>
          <p:cNvCxnSpPr>
            <a:cxnSpLocks/>
          </p:cNvCxnSpPr>
          <p:nvPr/>
        </p:nvCxnSpPr>
        <p:spPr>
          <a:xfrm flipV="1">
            <a:off x="6980469" y="4923500"/>
            <a:ext cx="1641010" cy="9558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48">
            <a:extLst>
              <a:ext uri="{FF2B5EF4-FFF2-40B4-BE49-F238E27FC236}">
                <a16:creationId xmlns:a16="http://schemas.microsoft.com/office/drawing/2014/main" id="{DE8BF391-92AB-1348-B0D8-6FFABEA75C30}"/>
              </a:ext>
            </a:extLst>
          </p:cNvPr>
          <p:cNvCxnSpPr>
            <a:cxnSpLocks/>
          </p:cNvCxnSpPr>
          <p:nvPr/>
        </p:nvCxnSpPr>
        <p:spPr>
          <a:xfrm>
            <a:off x="6994949" y="6116770"/>
            <a:ext cx="1600337" cy="1458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5297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13</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4" name="Titre 1">
            <a:extLst>
              <a:ext uri="{FF2B5EF4-FFF2-40B4-BE49-F238E27FC236}">
                <a16:creationId xmlns:a16="http://schemas.microsoft.com/office/drawing/2014/main" id="{A89F2051-0134-3246-882A-D4EA96D248F4}"/>
              </a:ext>
            </a:extLst>
          </p:cNvPr>
          <p:cNvSpPr>
            <a:spLocks noGrp="1"/>
          </p:cNvSpPr>
          <p:nvPr>
            <p:ph type="title"/>
          </p:nvPr>
        </p:nvSpPr>
        <p:spPr>
          <a:xfrm>
            <a:off x="1333501" y="609600"/>
            <a:ext cx="11010899" cy="1320800"/>
          </a:xfrm>
        </p:spPr>
        <p:txBody>
          <a:bodyPr>
            <a:normAutofit/>
          </a:bodyPr>
          <a:lstStyle/>
          <a:p>
            <a:r>
              <a:rPr lang="fr-FR" sz="3200" dirty="0"/>
              <a:t>Se protéger des grosses et moyennes gouttelettes</a:t>
            </a:r>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13</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26" name="Espace réservé du contenu 8">
            <a:extLst>
              <a:ext uri="{FF2B5EF4-FFF2-40B4-BE49-F238E27FC236}">
                <a16:creationId xmlns:a16="http://schemas.microsoft.com/office/drawing/2014/main" id="{1B96FF31-3EA6-4B4B-B756-5BEB45369D2C}"/>
              </a:ext>
            </a:extLst>
          </p:cNvPr>
          <p:cNvSpPr>
            <a:spLocks noGrp="1"/>
          </p:cNvSpPr>
          <p:nvPr/>
        </p:nvSpPr>
        <p:spPr>
          <a:xfrm>
            <a:off x="704850" y="1705886"/>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b="1" dirty="0"/>
              <a:t>Mesures correctives</a:t>
            </a:r>
          </a:p>
          <a:p>
            <a:pPr lvl="1"/>
            <a:r>
              <a:rPr lang="fr-FR" sz="1800" dirty="0"/>
              <a:t>Masque chirurgical</a:t>
            </a:r>
          </a:p>
          <a:p>
            <a:pPr lvl="1"/>
            <a:r>
              <a:rPr lang="fr-FR" sz="1800" dirty="0"/>
              <a:t>Hygiène des mains</a:t>
            </a:r>
          </a:p>
          <a:p>
            <a:pPr lvl="1"/>
            <a:r>
              <a:rPr lang="fr-FR" sz="1800" dirty="0"/>
              <a:t>Hygiène des surfaces</a:t>
            </a:r>
          </a:p>
          <a:p>
            <a:pPr lvl="1"/>
            <a:endParaRPr lang="fr-FR" sz="1800" dirty="0"/>
          </a:p>
          <a:p>
            <a:pPr lvl="1"/>
            <a:r>
              <a:rPr lang="fr-FR" sz="1800" dirty="0"/>
              <a:t>Lunettes</a:t>
            </a:r>
          </a:p>
          <a:p>
            <a:pPr lvl="1"/>
            <a:r>
              <a:rPr lang="fr-FR" sz="1800" dirty="0"/>
              <a:t>*</a:t>
            </a:r>
          </a:p>
        </p:txBody>
      </p:sp>
      <p:pic>
        <p:nvPicPr>
          <p:cNvPr id="3" name="Image 2" descr="Une image contenant intérieur, assis, table, blanc&#10;&#10;Description générée automatiquement">
            <a:extLst>
              <a:ext uri="{FF2B5EF4-FFF2-40B4-BE49-F238E27FC236}">
                <a16:creationId xmlns:a16="http://schemas.microsoft.com/office/drawing/2014/main" id="{EFEFBEE0-B249-224B-ACCD-86D95ACF45E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65703" y="1318658"/>
            <a:ext cx="3533321" cy="2240913"/>
          </a:xfrm>
          <a:prstGeom prst="rect">
            <a:avLst/>
          </a:prstGeom>
        </p:spPr>
      </p:pic>
      <p:pic>
        <p:nvPicPr>
          <p:cNvPr id="6" name="Image 5" descr="Une image contenant intérieur, personne, table, alimentation&#10;&#10;Description générée automatiquement">
            <a:extLst>
              <a:ext uri="{FF2B5EF4-FFF2-40B4-BE49-F238E27FC236}">
                <a16:creationId xmlns:a16="http://schemas.microsoft.com/office/drawing/2014/main" id="{FD0CF4A6-0FC2-0D47-81D3-2E5C3052FD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91835" y="1586871"/>
            <a:ext cx="3295340" cy="1704486"/>
          </a:xfrm>
          <a:prstGeom prst="rect">
            <a:avLst/>
          </a:prstGeom>
        </p:spPr>
      </p:pic>
      <p:pic>
        <p:nvPicPr>
          <p:cNvPr id="9" name="Image 8" descr="Une image contenant intérieur, table, assis, petit&#10;&#10;Description générée automatiquement">
            <a:extLst>
              <a:ext uri="{FF2B5EF4-FFF2-40B4-BE49-F238E27FC236}">
                <a16:creationId xmlns:a16="http://schemas.microsoft.com/office/drawing/2014/main" id="{0CED7986-16BC-0346-93CC-D832062DB08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20658" y="3827248"/>
            <a:ext cx="3223409" cy="1797957"/>
          </a:xfrm>
          <a:prstGeom prst="rect">
            <a:avLst/>
          </a:prstGeom>
        </p:spPr>
      </p:pic>
      <p:pic>
        <p:nvPicPr>
          <p:cNvPr id="15" name="Image 14" descr="Une image contenant table, blanc, assis, verre&#10;&#10;Description générée automatiquement">
            <a:extLst>
              <a:ext uri="{FF2B5EF4-FFF2-40B4-BE49-F238E27FC236}">
                <a16:creationId xmlns:a16="http://schemas.microsoft.com/office/drawing/2014/main" id="{19627180-2096-644C-A467-78DF905E348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062972" y="3983511"/>
            <a:ext cx="1734396" cy="1352160"/>
          </a:xfrm>
          <a:prstGeom prst="rect">
            <a:avLst/>
          </a:prstGeom>
          <a:ln>
            <a:solidFill>
              <a:schemeClr val="bg2">
                <a:lumMod val="50000"/>
              </a:schemeClr>
            </a:solidFill>
          </a:ln>
        </p:spPr>
        <p:style>
          <a:lnRef idx="2">
            <a:schemeClr val="accent1"/>
          </a:lnRef>
          <a:fillRef idx="1">
            <a:schemeClr val="lt1"/>
          </a:fillRef>
          <a:effectRef idx="0">
            <a:schemeClr val="accent1"/>
          </a:effectRef>
          <a:fontRef idx="minor">
            <a:schemeClr val="dk1"/>
          </a:fontRef>
        </p:style>
      </p:pic>
      <p:sp>
        <p:nvSpPr>
          <p:cNvPr id="2" name="ZoneTexte 1">
            <a:extLst>
              <a:ext uri="{FF2B5EF4-FFF2-40B4-BE49-F238E27FC236}">
                <a16:creationId xmlns:a16="http://schemas.microsoft.com/office/drawing/2014/main" id="{CF89738C-B2F0-BD4B-ACDA-08514CB97B44}"/>
              </a:ext>
            </a:extLst>
          </p:cNvPr>
          <p:cNvSpPr txBox="1"/>
          <p:nvPr/>
        </p:nvSpPr>
        <p:spPr>
          <a:xfrm>
            <a:off x="704850" y="6062360"/>
            <a:ext cx="7890302" cy="307777"/>
          </a:xfrm>
          <a:prstGeom prst="rect">
            <a:avLst/>
          </a:prstGeom>
          <a:noFill/>
        </p:spPr>
        <p:txBody>
          <a:bodyPr wrap="none" rtlCol="0">
            <a:spAutoFit/>
          </a:bodyPr>
          <a:lstStyle/>
          <a:p>
            <a:r>
              <a:rPr lang="fr-FR" sz="1400" dirty="0"/>
              <a:t>* Le port de blouse à usage unique, de gants et de charlotte sont des mesures complémentaires</a:t>
            </a:r>
          </a:p>
        </p:txBody>
      </p:sp>
    </p:spTree>
    <p:extLst>
      <p:ext uri="{BB962C8B-B14F-4D97-AF65-F5344CB8AC3E}">
        <p14:creationId xmlns:p14="http://schemas.microsoft.com/office/powerpoint/2010/main" val="355510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14</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14</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500" y="609600"/>
            <a:ext cx="10409238" cy="1320800"/>
          </a:xfrm>
        </p:spPr>
        <p:txBody>
          <a:bodyPr/>
          <a:lstStyle/>
          <a:p>
            <a:r>
              <a:rPr lang="fr-FR" dirty="0"/>
              <a:t>On sait maintenant que :</a:t>
            </a:r>
          </a:p>
        </p:txBody>
      </p:sp>
      <p:sp>
        <p:nvSpPr>
          <p:cNvPr id="17" name="Espace réservé du contenu 2">
            <a:extLst>
              <a:ext uri="{FF2B5EF4-FFF2-40B4-BE49-F238E27FC236}">
                <a16:creationId xmlns:a16="http://schemas.microsoft.com/office/drawing/2014/main" id="{3E70B2C7-213C-B04C-B447-0935B3E4EB80}"/>
              </a:ext>
            </a:extLst>
          </p:cNvPr>
          <p:cNvSpPr>
            <a:spLocks noGrp="1"/>
          </p:cNvSpPr>
          <p:nvPr>
            <p:ph sz="half" idx="1"/>
          </p:nvPr>
        </p:nvSpPr>
        <p:spPr>
          <a:xfrm>
            <a:off x="6585284" y="1900144"/>
            <a:ext cx="4929382" cy="2512105"/>
          </a:xfrm>
          <a:ln>
            <a:solidFill>
              <a:schemeClr val="accent5"/>
            </a:solidFill>
          </a:ln>
        </p:spPr>
        <p:txBody>
          <a:bodyPr>
            <a:normAutofit/>
          </a:bodyPr>
          <a:lstStyle/>
          <a:p>
            <a:r>
              <a:rPr lang="fr-FR" b="1" dirty="0"/>
              <a:t>La transmission commence avant les symptômes</a:t>
            </a:r>
          </a:p>
          <a:p>
            <a:r>
              <a:rPr lang="fr-FR" dirty="0"/>
              <a:t>Chez les </a:t>
            </a:r>
            <a:r>
              <a:rPr lang="fr-FR" b="1" dirty="0"/>
              <a:t>sujets pré-symptomatiques</a:t>
            </a:r>
            <a:r>
              <a:rPr lang="fr-FR" dirty="0"/>
              <a:t> (sans toux, sans éternuement) </a:t>
            </a:r>
            <a:r>
              <a:rPr lang="fr-FR" b="1" dirty="0"/>
              <a:t>la quantité de virus peut être très élevée</a:t>
            </a:r>
          </a:p>
          <a:p>
            <a:r>
              <a:rPr lang="fr-FR" dirty="0"/>
              <a:t>Les </a:t>
            </a:r>
            <a:r>
              <a:rPr lang="fr-FR" b="1" dirty="0"/>
              <a:t>sujets asymptomatiques peuvent être aussi contagieux</a:t>
            </a:r>
          </a:p>
        </p:txBody>
      </p:sp>
      <p:pic>
        <p:nvPicPr>
          <p:cNvPr id="20" name="Image 19" descr="Une image contenant assis, regardant, tenant, petit&#10;&#10;Description générée automatiquement">
            <a:extLst>
              <a:ext uri="{FF2B5EF4-FFF2-40B4-BE49-F238E27FC236}">
                <a16:creationId xmlns:a16="http://schemas.microsoft.com/office/drawing/2014/main" id="{F0E6AF5C-A2A0-094F-B60B-AA133446235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4601" y="2106106"/>
            <a:ext cx="4502594" cy="2512105"/>
          </a:xfrm>
          <a:prstGeom prst="rect">
            <a:avLst/>
          </a:prstGeom>
        </p:spPr>
      </p:pic>
      <p:sp>
        <p:nvSpPr>
          <p:cNvPr id="2" name="Rectangle : coins arrondis 1">
            <a:extLst>
              <a:ext uri="{FF2B5EF4-FFF2-40B4-BE49-F238E27FC236}">
                <a16:creationId xmlns:a16="http://schemas.microsoft.com/office/drawing/2014/main" id="{08BBC0CA-3B3B-E741-B011-F69892B62E2E}"/>
              </a:ext>
            </a:extLst>
          </p:cNvPr>
          <p:cNvSpPr/>
          <p:nvPr/>
        </p:nvSpPr>
        <p:spPr>
          <a:xfrm>
            <a:off x="6761683" y="4884821"/>
            <a:ext cx="4560476" cy="1420110"/>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Le rôle de la transmission « air » est peut-être plus important qu’attendu</a:t>
            </a:r>
          </a:p>
        </p:txBody>
      </p:sp>
      <p:sp>
        <p:nvSpPr>
          <p:cNvPr id="6" name="Flèche courbée vers la droite 5">
            <a:extLst>
              <a:ext uri="{FF2B5EF4-FFF2-40B4-BE49-F238E27FC236}">
                <a16:creationId xmlns:a16="http://schemas.microsoft.com/office/drawing/2014/main" id="{189EF7F4-3D0F-6444-BA85-87C69E33544C}"/>
              </a:ext>
            </a:extLst>
          </p:cNvPr>
          <p:cNvSpPr/>
          <p:nvPr/>
        </p:nvSpPr>
        <p:spPr>
          <a:xfrm>
            <a:off x="5233279" y="2892661"/>
            <a:ext cx="1352005" cy="3185999"/>
          </a:xfrm>
          <a:prstGeom prst="curvedRightArrow">
            <a:avLst>
              <a:gd name="adj1" fmla="val 25000"/>
              <a:gd name="adj2" fmla="val 71883"/>
              <a:gd name="adj3" fmla="val 47246"/>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904470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15</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15</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3" name="ZoneTexte 32">
            <a:extLst>
              <a:ext uri="{FF2B5EF4-FFF2-40B4-BE49-F238E27FC236}">
                <a16:creationId xmlns:a16="http://schemas.microsoft.com/office/drawing/2014/main" id="{8064FAB7-2C16-0A4D-867C-DB019E64F338}"/>
              </a:ext>
            </a:extLst>
          </p:cNvPr>
          <p:cNvSpPr txBox="1"/>
          <p:nvPr/>
        </p:nvSpPr>
        <p:spPr>
          <a:xfrm>
            <a:off x="8272463" y="3414713"/>
            <a:ext cx="184731" cy="369332"/>
          </a:xfrm>
          <a:prstGeom prst="rect">
            <a:avLst/>
          </a:prstGeom>
          <a:noFill/>
        </p:spPr>
        <p:txBody>
          <a:bodyPr wrap="none" rtlCol="0">
            <a:spAutoFit/>
          </a:bodyPr>
          <a:lstStyle/>
          <a:p>
            <a:endParaRPr lang="fr-FR" dirty="0"/>
          </a:p>
        </p:txBody>
      </p:sp>
      <mc:AlternateContent xmlns:mc="http://schemas.openxmlformats.org/markup-compatibility/2006" xmlns:p14="http://schemas.microsoft.com/office/powerpoint/2010/main">
        <mc:Choice Requires="p14">
          <p:contentPart p14:bwMode="auto" r:id="rId4">
            <p14:nvContentPartPr>
              <p14:cNvPr id="41" name="Encre 40">
                <a:extLst>
                  <a:ext uri="{FF2B5EF4-FFF2-40B4-BE49-F238E27FC236}">
                    <a16:creationId xmlns:a16="http://schemas.microsoft.com/office/drawing/2014/main" id="{DFDDACF2-19B7-0148-9FF8-F24D3EF31AF2}"/>
                  </a:ext>
                </a:extLst>
              </p14:cNvPr>
              <p14:cNvContentPartPr/>
              <p14:nvPr/>
            </p14:nvContentPartPr>
            <p14:xfrm>
              <a:off x="4125532" y="5584432"/>
              <a:ext cx="360" cy="360"/>
            </p14:xfrm>
          </p:contentPart>
        </mc:Choice>
        <mc:Fallback xmlns="">
          <p:pic>
            <p:nvPicPr>
              <p:cNvPr id="41" name="Encre 40">
                <a:extLst>
                  <a:ext uri="{FF2B5EF4-FFF2-40B4-BE49-F238E27FC236}">
                    <a16:creationId xmlns:a16="http://schemas.microsoft.com/office/drawing/2014/main" id="{DFDDACF2-19B7-0148-9FF8-F24D3EF31AF2}"/>
                  </a:ext>
                </a:extLst>
              </p:cNvPr>
              <p:cNvPicPr/>
              <p:nvPr/>
            </p:nvPicPr>
            <p:blipFill>
              <a:blip r:embed="rId8"/>
              <a:stretch>
                <a:fillRect/>
              </a:stretch>
            </p:blipFill>
            <p:spPr>
              <a:xfrm>
                <a:off x="4116892" y="5575792"/>
                <a:ext cx="18000" cy="18000"/>
              </a:xfrm>
              <a:prstGeom prst="rect">
                <a:avLst/>
              </a:prstGeom>
            </p:spPr>
          </p:pic>
        </mc:Fallback>
      </mc:AlternateContent>
      <p:sp>
        <p:nvSpPr>
          <p:cNvPr id="111" name="ZoneTexte 110">
            <a:extLst>
              <a:ext uri="{FF2B5EF4-FFF2-40B4-BE49-F238E27FC236}">
                <a16:creationId xmlns:a16="http://schemas.microsoft.com/office/drawing/2014/main" id="{BA90EF0E-2348-2C4B-ACC1-68A2CF3C0C26}"/>
              </a:ext>
            </a:extLst>
          </p:cNvPr>
          <p:cNvSpPr txBox="1"/>
          <p:nvPr/>
        </p:nvSpPr>
        <p:spPr>
          <a:xfrm>
            <a:off x="9277082" y="4418637"/>
            <a:ext cx="1217000" cy="369332"/>
          </a:xfrm>
          <a:prstGeom prst="rect">
            <a:avLst/>
          </a:prstGeom>
          <a:noFill/>
          <a:ln>
            <a:noFill/>
          </a:ln>
        </p:spPr>
        <p:txBody>
          <a:bodyPr wrap="none" rtlCol="0">
            <a:spAutoFit/>
          </a:bodyPr>
          <a:lstStyle/>
          <a:p>
            <a:r>
              <a:rPr lang="fr-FR" dirty="0">
                <a:solidFill>
                  <a:schemeClr val="bg1"/>
                </a:solidFill>
              </a:rPr>
              <a:t>Contagion</a:t>
            </a:r>
          </a:p>
        </p:txBody>
      </p:sp>
      <p:pic>
        <p:nvPicPr>
          <p:cNvPr id="3" name="Image 2" descr="Une image contenant capture d’écran&#10;&#10;Description générée automatiquement">
            <a:extLst>
              <a:ext uri="{FF2B5EF4-FFF2-40B4-BE49-F238E27FC236}">
                <a16:creationId xmlns:a16="http://schemas.microsoft.com/office/drawing/2014/main" id="{192063D9-C6E3-8944-AD02-94F0B86F0BA9}"/>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6730221" y="441816"/>
            <a:ext cx="4281729" cy="3236400"/>
          </a:xfrm>
          <a:prstGeom prst="rect">
            <a:avLst/>
          </a:prstGeom>
        </p:spPr>
      </p:pic>
      <p:pic>
        <p:nvPicPr>
          <p:cNvPr id="15" name="Image 14" descr="Une image contenant capture d’écran&#10;&#10;Description générée automatiquement">
            <a:extLst>
              <a:ext uri="{FF2B5EF4-FFF2-40B4-BE49-F238E27FC236}">
                <a16:creationId xmlns:a16="http://schemas.microsoft.com/office/drawing/2014/main" id="{6099AD6F-51D5-2645-910F-F7F043E06527}"/>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250400" y="3619646"/>
            <a:ext cx="4290435" cy="3171600"/>
          </a:xfrm>
          <a:prstGeom prst="rect">
            <a:avLst/>
          </a:prstGeom>
        </p:spPr>
      </p:pic>
      <p:pic>
        <p:nvPicPr>
          <p:cNvPr id="18" name="Image 17" descr="Une image contenant capture d’écran&#10;&#10;Description générée automatiquement">
            <a:extLst>
              <a:ext uri="{FF2B5EF4-FFF2-40B4-BE49-F238E27FC236}">
                <a16:creationId xmlns:a16="http://schemas.microsoft.com/office/drawing/2014/main" id="{CDEAA678-4220-BD47-9B6C-4CE70D667115}"/>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76082" y="149063"/>
            <a:ext cx="4560000" cy="3420000"/>
          </a:xfrm>
          <a:prstGeom prst="rect">
            <a:avLst/>
          </a:prstGeom>
        </p:spPr>
      </p:pic>
    </p:spTree>
    <p:extLst>
      <p:ext uri="{BB962C8B-B14F-4D97-AF65-F5344CB8AC3E}">
        <p14:creationId xmlns:p14="http://schemas.microsoft.com/office/powerpoint/2010/main" val="12437213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16</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16</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842597" y="363868"/>
            <a:ext cx="11253225" cy="1320800"/>
          </a:xfrm>
        </p:spPr>
        <p:txBody>
          <a:bodyPr>
            <a:normAutofit fontScale="90000"/>
          </a:bodyPr>
          <a:lstStyle/>
          <a:p>
            <a:r>
              <a:rPr lang="fr-FR" sz="3100" dirty="0"/>
              <a:t>Mais la </a:t>
            </a:r>
            <a:r>
              <a:rPr lang="fr-FR" sz="3100" b="1" dirty="0"/>
              <a:t>transmission « air » par microgouttelettes </a:t>
            </a:r>
            <a:r>
              <a:rPr lang="fr-FR" sz="3100" dirty="0"/>
              <a:t>(</a:t>
            </a:r>
            <a:r>
              <a:rPr lang="fr-FR" sz="3100" i="1" dirty="0" err="1"/>
              <a:t>droplet</a:t>
            </a:r>
            <a:r>
              <a:rPr lang="fr-FR" sz="3100" i="1" dirty="0"/>
              <a:t> </a:t>
            </a:r>
            <a:r>
              <a:rPr lang="fr-FR" sz="3100" i="1" dirty="0" err="1"/>
              <a:t>nuclei</a:t>
            </a:r>
            <a:r>
              <a:rPr lang="fr-FR" sz="3100" dirty="0"/>
              <a:t>) est </a:t>
            </a:r>
            <a:r>
              <a:rPr lang="fr-FR" sz="3100" b="1" dirty="0"/>
              <a:t>possible </a:t>
            </a:r>
            <a:br>
              <a:rPr lang="fr-FR" sz="3100" b="1" dirty="0"/>
            </a:br>
            <a:r>
              <a:rPr lang="fr-FR" sz="2000" dirty="0">
                <a:solidFill>
                  <a:schemeClr val="tx1"/>
                </a:solidFill>
              </a:rPr>
              <a:t>- De l’ARN viral y est détecté, mais on ne sait pas si les particules sont infectantes</a:t>
            </a:r>
            <a:r>
              <a:rPr lang="fr-FR" sz="2000" b="1" dirty="0">
                <a:solidFill>
                  <a:schemeClr val="tx1"/>
                </a:solidFill>
              </a:rPr>
              <a:t>. </a:t>
            </a:r>
            <a:br>
              <a:rPr lang="fr-FR" sz="2000" b="1" dirty="0">
                <a:solidFill>
                  <a:schemeClr val="tx1"/>
                </a:solidFill>
              </a:rPr>
            </a:br>
            <a:r>
              <a:rPr lang="fr-FR" sz="2000" b="1" dirty="0">
                <a:solidFill>
                  <a:schemeClr val="tx1"/>
                </a:solidFill>
              </a:rPr>
              <a:t>- </a:t>
            </a:r>
            <a:r>
              <a:rPr lang="fr-FR" sz="2000" dirty="0">
                <a:solidFill>
                  <a:schemeClr val="tx1"/>
                </a:solidFill>
              </a:rPr>
              <a:t>Le risque d’une transmission « air » est accentué dans des conditions particulières, en milieu fermé (</a:t>
            </a:r>
            <a:r>
              <a:rPr lang="fr-FR" sz="2000" dirty="0" err="1">
                <a:solidFill>
                  <a:schemeClr val="tx1"/>
                </a:solidFill>
              </a:rPr>
              <a:t>aérolisation</a:t>
            </a:r>
            <a:r>
              <a:rPr lang="fr-FR" sz="2000" dirty="0">
                <a:solidFill>
                  <a:schemeClr val="tx1"/>
                </a:solidFill>
              </a:rPr>
              <a:t>). </a:t>
            </a:r>
            <a:br>
              <a:rPr lang="fr-FR" sz="2000" dirty="0">
                <a:solidFill>
                  <a:schemeClr val="tx1"/>
                </a:solidFill>
              </a:rPr>
            </a:br>
            <a:r>
              <a:rPr lang="fr-FR" sz="2000" dirty="0">
                <a:solidFill>
                  <a:schemeClr val="tx1"/>
                </a:solidFill>
              </a:rPr>
              <a:t>- Les petites gouttelettes sont inhalées directement dans les voies aériennes inférieures</a:t>
            </a:r>
            <a:br>
              <a:rPr lang="fr-FR" sz="2000" dirty="0"/>
            </a:br>
            <a:endParaRPr lang="fr-FR" sz="2000" dirty="0"/>
          </a:p>
        </p:txBody>
      </p:sp>
      <p:pic>
        <p:nvPicPr>
          <p:cNvPr id="19" name="Image 18">
            <a:extLst>
              <a:ext uri="{FF2B5EF4-FFF2-40B4-BE49-F238E27FC236}">
                <a16:creationId xmlns:a16="http://schemas.microsoft.com/office/drawing/2014/main" id="{24F7C127-2EB4-3C4C-B77E-A30EBA1D604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89514" y="2588761"/>
            <a:ext cx="3634226" cy="2911877"/>
          </a:xfrm>
          <a:prstGeom prst="rect">
            <a:avLst/>
          </a:prstGeom>
          <a:ln>
            <a:solidFill>
              <a:schemeClr val="tx1">
                <a:lumMod val="75000"/>
                <a:lumOff val="25000"/>
              </a:schemeClr>
            </a:solidFill>
          </a:ln>
        </p:spPr>
      </p:pic>
      <p:pic>
        <p:nvPicPr>
          <p:cNvPr id="20" name="Image 19">
            <a:extLst>
              <a:ext uri="{FF2B5EF4-FFF2-40B4-BE49-F238E27FC236}">
                <a16:creationId xmlns:a16="http://schemas.microsoft.com/office/drawing/2014/main" id="{E8F5DC80-D340-9E4E-B9CE-5FD7D3B9C7C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13316" y="2598860"/>
            <a:ext cx="4086675" cy="2892335"/>
          </a:xfrm>
          <a:prstGeom prst="rect">
            <a:avLst/>
          </a:prstGeom>
          <a:ln>
            <a:solidFill>
              <a:schemeClr val="tx1">
                <a:lumMod val="75000"/>
                <a:lumOff val="25000"/>
              </a:schemeClr>
            </a:solidFill>
          </a:ln>
        </p:spPr>
      </p:pic>
      <p:pic>
        <p:nvPicPr>
          <p:cNvPr id="21" name="Image 20">
            <a:extLst>
              <a:ext uri="{FF2B5EF4-FFF2-40B4-BE49-F238E27FC236}">
                <a16:creationId xmlns:a16="http://schemas.microsoft.com/office/drawing/2014/main" id="{4583FE6A-BF3D-174D-8D96-2521C5E455C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191855" y="2585659"/>
            <a:ext cx="3910196" cy="2906323"/>
          </a:xfrm>
          <a:prstGeom prst="rect">
            <a:avLst/>
          </a:prstGeom>
          <a:ln>
            <a:solidFill>
              <a:schemeClr val="tx1">
                <a:lumMod val="75000"/>
                <a:lumOff val="25000"/>
              </a:schemeClr>
            </a:solidFill>
          </a:ln>
        </p:spPr>
      </p:pic>
      <p:sp>
        <p:nvSpPr>
          <p:cNvPr id="22" name="Rectangle : coins arrondis 21">
            <a:extLst>
              <a:ext uri="{FF2B5EF4-FFF2-40B4-BE49-F238E27FC236}">
                <a16:creationId xmlns:a16="http://schemas.microsoft.com/office/drawing/2014/main" id="{384BAA99-79F0-AD45-A7D2-37F8C44A444A}"/>
              </a:ext>
            </a:extLst>
          </p:cNvPr>
          <p:cNvSpPr/>
          <p:nvPr/>
        </p:nvSpPr>
        <p:spPr>
          <a:xfrm>
            <a:off x="2270234" y="5650815"/>
            <a:ext cx="6868322" cy="1077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p>
          <a:p>
            <a:pPr algn="ctr"/>
            <a:r>
              <a:rPr lang="fr-FR" b="1" dirty="0"/>
              <a:t>Petites  gouttelettes</a:t>
            </a:r>
          </a:p>
          <a:p>
            <a:pPr marL="285750" indent="-285750">
              <a:buFontTx/>
              <a:buChar char="-"/>
            </a:pPr>
            <a:r>
              <a:rPr lang="fr-FR" sz="1600" dirty="0"/>
              <a:t>1 à 10 µm</a:t>
            </a:r>
          </a:p>
          <a:p>
            <a:pPr marL="285750" indent="-285750">
              <a:buFontTx/>
              <a:buChar char="-"/>
            </a:pPr>
            <a:r>
              <a:rPr lang="fr-FR" sz="1600" dirty="0"/>
              <a:t>Contiennent de l’ARN virale</a:t>
            </a:r>
          </a:p>
          <a:p>
            <a:pPr marL="285750" indent="-285750">
              <a:buFontTx/>
              <a:buChar char="-"/>
            </a:pPr>
            <a:r>
              <a:rPr lang="fr-FR" sz="1600" dirty="0"/>
              <a:t>Restent plusieurs heures dans l’air et se diluent dans l’atmosphère</a:t>
            </a:r>
          </a:p>
          <a:p>
            <a:pPr algn="ctr"/>
            <a:endParaRPr lang="fr-FR" dirty="0"/>
          </a:p>
        </p:txBody>
      </p:sp>
    </p:spTree>
    <p:extLst>
      <p:ext uri="{BB962C8B-B14F-4D97-AF65-F5344CB8AC3E}">
        <p14:creationId xmlns:p14="http://schemas.microsoft.com/office/powerpoint/2010/main" val="23097912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17</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17</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857251" y="609600"/>
            <a:ext cx="11160578" cy="1320800"/>
          </a:xfrm>
        </p:spPr>
        <p:txBody>
          <a:bodyPr>
            <a:normAutofit/>
          </a:bodyPr>
          <a:lstStyle/>
          <a:p>
            <a:r>
              <a:rPr lang="fr-FR" sz="3200" dirty="0"/>
              <a:t>Petites gouttelettes: effet de l’aération </a:t>
            </a:r>
            <a:r>
              <a:rPr lang="fr-FR" sz="2400" dirty="0"/>
              <a:t>(ouverture des fenêtres)</a:t>
            </a:r>
            <a:br>
              <a:rPr lang="fr-FR" sz="3200" dirty="0"/>
            </a:br>
            <a:r>
              <a:rPr lang="fr-FR" sz="2000" i="1" dirty="0"/>
              <a:t>En quelques minutes les µgouttelettes disparaissent</a:t>
            </a:r>
            <a:endParaRPr lang="fr-FR" sz="2700" i="1" dirty="0"/>
          </a:p>
        </p:txBody>
      </p:sp>
      <p:sp>
        <p:nvSpPr>
          <p:cNvPr id="22" name="Rectangle : coins arrondis 21">
            <a:extLst>
              <a:ext uri="{FF2B5EF4-FFF2-40B4-BE49-F238E27FC236}">
                <a16:creationId xmlns:a16="http://schemas.microsoft.com/office/drawing/2014/main" id="{384BAA99-79F0-AD45-A7D2-37F8C44A444A}"/>
              </a:ext>
            </a:extLst>
          </p:cNvPr>
          <p:cNvSpPr/>
          <p:nvPr/>
        </p:nvSpPr>
        <p:spPr>
          <a:xfrm>
            <a:off x="3053442" y="5487529"/>
            <a:ext cx="6085114" cy="1077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p>
          <a:p>
            <a:pPr algn="ctr"/>
            <a:r>
              <a:rPr lang="fr-FR" b="1" dirty="0"/>
              <a:t>L’aération régulière des pièces permet de chasser les petites gouttelettes vers l’extérieur</a:t>
            </a:r>
            <a:endParaRPr lang="fr-FR" dirty="0"/>
          </a:p>
          <a:p>
            <a:pPr algn="ctr"/>
            <a:endParaRPr lang="fr-FR" dirty="0"/>
          </a:p>
        </p:txBody>
      </p:sp>
      <p:pic>
        <p:nvPicPr>
          <p:cNvPr id="17" name="Image 16">
            <a:extLst>
              <a:ext uri="{FF2B5EF4-FFF2-40B4-BE49-F238E27FC236}">
                <a16:creationId xmlns:a16="http://schemas.microsoft.com/office/drawing/2014/main" id="{F348D1D6-EFFA-1444-96DB-51289AB6B4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1070" y="2320471"/>
            <a:ext cx="3729118" cy="2618317"/>
          </a:xfrm>
          <a:prstGeom prst="rect">
            <a:avLst/>
          </a:prstGeom>
        </p:spPr>
      </p:pic>
      <p:pic>
        <p:nvPicPr>
          <p:cNvPr id="18" name="Image 17">
            <a:extLst>
              <a:ext uri="{FF2B5EF4-FFF2-40B4-BE49-F238E27FC236}">
                <a16:creationId xmlns:a16="http://schemas.microsoft.com/office/drawing/2014/main" id="{DACB94C1-72DE-0243-8430-29DF6DCC9DC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15309" y="2320471"/>
            <a:ext cx="3732494" cy="2618317"/>
          </a:xfrm>
          <a:prstGeom prst="rect">
            <a:avLst/>
          </a:prstGeom>
        </p:spPr>
      </p:pic>
      <p:pic>
        <p:nvPicPr>
          <p:cNvPr id="23" name="Image 22">
            <a:extLst>
              <a:ext uri="{FF2B5EF4-FFF2-40B4-BE49-F238E27FC236}">
                <a16:creationId xmlns:a16="http://schemas.microsoft.com/office/drawing/2014/main" id="{C33E9A3C-85A8-BE42-8653-FE14AFD0A90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323690" y="2320471"/>
            <a:ext cx="3729119" cy="2627903"/>
          </a:xfrm>
          <a:prstGeom prst="rect">
            <a:avLst/>
          </a:prstGeom>
        </p:spPr>
      </p:pic>
    </p:spTree>
    <p:extLst>
      <p:ext uri="{BB962C8B-B14F-4D97-AF65-F5344CB8AC3E}">
        <p14:creationId xmlns:p14="http://schemas.microsoft.com/office/powerpoint/2010/main" val="1055861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18</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18</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sz="3200" dirty="0"/>
              <a:t>Se protéger de la transmission « air »</a:t>
            </a:r>
            <a:endParaRPr lang="fr-FR" sz="2700" dirty="0"/>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0" y="1608083"/>
            <a:ext cx="10477499" cy="492606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b="1" dirty="0"/>
              <a:t>Mesures correctives</a:t>
            </a:r>
          </a:p>
          <a:p>
            <a:pPr lvl="1"/>
            <a:r>
              <a:rPr lang="fr-FR" sz="1800" b="1" dirty="0"/>
              <a:t>FFP2 </a:t>
            </a:r>
            <a:r>
              <a:rPr lang="fr-FR" sz="1800" b="1" i="1" u="sng" dirty="0"/>
              <a:t>théoriquement </a:t>
            </a:r>
            <a:r>
              <a:rPr lang="fr-FR" sz="1800" b="1" dirty="0"/>
              <a:t>&gt; Masque chirurgical </a:t>
            </a:r>
          </a:p>
          <a:p>
            <a:pPr lvl="2"/>
            <a:r>
              <a:rPr lang="fr-FR" sz="1600" dirty="0"/>
              <a:t>Une analyse Cochrane ne montre pas de ≠ significative</a:t>
            </a:r>
          </a:p>
          <a:p>
            <a:pPr lvl="3"/>
            <a:r>
              <a:rPr lang="fr-FR" dirty="0"/>
              <a:t>Jefferson </a:t>
            </a:r>
            <a:r>
              <a:rPr lang="fr-FR" dirty="0" err="1"/>
              <a:t>T</a:t>
            </a:r>
            <a:r>
              <a:rPr lang="fr-FR" dirty="0"/>
              <a:t> </a:t>
            </a:r>
            <a:r>
              <a:rPr lang="fr-FR" u="sng" dirty="0">
                <a:hlinkClick r:id="rId3"/>
              </a:rPr>
              <a:t>https://doi.org/10.1101/2020.03.30.20047217</a:t>
            </a:r>
            <a:endParaRPr lang="fr-FR" sz="1400" dirty="0"/>
          </a:p>
          <a:p>
            <a:pPr lvl="2"/>
            <a:r>
              <a:rPr lang="fr-FR" sz="1600" dirty="0"/>
              <a:t>Un avis des hygiénistes et infectiologues de l’APHP vient d’être publié dans ce sens</a:t>
            </a:r>
          </a:p>
          <a:p>
            <a:pPr lvl="1"/>
            <a:r>
              <a:rPr lang="fr-FR" sz="1800" b="1" dirty="0"/>
              <a:t>Aération des pièces</a:t>
            </a:r>
          </a:p>
          <a:p>
            <a:pPr lvl="1"/>
            <a:r>
              <a:rPr lang="fr-FR" sz="1800" b="1" dirty="0"/>
              <a:t>Masque anti-projection </a:t>
            </a:r>
            <a:r>
              <a:rPr lang="fr-FR" sz="1800" dirty="0"/>
              <a:t>(Alternatif ou Masque chirurgical) </a:t>
            </a:r>
            <a:r>
              <a:rPr lang="fr-FR" sz="1800" b="1" dirty="0"/>
              <a:t>pour les patients </a:t>
            </a:r>
            <a:r>
              <a:rPr lang="fr-FR" sz="1800" dirty="0"/>
              <a:t>essentiellement pour limiter l’émission de gouttelettes potentiellement </a:t>
            </a:r>
            <a:r>
              <a:rPr lang="fr-FR" sz="1800" dirty="0" err="1"/>
              <a:t>contaminantes</a:t>
            </a:r>
            <a:r>
              <a:rPr lang="fr-FR" sz="1800" dirty="0"/>
              <a:t> pour les autres</a:t>
            </a:r>
          </a:p>
        </p:txBody>
      </p:sp>
      <p:pic>
        <p:nvPicPr>
          <p:cNvPr id="3" name="Image 2" descr="Une image contenant texte&#10;&#10;Description générée automatiquement">
            <a:extLst>
              <a:ext uri="{FF2B5EF4-FFF2-40B4-BE49-F238E27FC236}">
                <a16:creationId xmlns:a16="http://schemas.microsoft.com/office/drawing/2014/main" id="{AF2D7EB4-DF3A-A941-8E37-9181C5ED8D7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05916" y="4681490"/>
            <a:ext cx="4977110" cy="2044170"/>
          </a:xfrm>
          <a:prstGeom prst="rect">
            <a:avLst/>
          </a:prstGeom>
          <a:ln>
            <a:solidFill>
              <a:schemeClr val="tx1">
                <a:lumMod val="75000"/>
                <a:lumOff val="25000"/>
              </a:schemeClr>
            </a:solidFill>
          </a:ln>
        </p:spPr>
      </p:pic>
    </p:spTree>
    <p:extLst>
      <p:ext uri="{BB962C8B-B14F-4D97-AF65-F5344CB8AC3E}">
        <p14:creationId xmlns:p14="http://schemas.microsoft.com/office/powerpoint/2010/main" val="3946329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19</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19</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sz="3200" dirty="0"/>
              <a:t>Se protéger de la transmission par les mains</a:t>
            </a:r>
            <a:endParaRPr lang="fr-FR" sz="2700" dirty="0"/>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0" y="1784647"/>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2200" dirty="0"/>
              <a:t>Les mains peuvent être contaminées directement à partir des </a:t>
            </a:r>
            <a:r>
              <a:rPr lang="fr-FR" sz="2200" b="1" dirty="0"/>
              <a:t>sécrétions respiratoires, </a:t>
            </a:r>
            <a:r>
              <a:rPr lang="fr-FR" sz="2200" dirty="0"/>
              <a:t>ou par contact avec </a:t>
            </a:r>
            <a:r>
              <a:rPr lang="fr-FR" sz="2200" b="1" dirty="0"/>
              <a:t>des surfaces ou objets contaminés</a:t>
            </a:r>
          </a:p>
          <a:p>
            <a:r>
              <a:rPr lang="fr-FR" sz="2200" dirty="0"/>
              <a:t>Elles peuvent être donc </a:t>
            </a:r>
            <a:r>
              <a:rPr lang="fr-FR" sz="2200" b="1" dirty="0"/>
              <a:t>impliquées dans la transmission des virus </a:t>
            </a:r>
            <a:r>
              <a:rPr lang="fr-FR" sz="2200" dirty="0"/>
              <a:t>entre les individus, et sont responsables de la contamination à partir des objets  ou des surfaces</a:t>
            </a:r>
          </a:p>
          <a:p>
            <a:r>
              <a:rPr lang="fr-FR" sz="2200" dirty="0"/>
              <a:t>Des virus présents sur des objets ou des surfaces ne peuvent être contaminants que parce qu’ils ont été </a:t>
            </a:r>
            <a:r>
              <a:rPr lang="fr-FR" sz="2200" b="1" dirty="0"/>
              <a:t>amenés sur les muqueuses </a:t>
            </a:r>
            <a:r>
              <a:rPr lang="fr-FR" sz="2200" dirty="0"/>
              <a:t>(nez, bouche, œil) </a:t>
            </a:r>
            <a:r>
              <a:rPr lang="fr-FR" sz="2200" b="1" dirty="0"/>
              <a:t>par les mains</a:t>
            </a:r>
          </a:p>
          <a:p>
            <a:r>
              <a:rPr lang="fr-FR" sz="2200" b="1" dirty="0"/>
              <a:t>En absence de nettoyage, les virus SARS-COV-2, peuvent persister sur les mains, les surfaces et objets pendant plusieurs heures.</a:t>
            </a:r>
          </a:p>
        </p:txBody>
      </p:sp>
    </p:spTree>
    <p:extLst>
      <p:ext uri="{BB962C8B-B14F-4D97-AF65-F5344CB8AC3E}">
        <p14:creationId xmlns:p14="http://schemas.microsoft.com/office/powerpoint/2010/main" val="3817938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003823" y="1036018"/>
            <a:ext cx="10280429" cy="1320800"/>
          </a:xfrm>
        </p:spPr>
        <p:txBody>
          <a:bodyPr>
            <a:normAutofit/>
          </a:bodyPr>
          <a:lstStyle/>
          <a:p>
            <a:r>
              <a:rPr lang="fr-FR" dirty="0"/>
              <a:t>Ont contribué à la réalisation de ce diaporama</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3">
            <a:extLst>
              <a:ext uri="{FF2B5EF4-FFF2-40B4-BE49-F238E27FC236}">
                <a16:creationId xmlns:a16="http://schemas.microsoft.com/office/drawing/2014/main" id="{285216B3-DAFB-3C4D-9CAE-3FD60861C42D}"/>
              </a:ext>
            </a:extLst>
          </p:cNvPr>
          <p:cNvSpPr/>
          <p:nvPr/>
        </p:nvSpPr>
        <p:spPr>
          <a:xfrm>
            <a:off x="750652" y="2041670"/>
            <a:ext cx="10661831" cy="4939814"/>
          </a:xfrm>
          <a:prstGeom prst="rect">
            <a:avLst/>
          </a:prstGeom>
        </p:spPr>
        <p:txBody>
          <a:bodyPr wrap="square">
            <a:spAutoFit/>
          </a:bodyPr>
          <a:lstStyle/>
          <a:p>
            <a:pPr lvl="0">
              <a:spcBef>
                <a:spcPts val="1000"/>
              </a:spcBef>
              <a:buClr>
                <a:srgbClr val="90C226"/>
              </a:buClr>
              <a:buSzPct val="80000"/>
            </a:pPr>
            <a:endParaRPr lang="fr-FR" sz="2400" b="1" dirty="0"/>
          </a:p>
          <a:p>
            <a:pPr marL="342900" lvl="0" indent="-342900">
              <a:spcBef>
                <a:spcPts val="1000"/>
              </a:spcBef>
              <a:buClr>
                <a:srgbClr val="90C226"/>
              </a:buClr>
              <a:buSzPct val="80000"/>
              <a:buFont typeface="Wingdings 3" charset="2"/>
              <a:buChar char=""/>
            </a:pPr>
            <a:r>
              <a:rPr lang="fr-FR" sz="2400" b="1" dirty="0"/>
              <a:t>Yves Gillet</a:t>
            </a:r>
          </a:p>
          <a:p>
            <a:pPr marL="342900" lvl="0" indent="-342900">
              <a:spcBef>
                <a:spcPts val="1000"/>
              </a:spcBef>
              <a:buClr>
                <a:srgbClr val="90C226"/>
              </a:buClr>
              <a:buSzPct val="80000"/>
              <a:buFont typeface="Wingdings 3" charset="2"/>
              <a:buChar char=""/>
            </a:pPr>
            <a:r>
              <a:rPr lang="fr-FR" sz="2400" b="1" dirty="0"/>
              <a:t>Amine Si Ali</a:t>
            </a:r>
          </a:p>
          <a:p>
            <a:pPr marL="342900" lvl="0" indent="-342900">
              <a:spcBef>
                <a:spcPts val="1000"/>
              </a:spcBef>
              <a:buClr>
                <a:srgbClr val="90C226"/>
              </a:buClr>
              <a:buSzPct val="80000"/>
              <a:buFont typeface="Wingdings 3" charset="2"/>
              <a:buChar char=""/>
            </a:pPr>
            <a:r>
              <a:rPr lang="fr-FR" sz="2400" b="1" dirty="0"/>
              <a:t>Olivier Romain</a:t>
            </a:r>
          </a:p>
          <a:p>
            <a:pPr marL="342900" lvl="0" indent="-342900">
              <a:spcBef>
                <a:spcPts val="1000"/>
              </a:spcBef>
              <a:buClr>
                <a:srgbClr val="90C226"/>
              </a:buClr>
              <a:buSzPct val="80000"/>
              <a:buFont typeface="Wingdings 3" charset="2"/>
              <a:buChar char=""/>
            </a:pPr>
            <a:r>
              <a:rPr lang="fr-FR" sz="2400" b="1" dirty="0"/>
              <a:t>Emmanuel </a:t>
            </a:r>
            <a:r>
              <a:rPr lang="fr-FR" sz="2400" b="1" dirty="0" err="1"/>
              <a:t>Grimprel</a:t>
            </a:r>
            <a:endParaRPr lang="fr-FR" sz="2400" b="1" dirty="0"/>
          </a:p>
          <a:p>
            <a:pPr marL="342900" lvl="0" indent="-342900">
              <a:spcBef>
                <a:spcPts val="1000"/>
              </a:spcBef>
              <a:buClr>
                <a:srgbClr val="90C226"/>
              </a:buClr>
              <a:buSzPct val="80000"/>
              <a:buFont typeface="Wingdings 3" charset="2"/>
              <a:buChar char=""/>
            </a:pPr>
            <a:r>
              <a:rPr lang="fr-FR" sz="2400" b="1" dirty="0"/>
              <a:t>Vincent </a:t>
            </a:r>
            <a:r>
              <a:rPr lang="fr-FR" sz="2400" b="1" dirty="0" err="1"/>
              <a:t>Gajdos</a:t>
            </a:r>
            <a:endParaRPr lang="fr-FR" sz="2400" b="1" dirty="0"/>
          </a:p>
          <a:p>
            <a:pPr marL="342900" lvl="0" indent="-342900">
              <a:spcBef>
                <a:spcPts val="1000"/>
              </a:spcBef>
              <a:buClr>
                <a:srgbClr val="90C226"/>
              </a:buClr>
              <a:buSzPct val="80000"/>
              <a:buFont typeface="Wingdings 3" charset="2"/>
              <a:buChar char=""/>
            </a:pPr>
            <a:r>
              <a:rPr lang="fr-FR" sz="2400" b="1" dirty="0"/>
              <a:t>Marie-Aliette </a:t>
            </a:r>
            <a:r>
              <a:rPr lang="fr-FR" sz="2400" b="1" dirty="0" err="1"/>
              <a:t>Dommergues</a:t>
            </a:r>
            <a:endParaRPr lang="fr-FR" sz="2400" b="1" dirty="0"/>
          </a:p>
          <a:p>
            <a:pPr marL="342900" lvl="0" indent="-342900">
              <a:spcBef>
                <a:spcPts val="1000"/>
              </a:spcBef>
              <a:buClr>
                <a:srgbClr val="90C226"/>
              </a:buClr>
              <a:buSzPct val="80000"/>
              <a:buFont typeface="Wingdings 3" charset="2"/>
              <a:buChar char=""/>
            </a:pPr>
            <a:r>
              <a:rPr lang="fr-FR" sz="2400" b="1" dirty="0"/>
              <a:t>François Vie Le Sage</a:t>
            </a:r>
          </a:p>
          <a:p>
            <a:pPr marL="342900" lvl="0" indent="-342900">
              <a:spcBef>
                <a:spcPts val="1000"/>
              </a:spcBef>
              <a:buClr>
                <a:srgbClr val="90C226"/>
              </a:buClr>
              <a:buSzPct val="80000"/>
              <a:buFont typeface="Wingdings 3" charset="2"/>
              <a:buChar char=""/>
            </a:pPr>
            <a:endParaRPr lang="fr-FR" sz="2400" dirty="0">
              <a:solidFill>
                <a:srgbClr val="0070C0"/>
              </a:solidFill>
            </a:endParaRPr>
          </a:p>
          <a:p>
            <a:pPr marL="342900" lvl="0" indent="-342900">
              <a:spcBef>
                <a:spcPts val="1000"/>
              </a:spcBef>
              <a:buClr>
                <a:srgbClr val="90C226"/>
              </a:buClr>
              <a:buSzPct val="80000"/>
              <a:buFont typeface="Wingdings 3" charset="2"/>
              <a:buChar char=""/>
            </a:pPr>
            <a:endParaRPr lang="fr-FR" sz="2400" b="1" dirty="0">
              <a:solidFill>
                <a:prstClr val="black">
                  <a:lumMod val="75000"/>
                  <a:lumOff val="25000"/>
                </a:prstClr>
              </a:solidFill>
            </a:endParaRPr>
          </a:p>
        </p:txBody>
      </p:sp>
    </p:spTree>
    <p:extLst>
      <p:ext uri="{BB962C8B-B14F-4D97-AF65-F5344CB8AC3E}">
        <p14:creationId xmlns:p14="http://schemas.microsoft.com/office/powerpoint/2010/main" val="8233884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20</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20</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sz="3200" dirty="0"/>
              <a:t>Se protéger de la transmission par les mains</a:t>
            </a:r>
            <a:endParaRPr lang="fr-FR" sz="2700" dirty="0"/>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0" y="1468126"/>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2400" b="1" dirty="0"/>
              <a:t>En absence de nettoyage, les virus SARS-COV-2, peuvent persister sur les mains, les surfaces et objets pendant plusieurs heures.</a:t>
            </a:r>
          </a:p>
        </p:txBody>
      </p:sp>
      <p:sp>
        <p:nvSpPr>
          <p:cNvPr id="6" name="Ellipse 5">
            <a:extLst>
              <a:ext uri="{FF2B5EF4-FFF2-40B4-BE49-F238E27FC236}">
                <a16:creationId xmlns:a16="http://schemas.microsoft.com/office/drawing/2014/main" id="{1A94801B-0294-C741-AFDE-E93E0A79BB3D}"/>
              </a:ext>
            </a:extLst>
          </p:cNvPr>
          <p:cNvSpPr/>
          <p:nvPr/>
        </p:nvSpPr>
        <p:spPr>
          <a:xfrm>
            <a:off x="8811491" y="2752781"/>
            <a:ext cx="3078988" cy="28025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t>La durée de persistance d’une activité potentiellement </a:t>
            </a:r>
            <a:r>
              <a:rPr lang="fr-FR" sz="1400" b="1" dirty="0" err="1"/>
              <a:t>contaminante</a:t>
            </a:r>
            <a:r>
              <a:rPr lang="fr-FR" sz="1400" b="1" dirty="0"/>
              <a:t> </a:t>
            </a:r>
            <a:r>
              <a:rPr lang="fr-FR" sz="1400" dirty="0"/>
              <a:t>dépend du type de surface et des conditions environnementales</a:t>
            </a:r>
          </a:p>
        </p:txBody>
      </p:sp>
      <p:sp>
        <p:nvSpPr>
          <p:cNvPr id="7" name="Rectangle : avec coin rogné 6">
            <a:extLst>
              <a:ext uri="{FF2B5EF4-FFF2-40B4-BE49-F238E27FC236}">
                <a16:creationId xmlns:a16="http://schemas.microsoft.com/office/drawing/2014/main" id="{D2AB6957-36EA-9F47-85D7-DBD8D979A0FA}"/>
              </a:ext>
            </a:extLst>
          </p:cNvPr>
          <p:cNvSpPr/>
          <p:nvPr/>
        </p:nvSpPr>
        <p:spPr>
          <a:xfrm>
            <a:off x="1173381" y="2788926"/>
            <a:ext cx="6778752" cy="2877228"/>
          </a:xfrm>
          <a:prstGeom prst="snip1Rect">
            <a:avLst/>
          </a:prstGeom>
          <a:solidFill>
            <a:srgbClr val="FFB527"/>
          </a:solidFill>
          <a:ln>
            <a:solidFill>
              <a:srgbClr val="FFB5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a:t>Persistance sur objets et surfaces</a:t>
            </a:r>
          </a:p>
          <a:p>
            <a:pPr marL="742950" lvl="1" indent="-285750">
              <a:buFont typeface="Wingdings" pitchFamily="2" charset="2"/>
              <a:buChar char="§"/>
            </a:pPr>
            <a:r>
              <a:rPr lang="fr-FR" sz="2000" dirty="0"/>
              <a:t>Meilleure à 4°C qu’à températures élevées</a:t>
            </a:r>
          </a:p>
          <a:p>
            <a:pPr marL="742950" lvl="1" indent="-285750">
              <a:buFont typeface="Wingdings" pitchFamily="2" charset="2"/>
              <a:buChar char="§"/>
            </a:pPr>
            <a:r>
              <a:rPr lang="fr-FR" sz="2000" dirty="0"/>
              <a:t>Plus longue sur surfaces lisses que rugueuses</a:t>
            </a:r>
          </a:p>
          <a:p>
            <a:pPr marL="742950" lvl="1" indent="-285750">
              <a:buFont typeface="Wingdings" pitchFamily="2" charset="2"/>
              <a:buChar char="§"/>
            </a:pPr>
            <a:r>
              <a:rPr lang="fr-FR" sz="2000" dirty="0"/>
              <a:t>Au moins 3 h sur papiers</a:t>
            </a:r>
          </a:p>
          <a:p>
            <a:pPr marL="742950" lvl="1" indent="-285750">
              <a:buFont typeface="Wingdings" pitchFamily="2" charset="2"/>
              <a:buChar char="§"/>
            </a:pPr>
            <a:r>
              <a:rPr lang="fr-FR" sz="2000" dirty="0"/>
              <a:t>Au moins 2 jours sur bois et tissus</a:t>
            </a:r>
          </a:p>
          <a:p>
            <a:pPr marL="742950" lvl="1" indent="-285750">
              <a:buFont typeface="Wingdings" pitchFamily="2" charset="2"/>
              <a:buChar char="§"/>
            </a:pPr>
            <a:r>
              <a:rPr lang="fr-FR" sz="2000" dirty="0"/>
              <a:t>Supérieure sur carton, plastique, aluminium, verre ou acier (poignées de porte, robinets</a:t>
            </a:r>
            <a:r>
              <a:rPr lang="fr-FR" sz="2400" dirty="0"/>
              <a:t>)</a:t>
            </a:r>
          </a:p>
          <a:p>
            <a:pPr marL="742950" lvl="1" indent="-285750">
              <a:buFont typeface="Wingdings" pitchFamily="2" charset="2"/>
              <a:buChar char="§"/>
            </a:pPr>
            <a:endParaRPr lang="fr-FR" dirty="0"/>
          </a:p>
        </p:txBody>
      </p:sp>
      <p:sp>
        <p:nvSpPr>
          <p:cNvPr id="2" name="ZoneTexte 1">
            <a:extLst>
              <a:ext uri="{FF2B5EF4-FFF2-40B4-BE49-F238E27FC236}">
                <a16:creationId xmlns:a16="http://schemas.microsoft.com/office/drawing/2014/main" id="{54087135-0206-8743-868F-FA8EF326BF95}"/>
              </a:ext>
            </a:extLst>
          </p:cNvPr>
          <p:cNvSpPr txBox="1"/>
          <p:nvPr/>
        </p:nvSpPr>
        <p:spPr>
          <a:xfrm>
            <a:off x="720038" y="5784927"/>
            <a:ext cx="8814464" cy="369332"/>
          </a:xfrm>
          <a:prstGeom prst="rect">
            <a:avLst/>
          </a:prstGeom>
          <a:noFill/>
        </p:spPr>
        <p:txBody>
          <a:bodyPr wrap="none" rtlCol="0">
            <a:spAutoFit/>
          </a:bodyPr>
          <a:lstStyle/>
          <a:p>
            <a:r>
              <a:rPr lang="fr-FR" b="1" dirty="0"/>
              <a:t>Les virus persistent mieux sur les gants que sur des mains lavées régulièrement</a:t>
            </a:r>
          </a:p>
        </p:txBody>
      </p:sp>
      <p:sp>
        <p:nvSpPr>
          <p:cNvPr id="3" name="ZoneTexte 2">
            <a:extLst>
              <a:ext uri="{FF2B5EF4-FFF2-40B4-BE49-F238E27FC236}">
                <a16:creationId xmlns:a16="http://schemas.microsoft.com/office/drawing/2014/main" id="{0421ED65-9A86-5348-B467-73984C119235}"/>
              </a:ext>
            </a:extLst>
          </p:cNvPr>
          <p:cNvSpPr txBox="1"/>
          <p:nvPr/>
        </p:nvSpPr>
        <p:spPr>
          <a:xfrm>
            <a:off x="1765004" y="6290073"/>
            <a:ext cx="8984512" cy="646331"/>
          </a:xfrm>
          <a:prstGeom prst="rect">
            <a:avLst/>
          </a:prstGeom>
          <a:noFill/>
        </p:spPr>
        <p:txBody>
          <a:bodyPr wrap="square" rtlCol="0">
            <a:spAutoFit/>
          </a:bodyPr>
          <a:lstStyle/>
          <a:p>
            <a:r>
              <a:rPr lang="fr-FR" i="1" dirty="0"/>
              <a:t>Chin A Lancet Microbe 2020 https://</a:t>
            </a:r>
            <a:r>
              <a:rPr lang="fr-FR" i="1" dirty="0" err="1"/>
              <a:t>doi.org</a:t>
            </a:r>
            <a:r>
              <a:rPr lang="fr-FR" i="1" dirty="0"/>
              <a:t>/10.1016/S2666-5247(20)30003-3</a:t>
            </a:r>
          </a:p>
          <a:p>
            <a:endParaRPr lang="fr-FR" dirty="0"/>
          </a:p>
        </p:txBody>
      </p:sp>
    </p:spTree>
    <p:extLst>
      <p:ext uri="{BB962C8B-B14F-4D97-AF65-F5344CB8AC3E}">
        <p14:creationId xmlns:p14="http://schemas.microsoft.com/office/powerpoint/2010/main" val="13489652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21</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21</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sz="3200" dirty="0"/>
              <a:t>Se protéger de la transmission par les mains</a:t>
            </a:r>
            <a:endParaRPr lang="fr-FR" sz="2700" dirty="0"/>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650422" y="1310080"/>
            <a:ext cx="10684328" cy="453522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b="1" dirty="0"/>
          </a:p>
          <a:p>
            <a:r>
              <a:rPr lang="fr-FR" sz="2800" b="1" dirty="0"/>
              <a:t>Ces virus « enveloppés » sont par contre </a:t>
            </a:r>
            <a:r>
              <a:rPr lang="fr-FR" sz="2800" b="1" dirty="0">
                <a:solidFill>
                  <a:srgbClr val="FF0000"/>
                </a:solidFill>
              </a:rPr>
              <a:t>très sensibles</a:t>
            </a:r>
          </a:p>
          <a:p>
            <a:pPr lvl="1"/>
            <a:r>
              <a:rPr lang="fr-FR" sz="2400" b="1" dirty="0"/>
              <a:t>À l’hygiène des mains fréquente : 	</a:t>
            </a:r>
          </a:p>
          <a:p>
            <a:pPr lvl="2"/>
            <a:r>
              <a:rPr lang="fr-FR" sz="2200" dirty="0"/>
              <a:t>avec produits hydro-alcoolique</a:t>
            </a:r>
          </a:p>
          <a:p>
            <a:pPr lvl="2"/>
            <a:r>
              <a:rPr lang="fr-FR" sz="2400" dirty="0"/>
              <a:t>eau + savon (20’’)</a:t>
            </a:r>
          </a:p>
          <a:p>
            <a:pPr marL="857250" lvl="1" indent="-342900"/>
            <a:r>
              <a:rPr lang="fr-FR" sz="2400" b="1" dirty="0"/>
              <a:t>Aux produits de désinfection </a:t>
            </a:r>
            <a:r>
              <a:rPr lang="fr-FR" sz="2400" dirty="0"/>
              <a:t>pour surfaces et objets (résistent moins de 5 mn)</a:t>
            </a:r>
          </a:p>
          <a:p>
            <a:pPr marL="1257300" lvl="2" indent="-342900"/>
            <a:r>
              <a:rPr lang="fr-FR" sz="2400" dirty="0"/>
              <a:t>Sprays désinfectants virucide divers (NF)</a:t>
            </a:r>
          </a:p>
          <a:p>
            <a:pPr marL="1257300" lvl="2" indent="-342900"/>
            <a:r>
              <a:rPr lang="fr-FR" sz="2400" dirty="0"/>
              <a:t>Javel</a:t>
            </a:r>
          </a:p>
          <a:p>
            <a:pPr marL="1257300" lvl="2" indent="-342900"/>
            <a:r>
              <a:rPr lang="fr-FR" sz="2400" dirty="0"/>
              <a:t>Produits alcoolisés &gt; 60°</a:t>
            </a:r>
          </a:p>
        </p:txBody>
      </p:sp>
      <p:pic>
        <p:nvPicPr>
          <p:cNvPr id="3" name="Image 2" descr="Une image contenant intérieur, bouteille, eau, table&#10;&#10;Description générée automatiquement">
            <a:extLst>
              <a:ext uri="{FF2B5EF4-FFF2-40B4-BE49-F238E27FC236}">
                <a16:creationId xmlns:a16="http://schemas.microsoft.com/office/drawing/2014/main" id="{FA989843-F32D-C74B-9981-91DAAB9433F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24258" y="4134184"/>
            <a:ext cx="3714750" cy="2327910"/>
          </a:xfrm>
          <a:prstGeom prst="rect">
            <a:avLst/>
          </a:prstGeom>
        </p:spPr>
      </p:pic>
    </p:spTree>
    <p:extLst>
      <p:ext uri="{BB962C8B-B14F-4D97-AF65-F5344CB8AC3E}">
        <p14:creationId xmlns:p14="http://schemas.microsoft.com/office/powerpoint/2010/main" val="3445254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22</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22</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Mesures barrières</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0" y="1767279"/>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2400" b="1" dirty="0"/>
              <a:t>Le port du masque</a:t>
            </a:r>
          </a:p>
          <a:p>
            <a:r>
              <a:rPr lang="fr-FR" sz="2400" b="1" dirty="0"/>
              <a:t>Les mesures d’hygiène</a:t>
            </a:r>
          </a:p>
          <a:p>
            <a:r>
              <a:rPr lang="fr-FR" sz="2400" b="1" dirty="0"/>
              <a:t>Les mesures de distanciation</a:t>
            </a:r>
          </a:p>
        </p:txBody>
      </p:sp>
      <p:pic>
        <p:nvPicPr>
          <p:cNvPr id="3" name="Image 2" descr="Une image contenant texte&#10;&#10;Description générée automatiquement">
            <a:extLst>
              <a:ext uri="{FF2B5EF4-FFF2-40B4-BE49-F238E27FC236}">
                <a16:creationId xmlns:a16="http://schemas.microsoft.com/office/drawing/2014/main" id="{D55BCF49-E55A-5143-8106-CBAD312E20D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89854" y="993749"/>
            <a:ext cx="5205368" cy="5438793"/>
          </a:xfrm>
          <a:prstGeom prst="rect">
            <a:avLst/>
          </a:prstGeom>
        </p:spPr>
      </p:pic>
    </p:spTree>
    <p:extLst>
      <p:ext uri="{BB962C8B-B14F-4D97-AF65-F5344CB8AC3E}">
        <p14:creationId xmlns:p14="http://schemas.microsoft.com/office/powerpoint/2010/main" val="23939379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23</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23</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Trois types de masque disponibles</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2" name="ZoneTexte 1">
            <a:extLst>
              <a:ext uri="{FF2B5EF4-FFF2-40B4-BE49-F238E27FC236}">
                <a16:creationId xmlns:a16="http://schemas.microsoft.com/office/drawing/2014/main" id="{9FE0ACA8-62B5-C64C-A3D7-8A92C3EC2EE7}"/>
              </a:ext>
            </a:extLst>
          </p:cNvPr>
          <p:cNvSpPr txBox="1"/>
          <p:nvPr/>
        </p:nvSpPr>
        <p:spPr>
          <a:xfrm>
            <a:off x="1333499" y="3428647"/>
            <a:ext cx="7378015" cy="1200329"/>
          </a:xfrm>
          <a:prstGeom prst="rect">
            <a:avLst/>
          </a:prstGeom>
          <a:solidFill>
            <a:schemeClr val="accent5"/>
          </a:solidFill>
          <a:ln>
            <a:solidFill>
              <a:schemeClr val="accent5"/>
            </a:solidFill>
          </a:ln>
        </p:spPr>
        <p:txBody>
          <a:bodyPr wrap="square" rtlCol="0">
            <a:spAutoFit/>
          </a:bodyPr>
          <a:lstStyle/>
          <a:p>
            <a:r>
              <a:rPr lang="fr-FR" b="1" dirty="0"/>
              <a:t>Masque FFP2 ou N95</a:t>
            </a:r>
          </a:p>
          <a:p>
            <a:pPr marL="285750" indent="-285750">
              <a:buFont typeface="Wingdings" pitchFamily="2" charset="2"/>
              <a:buChar char="§"/>
            </a:pPr>
            <a:r>
              <a:rPr lang="fr-FR" dirty="0"/>
              <a:t>Le plus étanche et le plus efficace en cas de contamination « air »</a:t>
            </a:r>
          </a:p>
          <a:p>
            <a:pPr marL="285750" indent="-285750">
              <a:buFont typeface="Wingdings" pitchFamily="2" charset="2"/>
              <a:buChar char="§"/>
            </a:pPr>
            <a:r>
              <a:rPr lang="fr-FR" dirty="0"/>
              <a:t>A privilégier en réanimation, dans toutes situations nécessitant gestes invasifs des voies respiratoires ou en risque d’</a:t>
            </a:r>
            <a:r>
              <a:rPr lang="fr-FR" dirty="0" err="1"/>
              <a:t>aérolisation</a:t>
            </a:r>
            <a:r>
              <a:rPr lang="fr-FR" dirty="0"/>
              <a:t>.</a:t>
            </a:r>
          </a:p>
        </p:txBody>
      </p:sp>
      <p:sp>
        <p:nvSpPr>
          <p:cNvPr id="15" name="ZoneTexte 14">
            <a:extLst>
              <a:ext uri="{FF2B5EF4-FFF2-40B4-BE49-F238E27FC236}">
                <a16:creationId xmlns:a16="http://schemas.microsoft.com/office/drawing/2014/main" id="{A00FBB64-043A-7C4D-8AD5-A99DB3A8FA7B}"/>
              </a:ext>
            </a:extLst>
          </p:cNvPr>
          <p:cNvSpPr txBox="1"/>
          <p:nvPr/>
        </p:nvSpPr>
        <p:spPr>
          <a:xfrm>
            <a:off x="866650" y="2028296"/>
            <a:ext cx="6619504" cy="1200329"/>
          </a:xfrm>
          <a:prstGeom prst="rect">
            <a:avLst/>
          </a:prstGeom>
          <a:solidFill>
            <a:schemeClr val="accent1"/>
          </a:solidFill>
          <a:ln>
            <a:solidFill>
              <a:schemeClr val="accent1"/>
            </a:solidFill>
          </a:ln>
        </p:spPr>
        <p:txBody>
          <a:bodyPr wrap="none" rtlCol="0">
            <a:spAutoFit/>
          </a:bodyPr>
          <a:lstStyle/>
          <a:p>
            <a:r>
              <a:rPr lang="fr-FR" b="1" dirty="0"/>
              <a:t>Masque FFP1 ou chirurgical</a:t>
            </a:r>
          </a:p>
          <a:p>
            <a:pPr marL="285750" indent="-285750">
              <a:buFont typeface="Wingdings" pitchFamily="2" charset="2"/>
              <a:buChar char="§"/>
            </a:pPr>
            <a:r>
              <a:rPr lang="fr-FR" b="1" dirty="0"/>
              <a:t> Objectif principal </a:t>
            </a:r>
            <a:r>
              <a:rPr lang="fr-FR" dirty="0"/>
              <a:t>: éviter projections de gouttelettes</a:t>
            </a:r>
          </a:p>
          <a:p>
            <a:pPr marL="285750" indent="-285750">
              <a:buFont typeface="Wingdings" pitchFamily="2" charset="2"/>
              <a:buChar char="§"/>
            </a:pPr>
            <a:r>
              <a:rPr lang="fr-FR" dirty="0"/>
              <a:t>Protéger des grosses gouttelettes émises de face par autrui</a:t>
            </a:r>
          </a:p>
          <a:p>
            <a:r>
              <a:rPr lang="fr-FR" b="1" dirty="0"/>
              <a:t>Doit être porté systématiquement par les soignants</a:t>
            </a:r>
          </a:p>
        </p:txBody>
      </p:sp>
      <p:sp>
        <p:nvSpPr>
          <p:cNvPr id="17" name="ZoneTexte 16">
            <a:extLst>
              <a:ext uri="{FF2B5EF4-FFF2-40B4-BE49-F238E27FC236}">
                <a16:creationId xmlns:a16="http://schemas.microsoft.com/office/drawing/2014/main" id="{467C9894-5095-0044-9D17-57940520C894}"/>
              </a:ext>
            </a:extLst>
          </p:cNvPr>
          <p:cNvSpPr txBox="1"/>
          <p:nvPr/>
        </p:nvSpPr>
        <p:spPr>
          <a:xfrm>
            <a:off x="291188" y="5423159"/>
            <a:ext cx="8460971" cy="923330"/>
          </a:xfrm>
          <a:prstGeom prst="rect">
            <a:avLst/>
          </a:prstGeom>
          <a:solidFill>
            <a:schemeClr val="accent3"/>
          </a:solidFill>
          <a:ln>
            <a:solidFill>
              <a:schemeClr val="accent3"/>
            </a:solidFill>
          </a:ln>
        </p:spPr>
        <p:txBody>
          <a:bodyPr wrap="none" rtlCol="0">
            <a:spAutoFit/>
          </a:bodyPr>
          <a:lstStyle/>
          <a:p>
            <a:r>
              <a:rPr lang="fr-FR" b="1" dirty="0"/>
              <a:t>Masque « alternatifs » ou « maison »</a:t>
            </a:r>
          </a:p>
          <a:p>
            <a:pPr marL="285750" indent="-285750">
              <a:buFont typeface="Wingdings" pitchFamily="2" charset="2"/>
              <a:buChar char="§"/>
            </a:pPr>
            <a:r>
              <a:rPr lang="fr-FR" b="1" dirty="0"/>
              <a:t>Objectif principal: </a:t>
            </a:r>
            <a:r>
              <a:rPr lang="fr-FR" dirty="0"/>
              <a:t>limiter les projections de gouttelettes dans l’atmosphère</a:t>
            </a:r>
          </a:p>
          <a:p>
            <a:pPr marL="285750" indent="-285750">
              <a:buFont typeface="Wingdings" pitchFamily="2" charset="2"/>
              <a:buChar char="§"/>
            </a:pPr>
            <a:r>
              <a:rPr lang="fr-FR" b="1" dirty="0"/>
              <a:t>Pouvoir de protection non garanti</a:t>
            </a:r>
          </a:p>
        </p:txBody>
      </p:sp>
      <p:pic>
        <p:nvPicPr>
          <p:cNvPr id="4" name="Image 3" descr="Une image contenant intérieur, assis, table, blanc&#10;&#10;Description générée automatiquement">
            <a:extLst>
              <a:ext uri="{FF2B5EF4-FFF2-40B4-BE49-F238E27FC236}">
                <a16:creationId xmlns:a16="http://schemas.microsoft.com/office/drawing/2014/main" id="{2E7246A4-BD04-5842-BF40-14C9218F647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463359" y="1702490"/>
            <a:ext cx="2002450" cy="1270000"/>
          </a:xfrm>
          <a:prstGeom prst="rect">
            <a:avLst/>
          </a:prstGeom>
        </p:spPr>
      </p:pic>
      <p:pic>
        <p:nvPicPr>
          <p:cNvPr id="7" name="Image 6" descr="Une image contenant table, petit, blanc, assis&#10;&#10;Description générée automatiquement">
            <a:extLst>
              <a:ext uri="{FF2B5EF4-FFF2-40B4-BE49-F238E27FC236}">
                <a16:creationId xmlns:a16="http://schemas.microsoft.com/office/drawing/2014/main" id="{E9412849-44E1-3243-8C8A-804F6E91010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30547" y="2987214"/>
            <a:ext cx="2070944" cy="1908517"/>
          </a:xfrm>
          <a:prstGeom prst="rect">
            <a:avLst/>
          </a:prstGeom>
        </p:spPr>
      </p:pic>
      <p:pic>
        <p:nvPicPr>
          <p:cNvPr id="13" name="Image 12" descr="Une image contenant intérieur, table, alimentation, assis&#10;&#10;Description générée automatiquement">
            <a:extLst>
              <a:ext uri="{FF2B5EF4-FFF2-40B4-BE49-F238E27FC236}">
                <a16:creationId xmlns:a16="http://schemas.microsoft.com/office/drawing/2014/main" id="{A4ED54B3-9289-6C41-A618-91283B210C8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10180" y="5264416"/>
            <a:ext cx="2261830" cy="1205009"/>
          </a:xfrm>
          <a:prstGeom prst="rect">
            <a:avLst/>
          </a:prstGeom>
        </p:spPr>
      </p:pic>
    </p:spTree>
    <p:extLst>
      <p:ext uri="{BB962C8B-B14F-4D97-AF65-F5344CB8AC3E}">
        <p14:creationId xmlns:p14="http://schemas.microsoft.com/office/powerpoint/2010/main" val="1096423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24</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24</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Règles strictes d’utilisation des masques</a:t>
            </a:r>
            <a:br>
              <a:rPr lang="fr-FR" dirty="0"/>
            </a:br>
            <a:r>
              <a:rPr lang="fr-FR" dirty="0"/>
              <a:t>pour efficacité maximale</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9" name="Rectangle 8">
            <a:extLst>
              <a:ext uri="{FF2B5EF4-FFF2-40B4-BE49-F238E27FC236}">
                <a16:creationId xmlns:a16="http://schemas.microsoft.com/office/drawing/2014/main" id="{ED71B335-299D-6C45-92E0-70A34B06CAE1}"/>
              </a:ext>
            </a:extLst>
          </p:cNvPr>
          <p:cNvSpPr/>
          <p:nvPr/>
        </p:nvSpPr>
        <p:spPr>
          <a:xfrm>
            <a:off x="857248" y="2269938"/>
            <a:ext cx="10115551" cy="3206006"/>
          </a:xfrm>
          <a:prstGeom prst="rect">
            <a:avLst/>
          </a:prstGeom>
        </p:spPr>
        <p:txBody>
          <a:bodyPr wrap="square">
            <a:spAutoFit/>
          </a:bodyPr>
          <a:lstStyle/>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Le positionner correctement</a:t>
            </a:r>
            <a:r>
              <a:rPr lang="fr-FR" dirty="0">
                <a:solidFill>
                  <a:prstClr val="black">
                    <a:lumMod val="75000"/>
                    <a:lumOff val="25000"/>
                  </a:prstClr>
                </a:solidFill>
              </a:rPr>
              <a:t> en début d’utilisation et </a:t>
            </a:r>
            <a:r>
              <a:rPr lang="fr-FR" b="1" dirty="0">
                <a:solidFill>
                  <a:prstClr val="black">
                    <a:lumMod val="75000"/>
                    <a:lumOff val="25000"/>
                  </a:prstClr>
                </a:solidFill>
              </a:rPr>
              <a:t>le maintenir en place</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Ne pas le toucher </a:t>
            </a:r>
            <a:r>
              <a:rPr lang="fr-FR" dirty="0">
                <a:solidFill>
                  <a:prstClr val="black">
                    <a:lumMod val="75000"/>
                    <a:lumOff val="25000"/>
                  </a:prstClr>
                </a:solidFill>
              </a:rPr>
              <a:t>: altère les capacités de filtration et peut souiller les mains</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Le changer </a:t>
            </a:r>
          </a:p>
          <a:p>
            <a:pPr marL="800100" lvl="1" indent="-342900">
              <a:spcBef>
                <a:spcPts val="1000"/>
              </a:spcBef>
              <a:buClr>
                <a:srgbClr val="90C226"/>
              </a:buClr>
              <a:buSzPct val="80000"/>
              <a:buFont typeface="Wingdings 3" charset="2"/>
              <a:buChar char=""/>
            </a:pPr>
            <a:r>
              <a:rPr lang="fr-FR" b="1" dirty="0">
                <a:solidFill>
                  <a:prstClr val="black">
                    <a:lumMod val="75000"/>
                    <a:lumOff val="25000"/>
                  </a:prstClr>
                </a:solidFill>
              </a:rPr>
              <a:t>Toutes les 4 heures pour le masque chirurgical</a:t>
            </a:r>
          </a:p>
          <a:p>
            <a:pPr marL="800100" lvl="1" indent="-342900">
              <a:spcBef>
                <a:spcPts val="1000"/>
              </a:spcBef>
              <a:buClr>
                <a:srgbClr val="90C226"/>
              </a:buClr>
              <a:buSzPct val="80000"/>
              <a:buFont typeface="Wingdings 3" charset="2"/>
              <a:buChar char=""/>
            </a:pPr>
            <a:r>
              <a:rPr lang="fr-FR" b="1" dirty="0">
                <a:solidFill>
                  <a:prstClr val="black">
                    <a:lumMod val="75000"/>
                    <a:lumOff val="25000"/>
                  </a:prstClr>
                </a:solidFill>
              </a:rPr>
              <a:t>Toutes les 8 heures pour le FFP2</a:t>
            </a:r>
          </a:p>
          <a:p>
            <a:pPr marL="800100" lvl="1" indent="-342900">
              <a:spcBef>
                <a:spcPts val="1000"/>
              </a:spcBef>
              <a:buClr>
                <a:srgbClr val="90C226"/>
              </a:buClr>
              <a:buSzPct val="80000"/>
              <a:buFont typeface="Wingdings 3" charset="2"/>
              <a:buChar char=""/>
            </a:pPr>
            <a:r>
              <a:rPr lang="fr-FR" dirty="0">
                <a:solidFill>
                  <a:prstClr val="black">
                    <a:lumMod val="75000"/>
                    <a:lumOff val="25000"/>
                  </a:prstClr>
                </a:solidFill>
              </a:rPr>
              <a:t>Dès qu’il est </a:t>
            </a:r>
            <a:r>
              <a:rPr lang="fr-FR" b="1" dirty="0">
                <a:solidFill>
                  <a:prstClr val="black">
                    <a:lumMod val="75000"/>
                    <a:lumOff val="25000"/>
                  </a:prstClr>
                </a:solidFill>
              </a:rPr>
              <a:t>mouillé, abîmé ou souillé</a:t>
            </a:r>
          </a:p>
          <a:p>
            <a:pPr marL="342900" indent="-342900">
              <a:spcBef>
                <a:spcPts val="1000"/>
              </a:spcBef>
              <a:buClr>
                <a:srgbClr val="90C226"/>
              </a:buClr>
              <a:buSzPct val="80000"/>
              <a:buFont typeface="Wingdings 3" charset="2"/>
              <a:buChar char=""/>
            </a:pPr>
            <a:r>
              <a:rPr lang="fr-FR" b="1" dirty="0">
                <a:solidFill>
                  <a:prstClr val="black">
                    <a:lumMod val="75000"/>
                    <a:lumOff val="25000"/>
                  </a:prstClr>
                </a:solidFill>
              </a:rPr>
              <a:t>Se désinfecter ou se laver les mains lors du retrait</a:t>
            </a:r>
          </a:p>
          <a:p>
            <a:pPr marL="342900" indent="-342900">
              <a:spcBef>
                <a:spcPts val="1000"/>
              </a:spcBef>
              <a:buClr>
                <a:srgbClr val="90C226"/>
              </a:buClr>
              <a:buSzPct val="80000"/>
              <a:buFont typeface="Wingdings 3" charset="2"/>
              <a:buChar char=""/>
            </a:pPr>
            <a:r>
              <a:rPr lang="fr-FR" b="1" dirty="0">
                <a:solidFill>
                  <a:prstClr val="black">
                    <a:lumMod val="75000"/>
                    <a:lumOff val="25000"/>
                  </a:prstClr>
                </a:solidFill>
              </a:rPr>
              <a:t>Le jeter immédiatement après usage si masque « jetable »</a:t>
            </a:r>
            <a:endParaRPr lang="fr-FR" b="1" dirty="0"/>
          </a:p>
        </p:txBody>
      </p:sp>
      <p:pic>
        <p:nvPicPr>
          <p:cNvPr id="15" name="Image 14">
            <a:extLst>
              <a:ext uri="{FF2B5EF4-FFF2-40B4-BE49-F238E27FC236}">
                <a16:creationId xmlns:a16="http://schemas.microsoft.com/office/drawing/2014/main" id="{BB938F0E-74E9-B64A-AB45-58687FAFFE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73517" y="3166570"/>
            <a:ext cx="3238966" cy="3238966"/>
          </a:xfrm>
          <a:prstGeom prst="rect">
            <a:avLst/>
          </a:prstGeom>
        </p:spPr>
      </p:pic>
    </p:spTree>
    <p:extLst>
      <p:ext uri="{BB962C8B-B14F-4D97-AF65-F5344CB8AC3E}">
        <p14:creationId xmlns:p14="http://schemas.microsoft.com/office/powerpoint/2010/main" val="1707330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25</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25</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Les mesures d’hygiène</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9" name="Rectangle 8">
            <a:extLst>
              <a:ext uri="{FF2B5EF4-FFF2-40B4-BE49-F238E27FC236}">
                <a16:creationId xmlns:a16="http://schemas.microsoft.com/office/drawing/2014/main" id="{ED71B335-299D-6C45-92E0-70A34B06CAE1}"/>
              </a:ext>
            </a:extLst>
          </p:cNvPr>
          <p:cNvSpPr/>
          <p:nvPr/>
        </p:nvSpPr>
        <p:spPr>
          <a:xfrm>
            <a:off x="1065587" y="1494143"/>
            <a:ext cx="8164769" cy="3354765"/>
          </a:xfrm>
          <a:prstGeom prst="rect">
            <a:avLst/>
          </a:prstGeom>
        </p:spPr>
        <p:txBody>
          <a:bodyPr wrap="square">
            <a:spAutoFit/>
          </a:bodyPr>
          <a:lstStyle/>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Se laver les mains très régulièrement </a:t>
            </a:r>
            <a:r>
              <a:rPr lang="fr-FR" dirty="0">
                <a:solidFill>
                  <a:prstClr val="black">
                    <a:lumMod val="75000"/>
                    <a:lumOff val="25000"/>
                  </a:prstClr>
                </a:solidFill>
              </a:rPr>
              <a:t>à l’eau + savon (Au moins 20’’) ou soluté hydro-alcoolique (Mains = vecteurs importants de contamination)</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Tousser ou éternuer dans son coude </a:t>
            </a:r>
            <a:r>
              <a:rPr lang="fr-FR" dirty="0">
                <a:solidFill>
                  <a:prstClr val="black">
                    <a:lumMod val="75000"/>
                    <a:lumOff val="25000"/>
                  </a:prstClr>
                </a:solidFill>
              </a:rPr>
              <a:t>(limiter propagation gouttelettes)</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Utiliser mouchoir à usage unique et le jeter immédiatement</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Saluer sans serrer la main, éviter embrassades et contact physique</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Désinfecter souvent surfaces et objets</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Aérer régulièrement lieux clos (au moins 10 mn/heure) </a:t>
            </a:r>
            <a:r>
              <a:rPr lang="fr-FR" dirty="0">
                <a:solidFill>
                  <a:prstClr val="black">
                    <a:lumMod val="75000"/>
                    <a:lumOff val="25000"/>
                  </a:prstClr>
                </a:solidFill>
              </a:rPr>
              <a:t>pour éliminer microgouttelettes restées en suspension dans l’air</a:t>
            </a:r>
          </a:p>
          <a:p>
            <a:pPr lvl="1">
              <a:spcBef>
                <a:spcPts val="1000"/>
              </a:spcBef>
              <a:buClr>
                <a:srgbClr val="90C226"/>
              </a:buClr>
              <a:buSzPct val="80000"/>
            </a:pPr>
            <a:endParaRPr lang="fr-FR" b="1" dirty="0">
              <a:solidFill>
                <a:prstClr val="black">
                  <a:lumMod val="75000"/>
                  <a:lumOff val="25000"/>
                </a:prstClr>
              </a:solidFill>
            </a:endParaRPr>
          </a:p>
        </p:txBody>
      </p:sp>
      <p:pic>
        <p:nvPicPr>
          <p:cNvPr id="3" name="Image 2" descr="Une image contenant texte&#10;&#10;Description générée automatiquement">
            <a:extLst>
              <a:ext uri="{FF2B5EF4-FFF2-40B4-BE49-F238E27FC236}">
                <a16:creationId xmlns:a16="http://schemas.microsoft.com/office/drawing/2014/main" id="{57F914A2-1685-E44A-BF41-5E6C45233C7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47649" y="4442636"/>
            <a:ext cx="3315318" cy="2214759"/>
          </a:xfrm>
          <a:prstGeom prst="rect">
            <a:avLst/>
          </a:prstGeom>
        </p:spPr>
      </p:pic>
    </p:spTree>
    <p:extLst>
      <p:ext uri="{BB962C8B-B14F-4D97-AF65-F5344CB8AC3E}">
        <p14:creationId xmlns:p14="http://schemas.microsoft.com/office/powerpoint/2010/main" val="2249195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26</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26</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Les mesures de distanciation</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9" name="Rectangle 8">
            <a:extLst>
              <a:ext uri="{FF2B5EF4-FFF2-40B4-BE49-F238E27FC236}">
                <a16:creationId xmlns:a16="http://schemas.microsoft.com/office/drawing/2014/main" id="{ED71B335-299D-6C45-92E0-70A34B06CAE1}"/>
              </a:ext>
            </a:extLst>
          </p:cNvPr>
          <p:cNvSpPr/>
          <p:nvPr/>
        </p:nvSpPr>
        <p:spPr>
          <a:xfrm>
            <a:off x="944336" y="2109538"/>
            <a:ext cx="10477499" cy="5786199"/>
          </a:xfrm>
          <a:prstGeom prst="rect">
            <a:avLst/>
          </a:prstGeom>
        </p:spPr>
        <p:txBody>
          <a:bodyPr wrap="square">
            <a:spAutoFit/>
          </a:bodyPr>
          <a:lstStyle/>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Le SARS-CoV-2 ne circule pas seul, </a:t>
            </a:r>
            <a:r>
              <a:rPr lang="fr-FR" dirty="0">
                <a:solidFill>
                  <a:prstClr val="black">
                    <a:lumMod val="75000"/>
                    <a:lumOff val="25000"/>
                  </a:prstClr>
                </a:solidFill>
              </a:rPr>
              <a:t>ce sont les individus qui le transportent et peuvent le transmettre sans même le savoir (porteurs asymptomatiques, pré-symptomatiques ou pauci-symptomatiques)</a:t>
            </a:r>
          </a:p>
          <a:p>
            <a:pPr marL="342900" lvl="0" indent="-342900">
              <a:spcBef>
                <a:spcPts val="1000"/>
              </a:spcBef>
              <a:buClr>
                <a:srgbClr val="90C226"/>
              </a:buClr>
              <a:buSzPct val="80000"/>
              <a:buFont typeface="Wingdings 3" charset="2"/>
              <a:buChar char=""/>
            </a:pPr>
            <a:r>
              <a:rPr lang="fr-FR" dirty="0">
                <a:solidFill>
                  <a:prstClr val="black">
                    <a:lumMod val="75000"/>
                    <a:lumOff val="25000"/>
                  </a:prstClr>
                </a:solidFill>
              </a:rPr>
              <a:t>En population générale</a:t>
            </a:r>
          </a:p>
          <a:p>
            <a:pPr marL="342900" lvl="0" indent="-342900">
              <a:spcBef>
                <a:spcPts val="1000"/>
              </a:spcBef>
              <a:buClr>
                <a:srgbClr val="90C226"/>
              </a:buClr>
              <a:buSzPct val="80000"/>
              <a:buFont typeface="Wingdings 3" charset="2"/>
              <a:buChar char=""/>
            </a:pPr>
            <a:endParaRPr lang="fr-FR" dirty="0">
              <a:solidFill>
                <a:prstClr val="black">
                  <a:lumMod val="75000"/>
                  <a:lumOff val="25000"/>
                </a:prstClr>
              </a:solidFill>
            </a:endParaRPr>
          </a:p>
          <a:p>
            <a:pPr marL="342900" lvl="0" indent="-342900">
              <a:spcBef>
                <a:spcPts val="1000"/>
              </a:spcBef>
              <a:buClr>
                <a:srgbClr val="90C226"/>
              </a:buClr>
              <a:buSzPct val="80000"/>
              <a:buFont typeface="Wingdings 3" charset="2"/>
              <a:buChar char=""/>
            </a:pPr>
            <a:endParaRPr lang="fr-FR" dirty="0">
              <a:solidFill>
                <a:prstClr val="black">
                  <a:lumMod val="75000"/>
                  <a:lumOff val="25000"/>
                </a:prstClr>
              </a:solidFill>
            </a:endParaRPr>
          </a:p>
          <a:p>
            <a:pPr marL="342900" lvl="0" indent="-342900">
              <a:spcBef>
                <a:spcPts val="1000"/>
              </a:spcBef>
              <a:buClr>
                <a:srgbClr val="90C226"/>
              </a:buClr>
              <a:buSzPct val="80000"/>
              <a:buFont typeface="Wingdings 3" charset="2"/>
              <a:buChar char=""/>
            </a:pPr>
            <a:endParaRPr lang="fr-FR" dirty="0">
              <a:solidFill>
                <a:prstClr val="black">
                  <a:lumMod val="75000"/>
                  <a:lumOff val="25000"/>
                </a:prstClr>
              </a:solidFill>
            </a:endParaRPr>
          </a:p>
          <a:p>
            <a:pPr marL="342900" lvl="0" indent="-342900">
              <a:spcBef>
                <a:spcPts val="1000"/>
              </a:spcBef>
              <a:buClr>
                <a:srgbClr val="90C226"/>
              </a:buClr>
              <a:buSzPct val="80000"/>
              <a:buFont typeface="Wingdings 3" charset="2"/>
              <a:buChar char=""/>
            </a:pPr>
            <a:r>
              <a:rPr lang="fr-FR" dirty="0">
                <a:solidFill>
                  <a:prstClr val="black">
                    <a:lumMod val="75000"/>
                    <a:lumOff val="25000"/>
                  </a:prstClr>
                </a:solidFill>
              </a:rPr>
              <a:t>Mais existent des </a:t>
            </a:r>
            <a:r>
              <a:rPr lang="fr-FR" b="1" dirty="0">
                <a:solidFill>
                  <a:prstClr val="black">
                    <a:lumMod val="75000"/>
                    <a:lumOff val="25000"/>
                  </a:prstClr>
                </a:solidFill>
              </a:rPr>
              <a:t>patients hyper-contaminateurs</a:t>
            </a:r>
          </a:p>
          <a:p>
            <a:pPr marL="342900" lvl="0" indent="-342900">
              <a:spcBef>
                <a:spcPts val="1000"/>
              </a:spcBef>
              <a:buClr>
                <a:srgbClr val="90C226"/>
              </a:buClr>
              <a:buSzPct val="80000"/>
              <a:buFont typeface="Wingdings 3" charset="2"/>
              <a:buChar char=""/>
            </a:pPr>
            <a:r>
              <a:rPr lang="fr-FR" dirty="0">
                <a:solidFill>
                  <a:prstClr val="black">
                    <a:lumMod val="75000"/>
                    <a:lumOff val="25000"/>
                  </a:prstClr>
                </a:solidFill>
              </a:rPr>
              <a:t>D’autres forcément moins contaminateurs </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Mesures de distanciation : limiter le nombre de contacts</a:t>
            </a:r>
          </a:p>
          <a:p>
            <a:pPr marL="800100" lvl="1" indent="-342900">
              <a:spcBef>
                <a:spcPts val="1000"/>
              </a:spcBef>
              <a:buClr>
                <a:srgbClr val="90C226"/>
              </a:buClr>
              <a:buSzPct val="80000"/>
              <a:buFont typeface="Wingdings 3" charset="2"/>
              <a:buChar char=""/>
            </a:pPr>
            <a:r>
              <a:rPr lang="fr-FR" b="1" dirty="0">
                <a:solidFill>
                  <a:prstClr val="black">
                    <a:lumMod val="75000"/>
                    <a:lumOff val="25000"/>
                  </a:prstClr>
                </a:solidFill>
              </a:rPr>
              <a:t>Se tenir au moins à 1 mètre </a:t>
            </a:r>
            <a:r>
              <a:rPr lang="fr-FR" dirty="0">
                <a:solidFill>
                  <a:prstClr val="black">
                    <a:lumMod val="75000"/>
                    <a:lumOff val="25000"/>
                  </a:prstClr>
                </a:solidFill>
              </a:rPr>
              <a:t>les uns des autres</a:t>
            </a:r>
          </a:p>
          <a:p>
            <a:pPr marL="800100" lvl="1" indent="-342900">
              <a:spcBef>
                <a:spcPts val="1000"/>
              </a:spcBef>
              <a:buClr>
                <a:srgbClr val="90C226"/>
              </a:buClr>
              <a:buSzPct val="80000"/>
              <a:buFont typeface="Wingdings 3" charset="2"/>
              <a:buChar char=""/>
            </a:pPr>
            <a:r>
              <a:rPr lang="fr-FR" dirty="0">
                <a:solidFill>
                  <a:prstClr val="black">
                    <a:lumMod val="75000"/>
                    <a:lumOff val="25000"/>
                  </a:prstClr>
                </a:solidFill>
              </a:rPr>
              <a:t>Réduire les déplacements</a:t>
            </a:r>
          </a:p>
          <a:p>
            <a:pPr lvl="1">
              <a:spcBef>
                <a:spcPts val="1000"/>
              </a:spcBef>
              <a:buClr>
                <a:srgbClr val="90C226"/>
              </a:buClr>
              <a:buSzPct val="80000"/>
            </a:pPr>
            <a:endParaRPr lang="fr-FR" b="1" dirty="0">
              <a:solidFill>
                <a:prstClr val="black">
                  <a:lumMod val="75000"/>
                  <a:lumOff val="25000"/>
                </a:prstClr>
              </a:solidFill>
            </a:endParaRPr>
          </a:p>
          <a:p>
            <a:pPr marL="342900" lvl="0" indent="-342900">
              <a:spcBef>
                <a:spcPts val="1000"/>
              </a:spcBef>
              <a:buClr>
                <a:srgbClr val="90C226"/>
              </a:buClr>
              <a:buSzPct val="80000"/>
              <a:buFont typeface="Wingdings 3" charset="2"/>
              <a:buChar char=""/>
            </a:pPr>
            <a:endParaRPr lang="fr-FR" dirty="0">
              <a:solidFill>
                <a:prstClr val="black">
                  <a:lumMod val="75000"/>
                  <a:lumOff val="25000"/>
                </a:prstClr>
              </a:solidFill>
            </a:endParaRPr>
          </a:p>
          <a:p>
            <a:pPr lvl="1">
              <a:spcBef>
                <a:spcPts val="1000"/>
              </a:spcBef>
              <a:buClr>
                <a:srgbClr val="90C226"/>
              </a:buClr>
              <a:buSzPct val="80000"/>
            </a:pPr>
            <a:endParaRPr lang="fr-FR" b="1" dirty="0">
              <a:solidFill>
                <a:prstClr val="black">
                  <a:lumMod val="75000"/>
                  <a:lumOff val="25000"/>
                </a:prstClr>
              </a:solidFill>
            </a:endParaRPr>
          </a:p>
        </p:txBody>
      </p:sp>
      <p:grpSp>
        <p:nvGrpSpPr>
          <p:cNvPr id="79" name="Groupe 78">
            <a:extLst>
              <a:ext uri="{FF2B5EF4-FFF2-40B4-BE49-F238E27FC236}">
                <a16:creationId xmlns:a16="http://schemas.microsoft.com/office/drawing/2014/main" id="{DF888D2C-35AE-214F-AF15-4E1C2E4A2777}"/>
              </a:ext>
            </a:extLst>
          </p:cNvPr>
          <p:cNvGrpSpPr/>
          <p:nvPr/>
        </p:nvGrpSpPr>
        <p:grpSpPr>
          <a:xfrm>
            <a:off x="3585208" y="2937755"/>
            <a:ext cx="2898366" cy="1653347"/>
            <a:chOff x="3190670" y="2220379"/>
            <a:chExt cx="2898366" cy="1653347"/>
          </a:xfrm>
        </p:grpSpPr>
        <p:pic>
          <p:nvPicPr>
            <p:cNvPr id="4" name="Graphique 3" descr="Homme">
              <a:extLst>
                <a:ext uri="{FF2B5EF4-FFF2-40B4-BE49-F238E27FC236}">
                  <a16:creationId xmlns:a16="http://schemas.microsoft.com/office/drawing/2014/main" id="{B3BD272D-9EF2-4D44-87FE-C0D1093CC7C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90670" y="2220379"/>
              <a:ext cx="914400" cy="914400"/>
            </a:xfrm>
            <a:prstGeom prst="rect">
              <a:avLst/>
            </a:prstGeom>
          </p:spPr>
        </p:pic>
        <p:pic>
          <p:nvPicPr>
            <p:cNvPr id="17" name="Graphique 16" descr="Homme">
              <a:extLst>
                <a:ext uri="{FF2B5EF4-FFF2-40B4-BE49-F238E27FC236}">
                  <a16:creationId xmlns:a16="http://schemas.microsoft.com/office/drawing/2014/main" id="{1C0C31AA-905E-9F47-953C-C44D11D681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174636" y="2806926"/>
              <a:ext cx="914400" cy="914400"/>
            </a:xfrm>
            <a:prstGeom prst="rect">
              <a:avLst/>
            </a:prstGeom>
          </p:spPr>
        </p:pic>
        <p:pic>
          <p:nvPicPr>
            <p:cNvPr id="18" name="Graphique 17" descr="Homme">
              <a:extLst>
                <a:ext uri="{FF2B5EF4-FFF2-40B4-BE49-F238E27FC236}">
                  <a16:creationId xmlns:a16="http://schemas.microsoft.com/office/drawing/2014/main" id="{3B33565A-2AA9-C34B-9096-C3C6297A196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42867" y="2368663"/>
              <a:ext cx="914400" cy="914400"/>
            </a:xfrm>
            <a:prstGeom prst="rect">
              <a:avLst/>
            </a:prstGeom>
          </p:spPr>
        </p:pic>
        <p:pic>
          <p:nvPicPr>
            <p:cNvPr id="7" name="Image 6" descr="Une image contenant dessin&#10;&#10;Description générée automatiquement">
              <a:extLst>
                <a:ext uri="{FF2B5EF4-FFF2-40B4-BE49-F238E27FC236}">
                  <a16:creationId xmlns:a16="http://schemas.microsoft.com/office/drawing/2014/main" id="{88241782-F915-D24B-A822-F8C3DEFC0CF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543883" y="2472065"/>
              <a:ext cx="188352" cy="159921"/>
            </a:xfrm>
            <a:prstGeom prst="rect">
              <a:avLst/>
            </a:prstGeom>
          </p:spPr>
        </p:pic>
        <p:pic>
          <p:nvPicPr>
            <p:cNvPr id="21" name="Graphique 20" descr="Homme">
              <a:extLst>
                <a:ext uri="{FF2B5EF4-FFF2-40B4-BE49-F238E27FC236}">
                  <a16:creationId xmlns:a16="http://schemas.microsoft.com/office/drawing/2014/main" id="{8BDA7F3D-3E58-3048-9B4C-DFD0B7974A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76709" y="2959326"/>
              <a:ext cx="914400" cy="914400"/>
            </a:xfrm>
            <a:prstGeom prst="rect">
              <a:avLst/>
            </a:prstGeom>
          </p:spPr>
        </p:pic>
        <p:cxnSp>
          <p:nvCxnSpPr>
            <p:cNvPr id="15" name="Connecteur droit avec flèche 14">
              <a:extLst>
                <a:ext uri="{FF2B5EF4-FFF2-40B4-BE49-F238E27FC236}">
                  <a16:creationId xmlns:a16="http://schemas.microsoft.com/office/drawing/2014/main" id="{7290857F-8B1D-DB4B-889F-1EF0FDC49EA8}"/>
                </a:ext>
              </a:extLst>
            </p:cNvPr>
            <p:cNvCxnSpPr>
              <a:cxnSpLocks/>
            </p:cNvCxnSpPr>
            <p:nvPr/>
          </p:nvCxnSpPr>
          <p:spPr>
            <a:xfrm flipV="1">
              <a:off x="3763450" y="2529221"/>
              <a:ext cx="1196329" cy="39385"/>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68B1D716-D772-7B44-B275-BBC85C3E9581}"/>
                </a:ext>
              </a:extLst>
            </p:cNvPr>
            <p:cNvCxnSpPr>
              <a:cxnSpLocks/>
            </p:cNvCxnSpPr>
            <p:nvPr/>
          </p:nvCxnSpPr>
          <p:spPr>
            <a:xfrm>
              <a:off x="3718671" y="2631259"/>
              <a:ext cx="771797" cy="50352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CD63E83C-7313-EE40-A691-0E2C9489C803}"/>
                </a:ext>
              </a:extLst>
            </p:cNvPr>
            <p:cNvCxnSpPr>
              <a:cxnSpLocks/>
            </p:cNvCxnSpPr>
            <p:nvPr/>
          </p:nvCxnSpPr>
          <p:spPr>
            <a:xfrm>
              <a:off x="3815734" y="2643682"/>
              <a:ext cx="1624279" cy="363187"/>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pic>
          <p:nvPicPr>
            <p:cNvPr id="33" name="Image 32" descr="Une image contenant dessin&#10;&#10;Description générée automatiquement">
              <a:extLst>
                <a:ext uri="{FF2B5EF4-FFF2-40B4-BE49-F238E27FC236}">
                  <a16:creationId xmlns:a16="http://schemas.microsoft.com/office/drawing/2014/main" id="{47985911-89E0-E54B-AF60-9A41C5CE656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549809" y="3056952"/>
              <a:ext cx="188352" cy="159921"/>
            </a:xfrm>
            <a:prstGeom prst="rect">
              <a:avLst/>
            </a:prstGeom>
          </p:spPr>
        </p:pic>
        <p:pic>
          <p:nvPicPr>
            <p:cNvPr id="38" name="Image 37" descr="Une image contenant dessin&#10;&#10;Description générée automatiquement">
              <a:extLst>
                <a:ext uri="{FF2B5EF4-FFF2-40B4-BE49-F238E27FC236}">
                  <a16:creationId xmlns:a16="http://schemas.microsoft.com/office/drawing/2014/main" id="{8A7DF84E-8842-1145-8822-B74CD3E3145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973153" y="2653295"/>
              <a:ext cx="188352" cy="159921"/>
            </a:xfrm>
            <a:prstGeom prst="rect">
              <a:avLst/>
            </a:prstGeom>
          </p:spPr>
        </p:pic>
        <p:pic>
          <p:nvPicPr>
            <p:cNvPr id="39" name="Image 38" descr="Une image contenant dessin&#10;&#10;Description générée automatiquement">
              <a:extLst>
                <a:ext uri="{FF2B5EF4-FFF2-40B4-BE49-F238E27FC236}">
                  <a16:creationId xmlns:a16="http://schemas.microsoft.com/office/drawing/2014/main" id="{0B710248-3520-874C-AB68-AE8FA0B5909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430423" y="2912533"/>
              <a:ext cx="188352" cy="159921"/>
            </a:xfrm>
            <a:prstGeom prst="rect">
              <a:avLst/>
            </a:prstGeom>
          </p:spPr>
        </p:pic>
      </p:grpSp>
      <p:pic>
        <p:nvPicPr>
          <p:cNvPr id="40" name="Graphique 39" descr="Homme">
            <a:extLst>
              <a:ext uri="{FF2B5EF4-FFF2-40B4-BE49-F238E27FC236}">
                <a16:creationId xmlns:a16="http://schemas.microsoft.com/office/drawing/2014/main" id="{7924B6D8-5347-0A4C-8AEA-0326599BD47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97554" y="4260339"/>
            <a:ext cx="914400" cy="914400"/>
          </a:xfrm>
          <a:prstGeom prst="rect">
            <a:avLst/>
          </a:prstGeom>
        </p:spPr>
      </p:pic>
      <p:cxnSp>
        <p:nvCxnSpPr>
          <p:cNvPr id="43" name="Connecteur droit avec flèche 42">
            <a:extLst>
              <a:ext uri="{FF2B5EF4-FFF2-40B4-BE49-F238E27FC236}">
                <a16:creationId xmlns:a16="http://schemas.microsoft.com/office/drawing/2014/main" id="{C173D556-B40C-F145-8A1A-0A15B34FD93A}"/>
              </a:ext>
            </a:extLst>
          </p:cNvPr>
          <p:cNvCxnSpPr>
            <a:cxnSpLocks/>
          </p:cNvCxnSpPr>
          <p:nvPr/>
        </p:nvCxnSpPr>
        <p:spPr>
          <a:xfrm>
            <a:off x="7137707" y="4417526"/>
            <a:ext cx="1827169" cy="333623"/>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a:extLst>
              <a:ext uri="{FF2B5EF4-FFF2-40B4-BE49-F238E27FC236}">
                <a16:creationId xmlns:a16="http://schemas.microsoft.com/office/drawing/2014/main" id="{4ADA2302-8EB2-9F41-B11C-9A7691CC264F}"/>
              </a:ext>
            </a:extLst>
          </p:cNvPr>
          <p:cNvCxnSpPr>
            <a:cxnSpLocks/>
          </p:cNvCxnSpPr>
          <p:nvPr/>
        </p:nvCxnSpPr>
        <p:spPr>
          <a:xfrm>
            <a:off x="7126203" y="4496310"/>
            <a:ext cx="1827169" cy="333623"/>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a:extLst>
              <a:ext uri="{FF2B5EF4-FFF2-40B4-BE49-F238E27FC236}">
                <a16:creationId xmlns:a16="http://schemas.microsoft.com/office/drawing/2014/main" id="{7158DE83-79DC-C74C-97C2-95E10AAA737D}"/>
              </a:ext>
            </a:extLst>
          </p:cNvPr>
          <p:cNvCxnSpPr>
            <a:cxnSpLocks/>
          </p:cNvCxnSpPr>
          <p:nvPr/>
        </p:nvCxnSpPr>
        <p:spPr>
          <a:xfrm flipV="1">
            <a:off x="7100801" y="4370740"/>
            <a:ext cx="2015761" cy="12626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nvGrpSpPr>
          <p:cNvPr id="80" name="Groupe 79">
            <a:extLst>
              <a:ext uri="{FF2B5EF4-FFF2-40B4-BE49-F238E27FC236}">
                <a16:creationId xmlns:a16="http://schemas.microsoft.com/office/drawing/2014/main" id="{AE02F54F-8DE0-5B43-AF70-B602B5A058D4}"/>
              </a:ext>
            </a:extLst>
          </p:cNvPr>
          <p:cNvGrpSpPr/>
          <p:nvPr/>
        </p:nvGrpSpPr>
        <p:grpSpPr>
          <a:xfrm>
            <a:off x="6850767" y="3453180"/>
            <a:ext cx="3627763" cy="1842958"/>
            <a:chOff x="6850767" y="2761205"/>
            <a:chExt cx="3627763" cy="1842958"/>
          </a:xfrm>
        </p:grpSpPr>
        <p:pic>
          <p:nvPicPr>
            <p:cNvPr id="41" name="Image 40" descr="Une image contenant dessin&#10;&#10;Description générée automatiquement">
              <a:extLst>
                <a:ext uri="{FF2B5EF4-FFF2-40B4-BE49-F238E27FC236}">
                  <a16:creationId xmlns:a16="http://schemas.microsoft.com/office/drawing/2014/main" id="{0AD3942F-6858-F84B-9031-7AD2CEFECDB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850767" y="3807686"/>
              <a:ext cx="188352" cy="159921"/>
            </a:xfrm>
            <a:prstGeom prst="rect">
              <a:avLst/>
            </a:prstGeom>
          </p:spPr>
        </p:pic>
        <p:pic>
          <p:nvPicPr>
            <p:cNvPr id="31" name="Graphique 30" descr="Groupe de personnes">
              <a:extLst>
                <a:ext uri="{FF2B5EF4-FFF2-40B4-BE49-F238E27FC236}">
                  <a16:creationId xmlns:a16="http://schemas.microsoft.com/office/drawing/2014/main" id="{45CAE74B-1E8D-5B47-B3E6-04F3242FF2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780008" y="2905641"/>
              <a:ext cx="1698522" cy="1698522"/>
            </a:xfrm>
            <a:prstGeom prst="rect">
              <a:avLst/>
            </a:prstGeom>
          </p:spPr>
        </p:pic>
        <p:cxnSp>
          <p:nvCxnSpPr>
            <p:cNvPr id="42" name="Connecteur droit avec flèche 41">
              <a:extLst>
                <a:ext uri="{FF2B5EF4-FFF2-40B4-BE49-F238E27FC236}">
                  <a16:creationId xmlns:a16="http://schemas.microsoft.com/office/drawing/2014/main" id="{37C5262A-553B-ED43-BE32-D2A845784163}"/>
                </a:ext>
              </a:extLst>
            </p:cNvPr>
            <p:cNvCxnSpPr>
              <a:cxnSpLocks/>
            </p:cNvCxnSpPr>
            <p:nvPr/>
          </p:nvCxnSpPr>
          <p:spPr>
            <a:xfrm flipV="1">
              <a:off x="7111786" y="3072454"/>
              <a:ext cx="2155782" cy="627305"/>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48">
              <a:extLst>
                <a:ext uri="{FF2B5EF4-FFF2-40B4-BE49-F238E27FC236}">
                  <a16:creationId xmlns:a16="http://schemas.microsoft.com/office/drawing/2014/main" id="{A026C2E5-56B9-7240-A360-8A680FAB90DC}"/>
                </a:ext>
              </a:extLst>
            </p:cNvPr>
            <p:cNvCxnSpPr>
              <a:cxnSpLocks/>
            </p:cNvCxnSpPr>
            <p:nvPr/>
          </p:nvCxnSpPr>
          <p:spPr>
            <a:xfrm flipV="1">
              <a:off x="7126203" y="3174126"/>
              <a:ext cx="2243104" cy="544459"/>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3A11C294-A782-DB45-9403-D20515989172}"/>
                </a:ext>
              </a:extLst>
            </p:cNvPr>
            <p:cNvCxnSpPr>
              <a:cxnSpLocks/>
            </p:cNvCxnSpPr>
            <p:nvPr/>
          </p:nvCxnSpPr>
          <p:spPr>
            <a:xfrm flipV="1">
              <a:off x="7166653" y="3708912"/>
              <a:ext cx="1888458" cy="41402"/>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a:extLst>
                <a:ext uri="{FF2B5EF4-FFF2-40B4-BE49-F238E27FC236}">
                  <a16:creationId xmlns:a16="http://schemas.microsoft.com/office/drawing/2014/main" id="{7A7789F3-91F3-7C46-A796-818D0DF8EDAE}"/>
                </a:ext>
              </a:extLst>
            </p:cNvPr>
            <p:cNvCxnSpPr>
              <a:cxnSpLocks/>
            </p:cNvCxnSpPr>
            <p:nvPr/>
          </p:nvCxnSpPr>
          <p:spPr>
            <a:xfrm>
              <a:off x="7033472" y="3812102"/>
              <a:ext cx="1971204" cy="23113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onnecteur droit avec flèche 57">
              <a:extLst>
                <a:ext uri="{FF2B5EF4-FFF2-40B4-BE49-F238E27FC236}">
                  <a16:creationId xmlns:a16="http://schemas.microsoft.com/office/drawing/2014/main" id="{3C8EC729-5F99-654F-9269-90780C93EB92}"/>
                </a:ext>
              </a:extLst>
            </p:cNvPr>
            <p:cNvCxnSpPr>
              <a:cxnSpLocks/>
            </p:cNvCxnSpPr>
            <p:nvPr/>
          </p:nvCxnSpPr>
          <p:spPr>
            <a:xfrm>
              <a:off x="7166653" y="3881660"/>
              <a:ext cx="1796428" cy="308931"/>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necteur droit avec flèche 60">
              <a:extLst>
                <a:ext uri="{FF2B5EF4-FFF2-40B4-BE49-F238E27FC236}">
                  <a16:creationId xmlns:a16="http://schemas.microsoft.com/office/drawing/2014/main" id="{82396B87-C5E6-7B4B-A77B-9DFB8E5624B4}"/>
                </a:ext>
              </a:extLst>
            </p:cNvPr>
            <p:cNvCxnSpPr>
              <a:cxnSpLocks/>
            </p:cNvCxnSpPr>
            <p:nvPr/>
          </p:nvCxnSpPr>
          <p:spPr>
            <a:xfrm flipV="1">
              <a:off x="7185872" y="3608751"/>
              <a:ext cx="1869239" cy="71544"/>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a:extLst>
                <a:ext uri="{FF2B5EF4-FFF2-40B4-BE49-F238E27FC236}">
                  <a16:creationId xmlns:a16="http://schemas.microsoft.com/office/drawing/2014/main" id="{DDB450DB-02EA-CD48-BEA2-F828CF0DC4F4}"/>
                </a:ext>
              </a:extLst>
            </p:cNvPr>
            <p:cNvCxnSpPr>
              <a:cxnSpLocks/>
            </p:cNvCxnSpPr>
            <p:nvPr/>
          </p:nvCxnSpPr>
          <p:spPr>
            <a:xfrm flipV="1">
              <a:off x="7126202" y="3320737"/>
              <a:ext cx="2030648" cy="408763"/>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pic>
          <p:nvPicPr>
            <p:cNvPr id="66" name="Image 65" descr="Une image contenant dessin&#10;&#10;Description générée automatiquement">
              <a:extLst>
                <a:ext uri="{FF2B5EF4-FFF2-40B4-BE49-F238E27FC236}">
                  <a16:creationId xmlns:a16="http://schemas.microsoft.com/office/drawing/2014/main" id="{93AFFF2C-7C41-4446-86E2-774CAF1E751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155995" y="2761205"/>
              <a:ext cx="188352" cy="159921"/>
            </a:xfrm>
            <a:prstGeom prst="rect">
              <a:avLst/>
            </a:prstGeom>
          </p:spPr>
        </p:pic>
        <p:pic>
          <p:nvPicPr>
            <p:cNvPr id="67" name="Image 66" descr="Une image contenant dessin&#10;&#10;Description générée automatiquement">
              <a:extLst>
                <a:ext uri="{FF2B5EF4-FFF2-40B4-BE49-F238E27FC236}">
                  <a16:creationId xmlns:a16="http://schemas.microsoft.com/office/drawing/2014/main" id="{146314DF-2112-E441-BFB7-886DEE712A4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962844" y="3416526"/>
              <a:ext cx="188352" cy="159921"/>
            </a:xfrm>
            <a:prstGeom prst="rect">
              <a:avLst/>
            </a:prstGeom>
          </p:spPr>
        </p:pic>
        <p:pic>
          <p:nvPicPr>
            <p:cNvPr id="68" name="Image 67" descr="Une image contenant dessin&#10;&#10;Description générée automatiquement">
              <a:extLst>
                <a:ext uri="{FF2B5EF4-FFF2-40B4-BE49-F238E27FC236}">
                  <a16:creationId xmlns:a16="http://schemas.microsoft.com/office/drawing/2014/main" id="{88B4ABCD-B61A-F343-91E1-54D982F58E2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057020" y="2841165"/>
              <a:ext cx="188352" cy="159921"/>
            </a:xfrm>
            <a:prstGeom prst="rect">
              <a:avLst/>
            </a:prstGeom>
          </p:spPr>
        </p:pic>
        <p:pic>
          <p:nvPicPr>
            <p:cNvPr id="69" name="Image 68" descr="Une image contenant dessin&#10;&#10;Description générée automatiquement">
              <a:extLst>
                <a:ext uri="{FF2B5EF4-FFF2-40B4-BE49-F238E27FC236}">
                  <a16:creationId xmlns:a16="http://schemas.microsoft.com/office/drawing/2014/main" id="{6EB261E3-8ED0-1645-AB64-B6C33AC848F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133074" y="3927411"/>
              <a:ext cx="188352" cy="159921"/>
            </a:xfrm>
            <a:prstGeom prst="rect">
              <a:avLst/>
            </a:prstGeom>
          </p:spPr>
        </p:pic>
        <p:pic>
          <p:nvPicPr>
            <p:cNvPr id="70" name="Image 69" descr="Une image contenant dessin&#10;&#10;Description générée automatiquement">
              <a:extLst>
                <a:ext uri="{FF2B5EF4-FFF2-40B4-BE49-F238E27FC236}">
                  <a16:creationId xmlns:a16="http://schemas.microsoft.com/office/drawing/2014/main" id="{6028B126-1F50-0C4D-998D-153A7EFC19C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155995" y="3619352"/>
              <a:ext cx="188352" cy="159921"/>
            </a:xfrm>
            <a:prstGeom prst="rect">
              <a:avLst/>
            </a:prstGeom>
          </p:spPr>
        </p:pic>
        <p:pic>
          <p:nvPicPr>
            <p:cNvPr id="71" name="Image 70" descr="Une image contenant dessin&#10;&#10;Description générée automatiquement">
              <a:extLst>
                <a:ext uri="{FF2B5EF4-FFF2-40B4-BE49-F238E27FC236}">
                  <a16:creationId xmlns:a16="http://schemas.microsoft.com/office/drawing/2014/main" id="{1C7A06A5-584A-934C-8280-C3B68204E98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514877" y="3201458"/>
              <a:ext cx="188352" cy="159921"/>
            </a:xfrm>
            <a:prstGeom prst="rect">
              <a:avLst/>
            </a:prstGeom>
          </p:spPr>
        </p:pic>
        <p:pic>
          <p:nvPicPr>
            <p:cNvPr id="72" name="Image 71" descr="Une image contenant dessin&#10;&#10;Description générée automatiquement">
              <a:extLst>
                <a:ext uri="{FF2B5EF4-FFF2-40B4-BE49-F238E27FC236}">
                  <a16:creationId xmlns:a16="http://schemas.microsoft.com/office/drawing/2014/main" id="{AD74042C-6C61-B849-B6A4-9EB14FBD877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41526" y="3574932"/>
              <a:ext cx="188352" cy="159921"/>
            </a:xfrm>
            <a:prstGeom prst="rect">
              <a:avLst/>
            </a:prstGeom>
          </p:spPr>
        </p:pic>
        <p:pic>
          <p:nvPicPr>
            <p:cNvPr id="73" name="Image 72" descr="Une image contenant dessin&#10;&#10;Description générée automatiquement">
              <a:extLst>
                <a:ext uri="{FF2B5EF4-FFF2-40B4-BE49-F238E27FC236}">
                  <a16:creationId xmlns:a16="http://schemas.microsoft.com/office/drawing/2014/main" id="{F3467DBE-86F5-F449-9C76-9A6F5E39690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768175" y="3948406"/>
              <a:ext cx="188352" cy="159921"/>
            </a:xfrm>
            <a:prstGeom prst="rect">
              <a:avLst/>
            </a:prstGeom>
          </p:spPr>
        </p:pic>
      </p:grpSp>
      <p:pic>
        <p:nvPicPr>
          <p:cNvPr id="78" name="Image 77" descr="Une image contenant texte&#10;&#10;Description générée automatiquement">
            <a:extLst>
              <a:ext uri="{FF2B5EF4-FFF2-40B4-BE49-F238E27FC236}">
                <a16:creationId xmlns:a16="http://schemas.microsoft.com/office/drawing/2014/main" id="{8AD78EC1-4890-F24A-AE25-FE04A198AD9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29072" y="351164"/>
            <a:ext cx="2351314" cy="1758374"/>
          </a:xfrm>
          <a:prstGeom prst="rect">
            <a:avLst/>
          </a:prstGeom>
        </p:spPr>
      </p:pic>
      <p:sp>
        <p:nvSpPr>
          <p:cNvPr id="2" name="Rectangle : coins arrondis 1">
            <a:extLst>
              <a:ext uri="{FF2B5EF4-FFF2-40B4-BE49-F238E27FC236}">
                <a16:creationId xmlns:a16="http://schemas.microsoft.com/office/drawing/2014/main" id="{1116308F-7ED1-714B-9022-392BC95EEE8C}"/>
              </a:ext>
            </a:extLst>
          </p:cNvPr>
          <p:cNvSpPr/>
          <p:nvPr/>
        </p:nvSpPr>
        <p:spPr>
          <a:xfrm>
            <a:off x="8809421" y="5584094"/>
            <a:ext cx="2312101"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ym typeface="Wingdings" pitchFamily="2" charset="2"/>
              </a:rPr>
              <a:t> Confinement</a:t>
            </a:r>
            <a:endParaRPr lang="fr-FR" dirty="0"/>
          </a:p>
        </p:txBody>
      </p:sp>
    </p:spTree>
    <p:extLst>
      <p:ext uri="{BB962C8B-B14F-4D97-AF65-F5344CB8AC3E}">
        <p14:creationId xmlns:p14="http://schemas.microsoft.com/office/powerpoint/2010/main" val="42152923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Titre 1">
            <a:extLst>
              <a:ext uri="{FF2B5EF4-FFF2-40B4-BE49-F238E27FC236}">
                <a16:creationId xmlns:a16="http://schemas.microsoft.com/office/drawing/2014/main" id="{F8E51DDA-02F8-1F47-B234-933E1485EBA6}"/>
              </a:ext>
            </a:extLst>
          </p:cNvPr>
          <p:cNvSpPr txBox="1">
            <a:spLocks noGrp="1"/>
          </p:cNvSpPr>
          <p:nvPr>
            <p:ph type="title"/>
          </p:nvPr>
        </p:nvSpPr>
        <p:spPr>
          <a:xfrm>
            <a:off x="874368" y="592386"/>
            <a:ext cx="11413817"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400" dirty="0"/>
              <a:t>Comment limiter les risques d’infection à coronavirus ?</a:t>
            </a:r>
            <a:br>
              <a:rPr lang="fr-FR" sz="3400" dirty="0"/>
            </a:br>
            <a:r>
              <a:rPr lang="fr-FR" sz="3400" dirty="0"/>
              <a:t>				</a:t>
            </a:r>
          </a:p>
        </p:txBody>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27</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6" name="ZoneTexte 5">
            <a:extLst>
              <a:ext uri="{FF2B5EF4-FFF2-40B4-BE49-F238E27FC236}">
                <a16:creationId xmlns:a16="http://schemas.microsoft.com/office/drawing/2014/main" id="{B10B64F6-484A-DD40-B094-EFD5D6FD3A8A}"/>
              </a:ext>
            </a:extLst>
          </p:cNvPr>
          <p:cNvSpPr txBox="1"/>
          <p:nvPr/>
        </p:nvSpPr>
        <p:spPr>
          <a:xfrm>
            <a:off x="8020069" y="4344316"/>
            <a:ext cx="3137397" cy="954107"/>
          </a:xfrm>
          <a:prstGeom prst="rect">
            <a:avLst/>
          </a:prstGeom>
          <a:solidFill>
            <a:schemeClr val="accent1"/>
          </a:solidFill>
          <a:ln>
            <a:solidFill>
              <a:schemeClr val="accent1"/>
            </a:solidFill>
          </a:ln>
        </p:spPr>
        <p:txBody>
          <a:bodyPr wrap="none" rtlCol="0">
            <a:spAutoFit/>
          </a:bodyPr>
          <a:lstStyle/>
          <a:p>
            <a:pPr algn="ctr"/>
            <a:r>
              <a:rPr lang="fr-FR" sz="2800" dirty="0"/>
              <a:t>Mesures d’hygiène</a:t>
            </a:r>
          </a:p>
          <a:p>
            <a:pPr algn="ctr"/>
            <a:r>
              <a:rPr lang="fr-FR" sz="2800" dirty="0"/>
              <a:t>Dont masques</a:t>
            </a:r>
          </a:p>
        </p:txBody>
      </p:sp>
      <p:sp>
        <p:nvSpPr>
          <p:cNvPr id="15" name="ZoneTexte 14">
            <a:extLst>
              <a:ext uri="{FF2B5EF4-FFF2-40B4-BE49-F238E27FC236}">
                <a16:creationId xmlns:a16="http://schemas.microsoft.com/office/drawing/2014/main" id="{D9B387E3-5475-E745-8131-512443C38D0F}"/>
              </a:ext>
            </a:extLst>
          </p:cNvPr>
          <p:cNvSpPr txBox="1"/>
          <p:nvPr/>
        </p:nvSpPr>
        <p:spPr>
          <a:xfrm>
            <a:off x="4690848" y="5359809"/>
            <a:ext cx="2282997" cy="523220"/>
          </a:xfrm>
          <a:prstGeom prst="rect">
            <a:avLst/>
          </a:prstGeom>
          <a:solidFill>
            <a:schemeClr val="accent1"/>
          </a:solidFill>
          <a:ln>
            <a:solidFill>
              <a:schemeClr val="accent1"/>
            </a:solidFill>
          </a:ln>
        </p:spPr>
        <p:txBody>
          <a:bodyPr wrap="none" rtlCol="0">
            <a:spAutoFit/>
          </a:bodyPr>
          <a:lstStyle/>
          <a:p>
            <a:r>
              <a:rPr lang="fr-FR" sz="2800" dirty="0"/>
              <a:t>Distanciation</a:t>
            </a:r>
          </a:p>
        </p:txBody>
      </p:sp>
      <p:sp>
        <p:nvSpPr>
          <p:cNvPr id="16" name="ZoneTexte 15">
            <a:extLst>
              <a:ext uri="{FF2B5EF4-FFF2-40B4-BE49-F238E27FC236}">
                <a16:creationId xmlns:a16="http://schemas.microsoft.com/office/drawing/2014/main" id="{B951F0EB-549B-C749-A09A-1F8A1BCB8389}"/>
              </a:ext>
            </a:extLst>
          </p:cNvPr>
          <p:cNvSpPr txBox="1"/>
          <p:nvPr/>
        </p:nvSpPr>
        <p:spPr>
          <a:xfrm>
            <a:off x="6289546" y="4004422"/>
            <a:ext cx="1548822" cy="954107"/>
          </a:xfrm>
          <a:prstGeom prst="rect">
            <a:avLst/>
          </a:prstGeom>
          <a:solidFill>
            <a:srgbClr val="FF0000"/>
          </a:solidFill>
          <a:ln>
            <a:solidFill>
              <a:schemeClr val="accent5"/>
            </a:solidFill>
          </a:ln>
        </p:spPr>
        <p:txBody>
          <a:bodyPr wrap="none" rtlCol="0">
            <a:spAutoFit/>
          </a:bodyPr>
          <a:lstStyle/>
          <a:p>
            <a:pPr algn="ctr"/>
            <a:r>
              <a:rPr lang="fr-FR" sz="2800" dirty="0"/>
              <a:t>Nb de </a:t>
            </a:r>
          </a:p>
          <a:p>
            <a:pPr algn="ctr"/>
            <a:r>
              <a:rPr lang="fr-FR" sz="2800" dirty="0"/>
              <a:t>contacts</a:t>
            </a:r>
          </a:p>
        </p:txBody>
      </p:sp>
      <p:sp>
        <p:nvSpPr>
          <p:cNvPr id="17" name="ZoneTexte 16">
            <a:extLst>
              <a:ext uri="{FF2B5EF4-FFF2-40B4-BE49-F238E27FC236}">
                <a16:creationId xmlns:a16="http://schemas.microsoft.com/office/drawing/2014/main" id="{96718C93-EAD0-E742-AC85-08994EAE3D90}"/>
              </a:ext>
            </a:extLst>
          </p:cNvPr>
          <p:cNvSpPr txBox="1"/>
          <p:nvPr/>
        </p:nvSpPr>
        <p:spPr>
          <a:xfrm>
            <a:off x="2505671" y="4944814"/>
            <a:ext cx="1906291" cy="954107"/>
          </a:xfrm>
          <a:prstGeom prst="rect">
            <a:avLst/>
          </a:prstGeom>
          <a:solidFill>
            <a:srgbClr val="FF0000"/>
          </a:solidFill>
          <a:ln>
            <a:solidFill>
              <a:schemeClr val="accent5"/>
            </a:solidFill>
          </a:ln>
        </p:spPr>
        <p:txBody>
          <a:bodyPr wrap="none" rtlCol="0">
            <a:spAutoFit/>
          </a:bodyPr>
          <a:lstStyle/>
          <a:p>
            <a:pPr algn="ctr"/>
            <a:r>
              <a:rPr lang="fr-FR" sz="2800" dirty="0"/>
              <a:t>Temps </a:t>
            </a:r>
          </a:p>
          <a:p>
            <a:pPr algn="ctr"/>
            <a:r>
              <a:rPr lang="fr-FR" sz="2800" dirty="0"/>
              <a:t>de contact</a:t>
            </a:r>
          </a:p>
        </p:txBody>
      </p:sp>
      <p:pic>
        <p:nvPicPr>
          <p:cNvPr id="3" name="Image 2" descr="Une image contenant meubles, table&#10;&#10;Description générée automatiquement">
            <a:extLst>
              <a:ext uri="{FF2B5EF4-FFF2-40B4-BE49-F238E27FC236}">
                <a16:creationId xmlns:a16="http://schemas.microsoft.com/office/drawing/2014/main" id="{B8E2653A-3963-E340-AE01-BE5FBB432A0F}"/>
              </a:ext>
            </a:extLst>
          </p:cNvPr>
          <p:cNvPicPr>
            <a:picLocks noChangeAspect="1"/>
          </p:cNvPicPr>
          <p:nvPr/>
        </p:nvPicPr>
        <p:blipFill>
          <a:blip r:embed="rId3" cstate="email">
            <a:extLst>
              <a:ext uri="{28A0092B-C50C-407E-A947-70E740481C1C}">
                <a14:useLocalDpi xmlns:a14="http://schemas.microsoft.com/office/drawing/2010/main"/>
              </a:ext>
              <a:ext uri="{837473B0-CC2E-450A-ABE3-18F120FF3D39}">
                <a1611:picAttrSrcUrl xmlns:a1611="http://schemas.microsoft.com/office/drawing/2016/11/main" r:id="rId4"/>
              </a:ext>
            </a:extLst>
          </a:blip>
          <a:stretch>
            <a:fillRect/>
          </a:stretch>
        </p:blipFill>
        <p:spPr>
          <a:xfrm>
            <a:off x="3187422" y="1711101"/>
            <a:ext cx="5565600" cy="3564895"/>
          </a:xfrm>
          <a:prstGeom prst="rect">
            <a:avLst/>
          </a:prstGeom>
        </p:spPr>
      </p:pic>
    </p:spTree>
    <p:extLst>
      <p:ext uri="{BB962C8B-B14F-4D97-AF65-F5344CB8AC3E}">
        <p14:creationId xmlns:p14="http://schemas.microsoft.com/office/powerpoint/2010/main" val="23735939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28</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28</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Mesures proposées en fonction de situations</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2" name="ZoneTexte 1">
            <a:extLst>
              <a:ext uri="{FF2B5EF4-FFF2-40B4-BE49-F238E27FC236}">
                <a16:creationId xmlns:a16="http://schemas.microsoft.com/office/drawing/2014/main" id="{DECFE262-1B63-6947-A44A-7482C9E7D9E6}"/>
              </a:ext>
            </a:extLst>
          </p:cNvPr>
          <p:cNvSpPr txBox="1"/>
          <p:nvPr/>
        </p:nvSpPr>
        <p:spPr>
          <a:xfrm>
            <a:off x="737498" y="1651038"/>
            <a:ext cx="5339154" cy="2739211"/>
          </a:xfrm>
          <a:prstGeom prst="rect">
            <a:avLst/>
          </a:prstGeom>
          <a:solidFill>
            <a:srgbClr val="FFE855"/>
          </a:solidFill>
          <a:ln>
            <a:solidFill>
              <a:schemeClr val="tx1"/>
            </a:solidFill>
          </a:ln>
        </p:spPr>
        <p:txBody>
          <a:bodyPr wrap="none" rtlCol="0">
            <a:spAutoFit/>
          </a:bodyPr>
          <a:lstStyle/>
          <a:p>
            <a:pPr>
              <a:spcAft>
                <a:spcPts val="1200"/>
              </a:spcAft>
            </a:pPr>
            <a:r>
              <a:rPr lang="fr-FR" b="1" u="sng" dirty="0"/>
              <a:t>Personnel soignant en structure COVID-19</a:t>
            </a:r>
          </a:p>
          <a:p>
            <a:pPr marL="285750" indent="-285750">
              <a:buFont typeface="Arial" panose="020B0604020202020204" pitchFamily="34" charset="0"/>
              <a:buChar char="•"/>
            </a:pPr>
            <a:r>
              <a:rPr lang="fr-FR" b="1" dirty="0"/>
              <a:t>Protection maximale</a:t>
            </a:r>
          </a:p>
          <a:p>
            <a:pPr marL="285750" indent="-285750">
              <a:buFont typeface="Arial" panose="020B0604020202020204" pitchFamily="34" charset="0"/>
              <a:buChar char="•"/>
            </a:pPr>
            <a:r>
              <a:rPr lang="fr-FR" b="1" dirty="0"/>
              <a:t>Dans le service</a:t>
            </a:r>
            <a:r>
              <a:rPr lang="fr-FR" dirty="0"/>
              <a:t>: port d’un </a:t>
            </a:r>
            <a:r>
              <a:rPr lang="fr-FR" b="1" dirty="0"/>
              <a:t>masque chirurgical</a:t>
            </a:r>
          </a:p>
          <a:p>
            <a:pPr marL="285750" indent="-285750">
              <a:buFont typeface="Arial" panose="020B0604020202020204" pitchFamily="34" charset="0"/>
              <a:buChar char="•"/>
            </a:pPr>
            <a:r>
              <a:rPr lang="fr-FR" b="1" dirty="0"/>
              <a:t>Au contact des malades :  </a:t>
            </a:r>
          </a:p>
          <a:p>
            <a:pPr lvl="1"/>
            <a:r>
              <a:rPr lang="fr-FR" dirty="0"/>
              <a:t>- port d’un masque FFP2</a:t>
            </a:r>
          </a:p>
          <a:p>
            <a:r>
              <a:rPr lang="fr-FR" dirty="0"/>
              <a:t>	- lunettes</a:t>
            </a:r>
          </a:p>
          <a:p>
            <a:r>
              <a:rPr lang="fr-FR" dirty="0"/>
              <a:t>	- sur-blouses</a:t>
            </a:r>
          </a:p>
          <a:p>
            <a:r>
              <a:rPr lang="fr-FR" dirty="0"/>
              <a:t>	- gants…</a:t>
            </a:r>
          </a:p>
          <a:p>
            <a:endParaRPr lang="fr-FR" dirty="0"/>
          </a:p>
        </p:txBody>
      </p:sp>
      <p:sp>
        <p:nvSpPr>
          <p:cNvPr id="50" name="ZoneTexte 49">
            <a:extLst>
              <a:ext uri="{FF2B5EF4-FFF2-40B4-BE49-F238E27FC236}">
                <a16:creationId xmlns:a16="http://schemas.microsoft.com/office/drawing/2014/main" id="{A16B2255-7635-154D-AA8F-7A0951D3EBBB}"/>
              </a:ext>
            </a:extLst>
          </p:cNvPr>
          <p:cNvSpPr txBox="1"/>
          <p:nvPr/>
        </p:nvSpPr>
        <p:spPr>
          <a:xfrm>
            <a:off x="4424464" y="3250101"/>
            <a:ext cx="6914488" cy="3293209"/>
          </a:xfrm>
          <a:prstGeom prst="rect">
            <a:avLst/>
          </a:prstGeom>
          <a:solidFill>
            <a:srgbClr val="FFB527"/>
          </a:solidFill>
          <a:ln>
            <a:solidFill>
              <a:schemeClr val="tx1"/>
            </a:solidFill>
          </a:ln>
        </p:spPr>
        <p:txBody>
          <a:bodyPr wrap="square" rtlCol="0">
            <a:spAutoFit/>
          </a:bodyPr>
          <a:lstStyle/>
          <a:p>
            <a:pPr>
              <a:spcAft>
                <a:spcPts val="1200"/>
              </a:spcAft>
            </a:pPr>
            <a:r>
              <a:rPr lang="fr-FR" b="1" u="sng" dirty="0"/>
              <a:t>Personnel soignant recevant tous types de patients</a:t>
            </a:r>
          </a:p>
          <a:p>
            <a:pPr marL="285750" indent="-285750">
              <a:buFont typeface="Arial" panose="020B0604020202020204" pitchFamily="34" charset="0"/>
              <a:buChar char="•"/>
            </a:pPr>
            <a:r>
              <a:rPr lang="fr-FR" b="1" dirty="0"/>
              <a:t>Port d’un masque chirurgical </a:t>
            </a:r>
            <a:r>
              <a:rPr lang="fr-FR" dirty="0"/>
              <a:t>tout le temps de consultations</a:t>
            </a:r>
          </a:p>
          <a:p>
            <a:pPr marL="285750" indent="-285750">
              <a:buFont typeface="Arial" panose="020B0604020202020204" pitchFamily="34" charset="0"/>
              <a:buChar char="•"/>
            </a:pPr>
            <a:r>
              <a:rPr lang="fr-FR" b="1" dirty="0"/>
              <a:t>Hygiène rigoureuse des mains</a:t>
            </a:r>
          </a:p>
          <a:p>
            <a:pPr marL="285750" indent="-285750">
              <a:buFont typeface="Arial" panose="020B0604020202020204" pitchFamily="34" charset="0"/>
              <a:buChar char="•"/>
            </a:pPr>
            <a:r>
              <a:rPr lang="fr-FR" b="1" dirty="0"/>
              <a:t>Désinfection rigoureuse des surfaces et matériel</a:t>
            </a:r>
          </a:p>
          <a:p>
            <a:pPr marL="285750" indent="-285750">
              <a:buFont typeface="Arial" panose="020B0604020202020204" pitchFamily="34" charset="0"/>
              <a:buChar char="•"/>
            </a:pPr>
            <a:r>
              <a:rPr lang="fr-FR" b="1" dirty="0"/>
              <a:t>Aération régulière des lieux</a:t>
            </a:r>
          </a:p>
          <a:p>
            <a:pPr marL="285750" indent="-285750">
              <a:buFont typeface="Arial" panose="020B0604020202020204" pitchFamily="34" charset="0"/>
              <a:buChar char="•"/>
            </a:pPr>
            <a:r>
              <a:rPr lang="fr-FR" b="1" dirty="0"/>
              <a:t>En cas de gestes invasifs sur les voies respiratoires</a:t>
            </a:r>
            <a:r>
              <a:rPr lang="fr-FR" dirty="0"/>
              <a:t>:</a:t>
            </a:r>
          </a:p>
          <a:p>
            <a:r>
              <a:rPr lang="fr-FR" dirty="0"/>
              <a:t>	- gants</a:t>
            </a:r>
          </a:p>
          <a:p>
            <a:r>
              <a:rPr lang="fr-FR" dirty="0"/>
              <a:t>	- lunettes</a:t>
            </a:r>
          </a:p>
          <a:p>
            <a:r>
              <a:rPr lang="fr-FR" dirty="0"/>
              <a:t>	- sur-blouses</a:t>
            </a:r>
          </a:p>
          <a:p>
            <a:r>
              <a:rPr lang="fr-FR" dirty="0"/>
              <a:t>	- éventuellement masque FFP2</a:t>
            </a:r>
          </a:p>
          <a:p>
            <a:pPr marL="285750" indent="-285750">
              <a:buFont typeface="Arial" panose="020B0604020202020204" pitchFamily="34" charset="0"/>
              <a:buChar char="•"/>
            </a:pPr>
            <a:r>
              <a:rPr lang="fr-FR" dirty="0"/>
              <a:t>Se changer après les consultations</a:t>
            </a:r>
          </a:p>
        </p:txBody>
      </p:sp>
    </p:spTree>
    <p:extLst>
      <p:ext uri="{BB962C8B-B14F-4D97-AF65-F5344CB8AC3E}">
        <p14:creationId xmlns:p14="http://schemas.microsoft.com/office/powerpoint/2010/main" val="13791393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29</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29</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Mesures proposées en fonction de situations</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2" name="ZoneTexte 1">
            <a:extLst>
              <a:ext uri="{FF2B5EF4-FFF2-40B4-BE49-F238E27FC236}">
                <a16:creationId xmlns:a16="http://schemas.microsoft.com/office/drawing/2014/main" id="{DECFE262-1B63-6947-A44A-7482C9E7D9E6}"/>
              </a:ext>
            </a:extLst>
          </p:cNvPr>
          <p:cNvSpPr txBox="1"/>
          <p:nvPr/>
        </p:nvSpPr>
        <p:spPr>
          <a:xfrm>
            <a:off x="737498" y="1453326"/>
            <a:ext cx="8381788" cy="1077218"/>
          </a:xfrm>
          <a:prstGeom prst="rect">
            <a:avLst/>
          </a:prstGeom>
          <a:solidFill>
            <a:schemeClr val="tx2">
              <a:lumMod val="20000"/>
              <a:lumOff val="80000"/>
            </a:schemeClr>
          </a:solidFill>
          <a:ln>
            <a:solidFill>
              <a:schemeClr val="tx1"/>
            </a:solidFill>
          </a:ln>
        </p:spPr>
        <p:txBody>
          <a:bodyPr wrap="square" rtlCol="0">
            <a:spAutoFit/>
          </a:bodyPr>
          <a:lstStyle/>
          <a:p>
            <a:pPr>
              <a:spcAft>
                <a:spcPts val="1200"/>
              </a:spcAft>
            </a:pPr>
            <a:r>
              <a:rPr lang="fr-FR" b="1" u="sng" dirty="0"/>
              <a:t>Patient se rendant en consultation</a:t>
            </a:r>
          </a:p>
          <a:p>
            <a:r>
              <a:rPr lang="fr-FR" dirty="0"/>
              <a:t>Quelque soit le motif de consultation, </a:t>
            </a:r>
            <a:r>
              <a:rPr lang="fr-FR" b="1" dirty="0"/>
              <a:t>conseiller de porter un masque chirurgical ou alternatif, </a:t>
            </a:r>
            <a:r>
              <a:rPr lang="fr-FR" dirty="0"/>
              <a:t>à la fois pour protéger les autres et se protéger</a:t>
            </a:r>
          </a:p>
        </p:txBody>
      </p:sp>
      <p:sp>
        <p:nvSpPr>
          <p:cNvPr id="50" name="ZoneTexte 49">
            <a:extLst>
              <a:ext uri="{FF2B5EF4-FFF2-40B4-BE49-F238E27FC236}">
                <a16:creationId xmlns:a16="http://schemas.microsoft.com/office/drawing/2014/main" id="{A16B2255-7635-154D-AA8F-7A0951D3EBBB}"/>
              </a:ext>
            </a:extLst>
          </p:cNvPr>
          <p:cNvSpPr txBox="1"/>
          <p:nvPr/>
        </p:nvSpPr>
        <p:spPr>
          <a:xfrm>
            <a:off x="5103341" y="2656972"/>
            <a:ext cx="6562192" cy="1354217"/>
          </a:xfrm>
          <a:prstGeom prst="rect">
            <a:avLst/>
          </a:prstGeom>
          <a:solidFill>
            <a:srgbClr val="FFC000"/>
          </a:solidFill>
          <a:ln>
            <a:solidFill>
              <a:schemeClr val="tx1"/>
            </a:solidFill>
          </a:ln>
        </p:spPr>
        <p:txBody>
          <a:bodyPr wrap="square" rtlCol="0">
            <a:spAutoFit/>
          </a:bodyPr>
          <a:lstStyle/>
          <a:p>
            <a:pPr>
              <a:spcAft>
                <a:spcPts val="1200"/>
              </a:spcAft>
            </a:pPr>
            <a:r>
              <a:rPr lang="fr-FR" b="1" u="sng" dirty="0"/>
              <a:t>Particulier sortant pour « activité physique »</a:t>
            </a:r>
          </a:p>
          <a:p>
            <a:pPr>
              <a:spcAft>
                <a:spcPts val="1200"/>
              </a:spcAft>
            </a:pPr>
            <a:r>
              <a:rPr lang="fr-FR" dirty="0"/>
              <a:t>Lors de déplacements en extérieur, sans intention d’entrer dans un lieu où il peut y avoir du monde, </a:t>
            </a:r>
            <a:r>
              <a:rPr lang="fr-FR" b="1" dirty="0"/>
              <a:t>le port du masque ne présente aucun intérêt.</a:t>
            </a:r>
          </a:p>
        </p:txBody>
      </p:sp>
      <p:sp>
        <p:nvSpPr>
          <p:cNvPr id="15" name="ZoneTexte 14">
            <a:extLst>
              <a:ext uri="{FF2B5EF4-FFF2-40B4-BE49-F238E27FC236}">
                <a16:creationId xmlns:a16="http://schemas.microsoft.com/office/drawing/2014/main" id="{D7C0038E-99A1-5F44-A007-F417531D0840}"/>
              </a:ext>
            </a:extLst>
          </p:cNvPr>
          <p:cNvSpPr txBox="1"/>
          <p:nvPr/>
        </p:nvSpPr>
        <p:spPr>
          <a:xfrm>
            <a:off x="632535" y="4111727"/>
            <a:ext cx="10846899" cy="2646878"/>
          </a:xfrm>
          <a:prstGeom prst="rect">
            <a:avLst/>
          </a:prstGeom>
          <a:solidFill>
            <a:schemeClr val="accent5">
              <a:lumMod val="40000"/>
              <a:lumOff val="60000"/>
            </a:schemeClr>
          </a:solidFill>
          <a:ln>
            <a:solidFill>
              <a:schemeClr val="tx1"/>
            </a:solidFill>
          </a:ln>
        </p:spPr>
        <p:txBody>
          <a:bodyPr wrap="square" rtlCol="0">
            <a:spAutoFit/>
          </a:bodyPr>
          <a:lstStyle/>
          <a:p>
            <a:pPr>
              <a:spcAft>
                <a:spcPts val="1200"/>
              </a:spcAft>
            </a:pPr>
            <a:r>
              <a:rPr lang="fr-FR" b="1" u="sng" dirty="0"/>
              <a:t>Particulier sortant pour effectuer des achats ou pour aller travailler</a:t>
            </a:r>
          </a:p>
          <a:p>
            <a:pPr marL="285750" indent="-285750">
              <a:spcAft>
                <a:spcPts val="1200"/>
              </a:spcAft>
              <a:buFont typeface="Arial" panose="020B0604020202020204" pitchFamily="34" charset="0"/>
              <a:buChar char="•"/>
            </a:pPr>
            <a:r>
              <a:rPr lang="fr-FR" dirty="0"/>
              <a:t>Avant d’entrer dans un magasin ou dans un moyen de transport collectif : port d’un masque chirurgical ou alternatif (respecter les règles d’utilisation)</a:t>
            </a:r>
          </a:p>
          <a:p>
            <a:pPr marL="285750" indent="-285750">
              <a:spcAft>
                <a:spcPts val="1200"/>
              </a:spcAft>
              <a:buFont typeface="Arial" panose="020B0604020202020204" pitchFamily="34" charset="0"/>
              <a:buChar char="•"/>
            </a:pPr>
            <a:r>
              <a:rPr lang="fr-FR" b="1" dirty="0"/>
              <a:t>Le même masque, gardé en position, peut-être utilisé dans différentes boutiques ou moyens de transport, au cours d’un même déplacement</a:t>
            </a:r>
          </a:p>
          <a:p>
            <a:pPr marL="285750" indent="-285750">
              <a:spcAft>
                <a:spcPts val="1200"/>
              </a:spcAft>
              <a:buFont typeface="Arial" panose="020B0604020202020204" pitchFamily="34" charset="0"/>
              <a:buChar char="•"/>
            </a:pPr>
            <a:r>
              <a:rPr lang="fr-FR" b="1" dirty="0"/>
              <a:t>Désinfection ou lavage des mains rigoureux</a:t>
            </a:r>
          </a:p>
          <a:p>
            <a:pPr marL="285750" indent="-285750">
              <a:spcAft>
                <a:spcPts val="1200"/>
              </a:spcAft>
              <a:buFont typeface="Arial" panose="020B0604020202020204" pitchFamily="34" charset="0"/>
              <a:buChar char="•"/>
            </a:pPr>
            <a:r>
              <a:rPr lang="fr-FR" b="1" dirty="0"/>
              <a:t>Le port prolongé des gants est déconseillé car persistance longue des virus sur plastique</a:t>
            </a:r>
          </a:p>
        </p:txBody>
      </p:sp>
    </p:spTree>
    <p:extLst>
      <p:ext uri="{BB962C8B-B14F-4D97-AF65-F5344CB8AC3E}">
        <p14:creationId xmlns:p14="http://schemas.microsoft.com/office/powerpoint/2010/main" val="1829904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003823" y="375618"/>
            <a:ext cx="10280429" cy="1320800"/>
          </a:xfrm>
        </p:spPr>
        <p:txBody>
          <a:bodyPr>
            <a:normAutofit/>
          </a:bodyPr>
          <a:lstStyle/>
          <a:p>
            <a:r>
              <a:rPr lang="fr-FR" dirty="0"/>
              <a:t>PLAN</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3">
            <a:extLst>
              <a:ext uri="{FF2B5EF4-FFF2-40B4-BE49-F238E27FC236}">
                <a16:creationId xmlns:a16="http://schemas.microsoft.com/office/drawing/2014/main" id="{285216B3-DAFB-3C4D-9CAE-3FD60861C42D}"/>
              </a:ext>
            </a:extLst>
          </p:cNvPr>
          <p:cNvSpPr/>
          <p:nvPr/>
        </p:nvSpPr>
        <p:spPr>
          <a:xfrm>
            <a:off x="783647" y="1215696"/>
            <a:ext cx="10661831" cy="6750566"/>
          </a:xfrm>
          <a:prstGeom prst="rect">
            <a:avLst/>
          </a:prstGeom>
        </p:spPr>
        <p:txBody>
          <a:bodyPr wrap="square">
            <a:spAutoFit/>
          </a:bodyPr>
          <a:lstStyle/>
          <a:p>
            <a:pPr marL="342900" lvl="0" indent="-342900">
              <a:spcBef>
                <a:spcPts val="1000"/>
              </a:spcBef>
              <a:buClr>
                <a:srgbClr val="90C226"/>
              </a:buClr>
              <a:buSzPct val="80000"/>
              <a:buFont typeface="Wingdings 3" charset="2"/>
              <a:buChar char=""/>
            </a:pPr>
            <a:r>
              <a:rPr lang="fr-FR" sz="2400" b="1" dirty="0"/>
              <a:t>Réflexions sur </a:t>
            </a:r>
          </a:p>
          <a:p>
            <a:pPr marL="800100" lvl="1" indent="-342900">
              <a:spcBef>
                <a:spcPts val="1000"/>
              </a:spcBef>
              <a:buClr>
                <a:srgbClr val="90C226"/>
              </a:buClr>
              <a:buSzPct val="80000"/>
              <a:buFont typeface="Wingdings 3" charset="2"/>
              <a:buChar char=""/>
            </a:pPr>
            <a:r>
              <a:rPr lang="fr-FR" sz="2000" dirty="0"/>
              <a:t>l’évolution de la pandémie</a:t>
            </a:r>
          </a:p>
          <a:p>
            <a:pPr marL="800100" lvl="1" indent="-342900">
              <a:spcBef>
                <a:spcPts val="1000"/>
              </a:spcBef>
              <a:buClr>
                <a:srgbClr val="90C226"/>
              </a:buClr>
              <a:buSzPct val="80000"/>
              <a:buFont typeface="Wingdings 3" charset="2"/>
              <a:buChar char=""/>
            </a:pPr>
            <a:r>
              <a:rPr lang="fr-FR" sz="2000" dirty="0"/>
              <a:t>les mesures barrières</a:t>
            </a:r>
          </a:p>
          <a:p>
            <a:pPr marL="800100" lvl="1" indent="-342900">
              <a:spcBef>
                <a:spcPts val="1000"/>
              </a:spcBef>
              <a:buClr>
                <a:srgbClr val="90C226"/>
              </a:buClr>
              <a:buSzPct val="80000"/>
              <a:buFont typeface="Wingdings 3" charset="2"/>
              <a:buChar char=""/>
            </a:pPr>
            <a:r>
              <a:rPr lang="fr-FR" sz="2000" dirty="0"/>
              <a:t>la transmissibilité, la contagiosité (R0) et l’épidémie</a:t>
            </a:r>
          </a:p>
          <a:p>
            <a:pPr marL="800100" lvl="1" indent="-342900">
              <a:spcBef>
                <a:spcPts val="1000"/>
              </a:spcBef>
              <a:buClr>
                <a:srgbClr val="90C226"/>
              </a:buClr>
              <a:buSzPct val="80000"/>
              <a:buFont typeface="Wingdings 3" charset="2"/>
              <a:buChar char=""/>
            </a:pPr>
            <a:r>
              <a:rPr lang="fr-FR" sz="2000" dirty="0"/>
              <a:t>l’immunité vis-à-vis des coronavirus</a:t>
            </a:r>
          </a:p>
          <a:p>
            <a:pPr marL="800100" lvl="1" indent="-342900">
              <a:spcBef>
                <a:spcPts val="1000"/>
              </a:spcBef>
              <a:buClr>
                <a:srgbClr val="90C226"/>
              </a:buClr>
              <a:buSzPct val="80000"/>
              <a:buFont typeface="Wingdings 3" charset="2"/>
              <a:buChar char=""/>
            </a:pPr>
            <a:r>
              <a:rPr lang="fr-FR" sz="2000" dirty="0"/>
              <a:t>les méthodes diagnostiques</a:t>
            </a:r>
          </a:p>
          <a:p>
            <a:pPr marL="800100" lvl="1" indent="-342900">
              <a:spcBef>
                <a:spcPts val="1000"/>
              </a:spcBef>
              <a:buClr>
                <a:srgbClr val="90C226"/>
              </a:buClr>
              <a:buSzPct val="80000"/>
              <a:buFont typeface="Wingdings 3" charset="2"/>
              <a:buChar char=""/>
            </a:pPr>
            <a:r>
              <a:rPr lang="fr-FR" sz="2000" dirty="0"/>
              <a:t>Enfants et Sars-CoV-2/COVID-19</a:t>
            </a:r>
          </a:p>
          <a:p>
            <a:pPr marL="800100" lvl="1" indent="-342900">
              <a:spcBef>
                <a:spcPts val="1000"/>
              </a:spcBef>
              <a:buClr>
                <a:srgbClr val="90C226"/>
              </a:buClr>
              <a:buSzPct val="80000"/>
              <a:buFont typeface="Wingdings 3" charset="2"/>
              <a:buChar char=""/>
            </a:pPr>
            <a:r>
              <a:rPr lang="fr-FR" sz="2000" dirty="0"/>
              <a:t>les écoles</a:t>
            </a:r>
          </a:p>
          <a:p>
            <a:pPr marL="800100" lvl="1" indent="-342900">
              <a:spcBef>
                <a:spcPts val="1000"/>
              </a:spcBef>
              <a:buClr>
                <a:srgbClr val="90C226"/>
              </a:buClr>
              <a:buSzPct val="80000"/>
              <a:buFont typeface="Wingdings 3" charset="2"/>
              <a:buChar char=""/>
            </a:pPr>
            <a:r>
              <a:rPr lang="fr-FR" sz="2000" dirty="0"/>
              <a:t>les vaccins contre le Sars-CoV-2</a:t>
            </a:r>
          </a:p>
          <a:p>
            <a:pPr marL="342900" indent="-342900">
              <a:spcBef>
                <a:spcPts val="1000"/>
              </a:spcBef>
              <a:buClr>
                <a:srgbClr val="90C226"/>
              </a:buClr>
              <a:buSzPct val="80000"/>
              <a:buFont typeface="Wingdings 3" charset="2"/>
              <a:buChar char=""/>
            </a:pPr>
            <a:r>
              <a:rPr lang="fr-FR" sz="2400" b="1" i="1" dirty="0"/>
              <a:t>Avertissement : </a:t>
            </a:r>
            <a:r>
              <a:rPr lang="fr-FR" sz="2200" b="1" i="1" dirty="0"/>
              <a:t>Il persiste encore de très nombreuses inconnues sur </a:t>
            </a:r>
          </a:p>
          <a:p>
            <a:pPr marL="800100" lvl="1" indent="-342900">
              <a:spcBef>
                <a:spcPts val="1000"/>
              </a:spcBef>
              <a:buClr>
                <a:srgbClr val="90C226"/>
              </a:buClr>
              <a:buSzPct val="80000"/>
              <a:buFont typeface="Wingdings 3" charset="2"/>
              <a:buChar char=""/>
            </a:pPr>
            <a:r>
              <a:rPr lang="fr-FR" i="1" dirty="0"/>
              <a:t>ce virus</a:t>
            </a:r>
          </a:p>
          <a:p>
            <a:pPr marL="800100" lvl="1" indent="-342900">
              <a:spcBef>
                <a:spcPts val="1000"/>
              </a:spcBef>
              <a:buClr>
                <a:srgbClr val="90C226"/>
              </a:buClr>
              <a:buSzPct val="80000"/>
              <a:buFont typeface="Wingdings 3" charset="2"/>
              <a:buChar char=""/>
            </a:pPr>
            <a:r>
              <a:rPr lang="fr-FR" i="1" dirty="0"/>
              <a:t>cette pandémie</a:t>
            </a:r>
          </a:p>
          <a:p>
            <a:pPr marL="800100" lvl="1" indent="-342900">
              <a:spcBef>
                <a:spcPts val="1000"/>
              </a:spcBef>
              <a:buClr>
                <a:srgbClr val="90C226"/>
              </a:buClr>
              <a:buSzPct val="80000"/>
              <a:buFont typeface="Wingdings 3" charset="2"/>
              <a:buChar char=""/>
            </a:pPr>
            <a:r>
              <a:rPr lang="fr-FR" i="1" dirty="0"/>
              <a:t>les traitements</a:t>
            </a:r>
          </a:p>
          <a:p>
            <a:pPr marL="342900" lvl="0" indent="-342900">
              <a:spcBef>
                <a:spcPts val="1000"/>
              </a:spcBef>
              <a:buClr>
                <a:srgbClr val="90C226"/>
              </a:buClr>
              <a:buSzPct val="80000"/>
              <a:buFont typeface="Wingdings 3" charset="2"/>
              <a:buChar char=""/>
            </a:pPr>
            <a:endParaRPr lang="fr-FR" sz="2400" dirty="0">
              <a:solidFill>
                <a:srgbClr val="0070C0"/>
              </a:solidFill>
            </a:endParaRPr>
          </a:p>
          <a:p>
            <a:pPr marL="342900" lvl="0" indent="-342900">
              <a:spcBef>
                <a:spcPts val="1000"/>
              </a:spcBef>
              <a:buClr>
                <a:srgbClr val="90C226"/>
              </a:buClr>
              <a:buSzPct val="80000"/>
              <a:buFont typeface="Wingdings 3" charset="2"/>
              <a:buChar char=""/>
            </a:pPr>
            <a:endParaRPr lang="fr-FR" sz="2400" b="1" dirty="0">
              <a:solidFill>
                <a:prstClr val="black">
                  <a:lumMod val="75000"/>
                  <a:lumOff val="25000"/>
                </a:prstClr>
              </a:solidFill>
            </a:endParaRPr>
          </a:p>
        </p:txBody>
      </p:sp>
    </p:spTree>
    <p:extLst>
      <p:ext uri="{BB962C8B-B14F-4D97-AF65-F5344CB8AC3E}">
        <p14:creationId xmlns:p14="http://schemas.microsoft.com/office/powerpoint/2010/main" val="12758314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Titre 1">
            <a:extLst>
              <a:ext uri="{FF2B5EF4-FFF2-40B4-BE49-F238E27FC236}">
                <a16:creationId xmlns:a16="http://schemas.microsoft.com/office/drawing/2014/main" id="{F8E51DDA-02F8-1F47-B234-933E1485EBA6}"/>
              </a:ext>
            </a:extLst>
          </p:cNvPr>
          <p:cNvSpPr txBox="1">
            <a:spLocks noGrp="1"/>
          </p:cNvSpPr>
          <p:nvPr>
            <p:ph type="title"/>
          </p:nvPr>
        </p:nvSpPr>
        <p:spPr>
          <a:xfrm>
            <a:off x="1030014" y="3170619"/>
            <a:ext cx="10578406"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400" dirty="0"/>
              <a:t>Comprendre la </a:t>
            </a:r>
            <a:r>
              <a:rPr lang="fr-FR" sz="3200" dirty="0"/>
              <a:t>Transmissibilité, la </a:t>
            </a:r>
            <a:r>
              <a:rPr lang="fr-FR" sz="3400" dirty="0"/>
              <a:t>Contagiosité, le  R0</a:t>
            </a:r>
            <a:br>
              <a:rPr lang="fr-FR" sz="3400" dirty="0"/>
            </a:br>
            <a:r>
              <a:rPr lang="fr-FR" sz="3400" dirty="0"/>
              <a:t>				</a:t>
            </a:r>
          </a:p>
        </p:txBody>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30</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13" name="Image 12">
            <a:extLst>
              <a:ext uri="{FF2B5EF4-FFF2-40B4-BE49-F238E27FC236}">
                <a16:creationId xmlns:a16="http://schemas.microsoft.com/office/drawing/2014/main" id="{049F8AFD-E7B1-0044-8501-FF14C9F1D4BA}"/>
              </a:ext>
            </a:extLst>
          </p:cNvPr>
          <p:cNvPicPr>
            <a:picLocks noGrp="1" noChangeAspect="1"/>
          </p:cNvPicPr>
          <p:nvPr/>
        </p:nvPicPr>
        <p:blipFill rotWithShape="1">
          <a:blip r:embed="rId3" cstate="email">
            <a:extLst>
              <a:ext uri="{28A0092B-C50C-407E-A947-70E740481C1C}">
                <a14:useLocalDpi xmlns:a14="http://schemas.microsoft.com/office/drawing/2010/main"/>
              </a:ext>
            </a:extLst>
          </a:blip>
          <a:srcRect/>
          <a:stretch/>
        </p:blipFill>
        <p:spPr>
          <a:xfrm>
            <a:off x="934033" y="555696"/>
            <a:ext cx="2889646" cy="2063127"/>
          </a:xfrm>
          <a:prstGeom prst="rect">
            <a:avLst/>
          </a:prstGeom>
        </p:spPr>
      </p:pic>
    </p:spTree>
    <p:extLst>
      <p:ext uri="{BB962C8B-B14F-4D97-AF65-F5344CB8AC3E}">
        <p14:creationId xmlns:p14="http://schemas.microsoft.com/office/powerpoint/2010/main" val="18729693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31</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Espace réservé du numéro de diapositive 4">
            <a:extLst>
              <a:ext uri="{FF2B5EF4-FFF2-40B4-BE49-F238E27FC236}">
                <a16:creationId xmlns:a16="http://schemas.microsoft.com/office/drawing/2014/main" id="{96A36EBE-C06A-AF40-BBA7-BAD9B9666334}"/>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31</a:t>
            </a:fld>
            <a:endParaRPr lang="en-US" dirty="0">
              <a:solidFill>
                <a:schemeClr val="bg1"/>
              </a:solidFill>
            </a:endParaRPr>
          </a:p>
        </p:txBody>
      </p:sp>
      <p:pic>
        <p:nvPicPr>
          <p:cNvPr id="16" name="Image 3">
            <a:extLst>
              <a:ext uri="{FF2B5EF4-FFF2-40B4-BE49-F238E27FC236}">
                <a16:creationId xmlns:a16="http://schemas.microsoft.com/office/drawing/2014/main" id="{5B3E98E9-B1E1-A84C-B78B-73C82BB82CE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7" name="Espace réservé du numéro de diapositive 4">
            <a:extLst>
              <a:ext uri="{FF2B5EF4-FFF2-40B4-BE49-F238E27FC236}">
                <a16:creationId xmlns:a16="http://schemas.microsoft.com/office/drawing/2014/main" id="{DA3471B5-48C7-E241-9EA0-D71BEADCA369}"/>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31</a:t>
            </a:fld>
            <a:endParaRPr lang="en-US" dirty="0">
              <a:solidFill>
                <a:schemeClr val="bg1"/>
              </a:solidFill>
            </a:endParaRPr>
          </a:p>
        </p:txBody>
      </p:sp>
      <p:pic>
        <p:nvPicPr>
          <p:cNvPr id="18" name="Image 3">
            <a:extLst>
              <a:ext uri="{FF2B5EF4-FFF2-40B4-BE49-F238E27FC236}">
                <a16:creationId xmlns:a16="http://schemas.microsoft.com/office/drawing/2014/main" id="{090A14C1-E3AB-AC47-A5A8-6342D6FC76B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9" name="Titre 13">
            <a:extLst>
              <a:ext uri="{FF2B5EF4-FFF2-40B4-BE49-F238E27FC236}">
                <a16:creationId xmlns:a16="http://schemas.microsoft.com/office/drawing/2014/main" id="{E4F04C6A-432E-4F43-A07D-6FF8D97D24AA}"/>
              </a:ext>
            </a:extLst>
          </p:cNvPr>
          <p:cNvSpPr txBox="1">
            <a:spLocks/>
          </p:cNvSpPr>
          <p:nvPr/>
        </p:nvSpPr>
        <p:spPr>
          <a:xfrm>
            <a:off x="532143" y="462787"/>
            <a:ext cx="10880340"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sz="2800" dirty="0"/>
              <a:t>Facteurs pouvant favoriser ou inhiber la transmissibilité </a:t>
            </a:r>
          </a:p>
          <a:p>
            <a:pPr algn="ctr"/>
            <a:r>
              <a:rPr lang="fr-FR" sz="2800" dirty="0"/>
              <a:t>la contagiosité ou la gravité des virus respiratoires</a:t>
            </a:r>
          </a:p>
        </p:txBody>
      </p:sp>
      <p:sp>
        <p:nvSpPr>
          <p:cNvPr id="20" name="Rectangle 19">
            <a:extLst>
              <a:ext uri="{FF2B5EF4-FFF2-40B4-BE49-F238E27FC236}">
                <a16:creationId xmlns:a16="http://schemas.microsoft.com/office/drawing/2014/main" id="{77897C8F-D808-7245-863E-490DBD915345}"/>
              </a:ext>
            </a:extLst>
          </p:cNvPr>
          <p:cNvSpPr/>
          <p:nvPr/>
        </p:nvSpPr>
        <p:spPr>
          <a:xfrm>
            <a:off x="842597" y="1962077"/>
            <a:ext cx="4559668" cy="1149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tx1"/>
                </a:solidFill>
              </a:rPr>
              <a:t>           Immunité antérieure</a:t>
            </a:r>
          </a:p>
          <a:p>
            <a:pPr marL="285750" indent="-285750">
              <a:buFontTx/>
              <a:buChar char="-"/>
            </a:pPr>
            <a:r>
              <a:rPr lang="fr-FR" dirty="0">
                <a:solidFill>
                  <a:schemeClr val="tx1"/>
                </a:solidFill>
              </a:rPr>
              <a:t>Immunité acquise (naturellement ou par vaccination, directe ou croisée)</a:t>
            </a:r>
          </a:p>
          <a:p>
            <a:pPr marL="285750" indent="-285750">
              <a:buFontTx/>
              <a:buChar char="-"/>
            </a:pPr>
            <a:r>
              <a:rPr lang="fr-FR" dirty="0">
                <a:solidFill>
                  <a:schemeClr val="tx1"/>
                </a:solidFill>
              </a:rPr>
              <a:t>Immunité « innée » +/- « entrainée »</a:t>
            </a:r>
          </a:p>
        </p:txBody>
      </p:sp>
      <p:sp>
        <p:nvSpPr>
          <p:cNvPr id="21" name="Rectangle 20">
            <a:extLst>
              <a:ext uri="{FF2B5EF4-FFF2-40B4-BE49-F238E27FC236}">
                <a16:creationId xmlns:a16="http://schemas.microsoft.com/office/drawing/2014/main" id="{9C428E6E-F9AB-0741-AC97-192C334701BF}"/>
              </a:ext>
            </a:extLst>
          </p:cNvPr>
          <p:cNvSpPr/>
          <p:nvPr/>
        </p:nvSpPr>
        <p:spPr>
          <a:xfrm>
            <a:off x="5922360" y="1925032"/>
            <a:ext cx="4671554" cy="1149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tx1"/>
                </a:solidFill>
              </a:rPr>
              <a:t>                 Facteurs individuels </a:t>
            </a:r>
          </a:p>
          <a:p>
            <a:r>
              <a:rPr lang="fr-FR" dirty="0">
                <a:solidFill>
                  <a:schemeClr val="tx1"/>
                </a:solidFill>
              </a:rPr>
              <a:t>              (génétiques ou acquis) </a:t>
            </a:r>
          </a:p>
          <a:p>
            <a:r>
              <a:rPr lang="fr-FR" dirty="0">
                <a:solidFill>
                  <a:schemeClr val="tx1"/>
                </a:solidFill>
              </a:rPr>
              <a:t>- Récepteurs viraux</a:t>
            </a:r>
          </a:p>
          <a:p>
            <a:r>
              <a:rPr lang="fr-FR" dirty="0">
                <a:solidFill>
                  <a:schemeClr val="tx1"/>
                </a:solidFill>
              </a:rPr>
              <a:t>- Immunitaires </a:t>
            </a:r>
            <a:r>
              <a:rPr lang="fr-FR" sz="1600" dirty="0">
                <a:solidFill>
                  <a:schemeClr val="tx1"/>
                </a:solidFill>
              </a:rPr>
              <a:t>(innés ou spécifiques)</a:t>
            </a:r>
          </a:p>
        </p:txBody>
      </p:sp>
      <p:sp>
        <p:nvSpPr>
          <p:cNvPr id="22" name="Rectangle 21">
            <a:extLst>
              <a:ext uri="{FF2B5EF4-FFF2-40B4-BE49-F238E27FC236}">
                <a16:creationId xmlns:a16="http://schemas.microsoft.com/office/drawing/2014/main" id="{F7931A81-B6B8-5C4B-81EC-E2B7148FEFFF}"/>
              </a:ext>
            </a:extLst>
          </p:cNvPr>
          <p:cNvSpPr/>
          <p:nvPr/>
        </p:nvSpPr>
        <p:spPr>
          <a:xfrm>
            <a:off x="243364" y="4060576"/>
            <a:ext cx="1913854" cy="10052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Exposition</a:t>
            </a:r>
          </a:p>
        </p:txBody>
      </p:sp>
      <p:sp>
        <p:nvSpPr>
          <p:cNvPr id="23" name="Rectangle 22">
            <a:extLst>
              <a:ext uri="{FF2B5EF4-FFF2-40B4-BE49-F238E27FC236}">
                <a16:creationId xmlns:a16="http://schemas.microsoft.com/office/drawing/2014/main" id="{1D4EAF36-16EA-164C-9BD0-EC6661751394}"/>
              </a:ext>
            </a:extLst>
          </p:cNvPr>
          <p:cNvSpPr/>
          <p:nvPr/>
        </p:nvSpPr>
        <p:spPr>
          <a:xfrm>
            <a:off x="2764084" y="4035454"/>
            <a:ext cx="1913854" cy="10052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Colonisation</a:t>
            </a:r>
          </a:p>
        </p:txBody>
      </p:sp>
      <p:sp>
        <p:nvSpPr>
          <p:cNvPr id="24" name="Rectangle 23">
            <a:extLst>
              <a:ext uri="{FF2B5EF4-FFF2-40B4-BE49-F238E27FC236}">
                <a16:creationId xmlns:a16="http://schemas.microsoft.com/office/drawing/2014/main" id="{7D5C1C7F-9AED-8842-873B-69CCB4806282}"/>
              </a:ext>
            </a:extLst>
          </p:cNvPr>
          <p:cNvSpPr/>
          <p:nvPr/>
        </p:nvSpPr>
        <p:spPr>
          <a:xfrm>
            <a:off x="5402270" y="4019687"/>
            <a:ext cx="1913854" cy="10052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Maladie</a:t>
            </a:r>
          </a:p>
        </p:txBody>
      </p:sp>
      <p:sp>
        <p:nvSpPr>
          <p:cNvPr id="25" name="Rectangle 24">
            <a:extLst>
              <a:ext uri="{FF2B5EF4-FFF2-40B4-BE49-F238E27FC236}">
                <a16:creationId xmlns:a16="http://schemas.microsoft.com/office/drawing/2014/main" id="{4FCB9975-83F6-E148-90D0-B4A7E8391879}"/>
              </a:ext>
            </a:extLst>
          </p:cNvPr>
          <p:cNvSpPr/>
          <p:nvPr/>
        </p:nvSpPr>
        <p:spPr>
          <a:xfrm>
            <a:off x="1217080" y="5798599"/>
            <a:ext cx="3399361" cy="519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Inoculum</a:t>
            </a:r>
          </a:p>
          <a:p>
            <a:pPr algn="ctr"/>
            <a:r>
              <a:rPr lang="fr-FR" dirty="0">
                <a:solidFill>
                  <a:schemeClr val="tx1"/>
                </a:solidFill>
              </a:rPr>
              <a:t>quantité d’agents pathogènes</a:t>
            </a:r>
          </a:p>
        </p:txBody>
      </p:sp>
      <p:sp>
        <p:nvSpPr>
          <p:cNvPr id="26" name="Rectangle 25">
            <a:extLst>
              <a:ext uri="{FF2B5EF4-FFF2-40B4-BE49-F238E27FC236}">
                <a16:creationId xmlns:a16="http://schemas.microsoft.com/office/drawing/2014/main" id="{B8530CAA-99A2-494C-B0F6-AD57CB6203C9}"/>
              </a:ext>
            </a:extLst>
          </p:cNvPr>
          <p:cNvSpPr/>
          <p:nvPr/>
        </p:nvSpPr>
        <p:spPr>
          <a:xfrm>
            <a:off x="7892754" y="5790594"/>
            <a:ext cx="2857500" cy="519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Co-infections</a:t>
            </a:r>
          </a:p>
          <a:p>
            <a:pPr algn="ctr"/>
            <a:r>
              <a:rPr lang="fr-FR" dirty="0">
                <a:solidFill>
                  <a:schemeClr val="tx1"/>
                </a:solidFill>
              </a:rPr>
              <a:t>(Virus, bactéries)</a:t>
            </a:r>
          </a:p>
        </p:txBody>
      </p:sp>
      <p:cxnSp>
        <p:nvCxnSpPr>
          <p:cNvPr id="27" name="Connecteur droit avec flèche 26">
            <a:extLst>
              <a:ext uri="{FF2B5EF4-FFF2-40B4-BE49-F238E27FC236}">
                <a16:creationId xmlns:a16="http://schemas.microsoft.com/office/drawing/2014/main" id="{E8C3748F-56EC-0E46-BB09-48658FDE2ED0}"/>
              </a:ext>
            </a:extLst>
          </p:cNvPr>
          <p:cNvCxnSpPr>
            <a:cxnSpLocks/>
          </p:cNvCxnSpPr>
          <p:nvPr/>
        </p:nvCxnSpPr>
        <p:spPr>
          <a:xfrm>
            <a:off x="4646080" y="3111501"/>
            <a:ext cx="0" cy="317499"/>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28" name="Connecteur droit avec flèche 27">
            <a:extLst>
              <a:ext uri="{FF2B5EF4-FFF2-40B4-BE49-F238E27FC236}">
                <a16:creationId xmlns:a16="http://schemas.microsoft.com/office/drawing/2014/main" id="{EF3CDA49-C37F-3541-AC54-E6E96A2534E7}"/>
              </a:ext>
            </a:extLst>
          </p:cNvPr>
          <p:cNvCxnSpPr>
            <a:cxnSpLocks/>
          </p:cNvCxnSpPr>
          <p:nvPr/>
        </p:nvCxnSpPr>
        <p:spPr>
          <a:xfrm>
            <a:off x="6428308" y="3083986"/>
            <a:ext cx="0" cy="372559"/>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29" name="Connecteur droit avec flèche 28">
            <a:extLst>
              <a:ext uri="{FF2B5EF4-FFF2-40B4-BE49-F238E27FC236}">
                <a16:creationId xmlns:a16="http://schemas.microsoft.com/office/drawing/2014/main" id="{BFBD03FA-9F31-FF4E-AB60-1DBEACD928E8}"/>
              </a:ext>
            </a:extLst>
          </p:cNvPr>
          <p:cNvCxnSpPr>
            <a:cxnSpLocks/>
          </p:cNvCxnSpPr>
          <p:nvPr/>
        </p:nvCxnSpPr>
        <p:spPr>
          <a:xfrm>
            <a:off x="2441906" y="3456545"/>
            <a:ext cx="7696366" cy="0"/>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30" name="Connecteur droit avec flèche 29">
            <a:extLst>
              <a:ext uri="{FF2B5EF4-FFF2-40B4-BE49-F238E27FC236}">
                <a16:creationId xmlns:a16="http://schemas.microsoft.com/office/drawing/2014/main" id="{814E5A46-76FD-B141-BEC5-9F0AE45CCE5C}"/>
              </a:ext>
            </a:extLst>
          </p:cNvPr>
          <p:cNvCxnSpPr>
            <a:cxnSpLocks/>
          </p:cNvCxnSpPr>
          <p:nvPr/>
        </p:nvCxnSpPr>
        <p:spPr>
          <a:xfrm flipV="1">
            <a:off x="2104336" y="4534061"/>
            <a:ext cx="631792" cy="4002"/>
          </a:xfrm>
          <a:prstGeom prst="straightConnector1">
            <a:avLst/>
          </a:prstGeom>
          <a:ln w="60325">
            <a:tailEnd type="triangle"/>
          </a:ln>
        </p:spPr>
        <p:style>
          <a:lnRef idx="2">
            <a:schemeClr val="accent1"/>
          </a:lnRef>
          <a:fillRef idx="0">
            <a:schemeClr val="accent1"/>
          </a:fillRef>
          <a:effectRef idx="1">
            <a:schemeClr val="accent1"/>
          </a:effectRef>
          <a:fontRef idx="minor">
            <a:schemeClr val="tx1"/>
          </a:fontRef>
        </p:style>
      </p:cxnSp>
      <p:cxnSp>
        <p:nvCxnSpPr>
          <p:cNvPr id="31" name="Connecteur droit avec flèche 30">
            <a:extLst>
              <a:ext uri="{FF2B5EF4-FFF2-40B4-BE49-F238E27FC236}">
                <a16:creationId xmlns:a16="http://schemas.microsoft.com/office/drawing/2014/main" id="{DCB5A8AC-26D7-7444-AC39-BC25DE845EFA}"/>
              </a:ext>
            </a:extLst>
          </p:cNvPr>
          <p:cNvCxnSpPr>
            <a:cxnSpLocks/>
          </p:cNvCxnSpPr>
          <p:nvPr/>
        </p:nvCxnSpPr>
        <p:spPr>
          <a:xfrm flipV="1">
            <a:off x="4720997" y="4485677"/>
            <a:ext cx="631792" cy="40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Connecteur droit avec flèche 31">
            <a:extLst>
              <a:ext uri="{FF2B5EF4-FFF2-40B4-BE49-F238E27FC236}">
                <a16:creationId xmlns:a16="http://schemas.microsoft.com/office/drawing/2014/main" id="{7ABEBA91-DE67-3347-BFA3-8B8DCB0EBAA8}"/>
              </a:ext>
            </a:extLst>
          </p:cNvPr>
          <p:cNvCxnSpPr>
            <a:cxnSpLocks/>
          </p:cNvCxnSpPr>
          <p:nvPr/>
        </p:nvCxnSpPr>
        <p:spPr>
          <a:xfrm>
            <a:off x="10295452" y="5405965"/>
            <a:ext cx="0" cy="372559"/>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33" name="Connecteur droit avec flèche 32">
            <a:extLst>
              <a:ext uri="{FF2B5EF4-FFF2-40B4-BE49-F238E27FC236}">
                <a16:creationId xmlns:a16="http://schemas.microsoft.com/office/drawing/2014/main" id="{4EAF6D1B-2507-B94C-8D88-2C02BCC6A24E}"/>
              </a:ext>
            </a:extLst>
          </p:cNvPr>
          <p:cNvCxnSpPr>
            <a:cxnSpLocks/>
          </p:cNvCxnSpPr>
          <p:nvPr/>
        </p:nvCxnSpPr>
        <p:spPr>
          <a:xfrm>
            <a:off x="2423583" y="5414441"/>
            <a:ext cx="0" cy="372559"/>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34" name="Connecteur droit avec flèche 33">
            <a:extLst>
              <a:ext uri="{FF2B5EF4-FFF2-40B4-BE49-F238E27FC236}">
                <a16:creationId xmlns:a16="http://schemas.microsoft.com/office/drawing/2014/main" id="{CE432503-5A14-A349-9C22-5D93BC669571}"/>
              </a:ext>
            </a:extLst>
          </p:cNvPr>
          <p:cNvCxnSpPr>
            <a:cxnSpLocks/>
          </p:cNvCxnSpPr>
          <p:nvPr/>
        </p:nvCxnSpPr>
        <p:spPr>
          <a:xfrm flipV="1">
            <a:off x="2423583" y="5397703"/>
            <a:ext cx="7871869" cy="8262"/>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35" name="Connecteur droit avec flèche 34">
            <a:extLst>
              <a:ext uri="{FF2B5EF4-FFF2-40B4-BE49-F238E27FC236}">
                <a16:creationId xmlns:a16="http://schemas.microsoft.com/office/drawing/2014/main" id="{197D1406-C3B4-5B47-863E-F0FDEB8AF4F9}"/>
              </a:ext>
            </a:extLst>
          </p:cNvPr>
          <p:cNvCxnSpPr>
            <a:cxnSpLocks/>
          </p:cNvCxnSpPr>
          <p:nvPr/>
        </p:nvCxnSpPr>
        <p:spPr>
          <a:xfrm flipV="1">
            <a:off x="5016230" y="4820964"/>
            <a:ext cx="0" cy="5822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Connecteur droit avec flèche 35">
            <a:extLst>
              <a:ext uri="{FF2B5EF4-FFF2-40B4-BE49-F238E27FC236}">
                <a16:creationId xmlns:a16="http://schemas.microsoft.com/office/drawing/2014/main" id="{6290C204-21F7-6648-AB5A-B6DFDCDF5D27}"/>
              </a:ext>
            </a:extLst>
          </p:cNvPr>
          <p:cNvCxnSpPr>
            <a:cxnSpLocks/>
          </p:cNvCxnSpPr>
          <p:nvPr/>
        </p:nvCxnSpPr>
        <p:spPr>
          <a:xfrm flipV="1">
            <a:off x="10138272" y="4821249"/>
            <a:ext cx="0" cy="5767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Connecteur droit avec flèche 36">
            <a:extLst>
              <a:ext uri="{FF2B5EF4-FFF2-40B4-BE49-F238E27FC236}">
                <a16:creationId xmlns:a16="http://schemas.microsoft.com/office/drawing/2014/main" id="{93262EC1-6D10-DB41-9415-20DC58A9593F}"/>
              </a:ext>
            </a:extLst>
          </p:cNvPr>
          <p:cNvCxnSpPr>
            <a:cxnSpLocks/>
          </p:cNvCxnSpPr>
          <p:nvPr/>
        </p:nvCxnSpPr>
        <p:spPr>
          <a:xfrm>
            <a:off x="2441906" y="3456238"/>
            <a:ext cx="0" cy="5852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Connecteur droit avec flèche 37">
            <a:extLst>
              <a:ext uri="{FF2B5EF4-FFF2-40B4-BE49-F238E27FC236}">
                <a16:creationId xmlns:a16="http://schemas.microsoft.com/office/drawing/2014/main" id="{2F991ADE-25EE-F04D-AEB1-849E63DE02AD}"/>
              </a:ext>
            </a:extLst>
          </p:cNvPr>
          <p:cNvCxnSpPr>
            <a:cxnSpLocks/>
          </p:cNvCxnSpPr>
          <p:nvPr/>
        </p:nvCxnSpPr>
        <p:spPr>
          <a:xfrm>
            <a:off x="10138272" y="3462459"/>
            <a:ext cx="0" cy="5852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9" name="Rectangle 38">
            <a:extLst>
              <a:ext uri="{FF2B5EF4-FFF2-40B4-BE49-F238E27FC236}">
                <a16:creationId xmlns:a16="http://schemas.microsoft.com/office/drawing/2014/main" id="{7817F523-5B7A-4644-8E47-EAC00CBCEBDC}"/>
              </a:ext>
            </a:extLst>
          </p:cNvPr>
          <p:cNvSpPr/>
          <p:nvPr/>
        </p:nvSpPr>
        <p:spPr>
          <a:xfrm>
            <a:off x="7998691" y="3999553"/>
            <a:ext cx="1913854" cy="10052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Maladie</a:t>
            </a:r>
          </a:p>
          <a:p>
            <a:pPr algn="ctr"/>
            <a:r>
              <a:rPr lang="fr-FR" dirty="0"/>
              <a:t>Grave</a:t>
            </a:r>
          </a:p>
        </p:txBody>
      </p:sp>
      <p:cxnSp>
        <p:nvCxnSpPr>
          <p:cNvPr id="40" name="Connecteur droit avec flèche 39">
            <a:extLst>
              <a:ext uri="{FF2B5EF4-FFF2-40B4-BE49-F238E27FC236}">
                <a16:creationId xmlns:a16="http://schemas.microsoft.com/office/drawing/2014/main" id="{81915C25-CEA8-8349-8D47-1336D4A13723}"/>
              </a:ext>
            </a:extLst>
          </p:cNvPr>
          <p:cNvCxnSpPr>
            <a:cxnSpLocks/>
          </p:cNvCxnSpPr>
          <p:nvPr/>
        </p:nvCxnSpPr>
        <p:spPr>
          <a:xfrm flipV="1">
            <a:off x="7337913" y="4487659"/>
            <a:ext cx="631792" cy="40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1" name="Rectangle 40">
            <a:extLst>
              <a:ext uri="{FF2B5EF4-FFF2-40B4-BE49-F238E27FC236}">
                <a16:creationId xmlns:a16="http://schemas.microsoft.com/office/drawing/2014/main" id="{92DF4BB9-1E3A-3A4B-9F8B-50C271E908D1}"/>
              </a:ext>
            </a:extLst>
          </p:cNvPr>
          <p:cNvSpPr/>
          <p:nvPr/>
        </p:nvSpPr>
        <p:spPr>
          <a:xfrm>
            <a:off x="10355944" y="4006371"/>
            <a:ext cx="1667485" cy="10052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Décès</a:t>
            </a:r>
          </a:p>
        </p:txBody>
      </p:sp>
      <p:cxnSp>
        <p:nvCxnSpPr>
          <p:cNvPr id="42" name="Connecteur droit avec flèche 41">
            <a:extLst>
              <a:ext uri="{FF2B5EF4-FFF2-40B4-BE49-F238E27FC236}">
                <a16:creationId xmlns:a16="http://schemas.microsoft.com/office/drawing/2014/main" id="{C652873B-D6A8-C44B-A824-E7A788FDA37F}"/>
              </a:ext>
            </a:extLst>
          </p:cNvPr>
          <p:cNvCxnSpPr>
            <a:cxnSpLocks/>
          </p:cNvCxnSpPr>
          <p:nvPr/>
        </p:nvCxnSpPr>
        <p:spPr>
          <a:xfrm flipV="1">
            <a:off x="9695166" y="4494477"/>
            <a:ext cx="631792" cy="40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3" name="Connecteur droit avec flèche 42">
            <a:extLst>
              <a:ext uri="{FF2B5EF4-FFF2-40B4-BE49-F238E27FC236}">
                <a16:creationId xmlns:a16="http://schemas.microsoft.com/office/drawing/2014/main" id="{0DCA80B0-A079-A444-900F-71ACFAE35206}"/>
              </a:ext>
            </a:extLst>
          </p:cNvPr>
          <p:cNvCxnSpPr>
            <a:cxnSpLocks/>
          </p:cNvCxnSpPr>
          <p:nvPr/>
        </p:nvCxnSpPr>
        <p:spPr>
          <a:xfrm>
            <a:off x="5016230" y="3463928"/>
            <a:ext cx="0" cy="5852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4" name="Connecteur droit avec flèche 43">
            <a:extLst>
              <a:ext uri="{FF2B5EF4-FFF2-40B4-BE49-F238E27FC236}">
                <a16:creationId xmlns:a16="http://schemas.microsoft.com/office/drawing/2014/main" id="{33B99E76-E9CB-9349-AA6F-39042436F0CE}"/>
              </a:ext>
            </a:extLst>
          </p:cNvPr>
          <p:cNvCxnSpPr>
            <a:cxnSpLocks/>
          </p:cNvCxnSpPr>
          <p:nvPr/>
        </p:nvCxnSpPr>
        <p:spPr>
          <a:xfrm>
            <a:off x="7726479" y="3472141"/>
            <a:ext cx="0" cy="5852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5" name="Connecteur droit avec flèche 44">
            <a:extLst>
              <a:ext uri="{FF2B5EF4-FFF2-40B4-BE49-F238E27FC236}">
                <a16:creationId xmlns:a16="http://schemas.microsoft.com/office/drawing/2014/main" id="{97A7D07B-75F5-194E-AB57-2305307D4E4F}"/>
              </a:ext>
            </a:extLst>
          </p:cNvPr>
          <p:cNvCxnSpPr>
            <a:cxnSpLocks/>
          </p:cNvCxnSpPr>
          <p:nvPr/>
        </p:nvCxnSpPr>
        <p:spPr>
          <a:xfrm flipV="1">
            <a:off x="7595741" y="4820964"/>
            <a:ext cx="0" cy="5767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6" name="Connecteur droit avec flèche 45">
            <a:extLst>
              <a:ext uri="{FF2B5EF4-FFF2-40B4-BE49-F238E27FC236}">
                <a16:creationId xmlns:a16="http://schemas.microsoft.com/office/drawing/2014/main" id="{D5658979-8A40-E246-AEE4-A687EA64A12D}"/>
              </a:ext>
            </a:extLst>
          </p:cNvPr>
          <p:cNvCxnSpPr>
            <a:cxnSpLocks/>
          </p:cNvCxnSpPr>
          <p:nvPr/>
        </p:nvCxnSpPr>
        <p:spPr>
          <a:xfrm flipH="1" flipV="1">
            <a:off x="2423583" y="4820964"/>
            <a:ext cx="14818" cy="5934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66233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097740" y="142363"/>
            <a:ext cx="8596668" cy="1320800"/>
          </a:xfrm>
        </p:spPr>
        <p:txBody>
          <a:bodyPr>
            <a:normAutofit fontScale="90000"/>
          </a:bodyPr>
          <a:lstStyle/>
          <a:p>
            <a:r>
              <a:rPr lang="fr-FR" dirty="0"/>
              <a:t>Comprendre le phénomène d’épidémie :</a:t>
            </a:r>
            <a:br>
              <a:rPr lang="fr-FR" dirty="0"/>
            </a:br>
            <a:r>
              <a:rPr lang="fr-FR" dirty="0"/>
              <a:t>			élément de base le R0</a:t>
            </a:r>
            <a:br>
              <a:rPr lang="fr-FR" dirty="0"/>
            </a:b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5" name="Espace réservé du contenu 4">
            <a:extLst>
              <a:ext uri="{FF2B5EF4-FFF2-40B4-BE49-F238E27FC236}">
                <a16:creationId xmlns:a16="http://schemas.microsoft.com/office/drawing/2014/main" id="{0404B066-D443-F84A-8D8C-12EA9F1C0552}"/>
              </a:ext>
            </a:extLst>
          </p:cNvPr>
          <p:cNvSpPr>
            <a:spLocks noGrp="1"/>
          </p:cNvSpPr>
          <p:nvPr>
            <p:ph idx="1"/>
          </p:nvPr>
        </p:nvSpPr>
        <p:spPr>
          <a:xfrm>
            <a:off x="674218" y="1743745"/>
            <a:ext cx="11401387" cy="3162828"/>
          </a:xfrm>
        </p:spPr>
        <p:txBody>
          <a:bodyPr>
            <a:normAutofit fontScale="92500" lnSpcReduction="10000"/>
          </a:bodyPr>
          <a:lstStyle/>
          <a:p>
            <a:r>
              <a:rPr lang="fr-FR" dirty="0"/>
              <a:t>R0 c’est le taux de « reproduction » des maladies infectieuses (nombre moyen de personnes qu’une personne contagieuse peut infecter)</a:t>
            </a:r>
          </a:p>
          <a:p>
            <a:r>
              <a:rPr lang="fr-FR" dirty="0"/>
              <a:t>Dans une population ni vaccinée ni immunisée </a:t>
            </a:r>
          </a:p>
          <a:p>
            <a:r>
              <a:rPr lang="fr-FR" dirty="0"/>
              <a:t>Permet de calculer </a:t>
            </a:r>
          </a:p>
          <a:p>
            <a:pPr lvl="1"/>
            <a:r>
              <a:rPr lang="fr-FR" dirty="0"/>
              <a:t>le temps de doublement d’une épidémie, </a:t>
            </a:r>
          </a:p>
          <a:p>
            <a:pPr lvl="1"/>
            <a:r>
              <a:rPr lang="fr-FR" dirty="0"/>
              <a:t>le pourcentage de la population qui devrait être immunisée pour empêcher l’épidémie de prospérer</a:t>
            </a:r>
          </a:p>
          <a:p>
            <a:r>
              <a:rPr lang="fr-FR" dirty="0"/>
              <a:t>Peut varier d’une étude à l’autre en fonction de l’environnement, des conditions météorologiques, des patients</a:t>
            </a:r>
          </a:p>
          <a:p>
            <a:r>
              <a:rPr lang="fr-FR" b="1" dirty="0"/>
              <a:t>R0 du SARS-CoV2, en l’absence de mesures de distanciation et d’hygiène, est de ≠ 2 à 3</a:t>
            </a:r>
            <a:endParaRPr lang="fr-FR" sz="1700" dirty="0"/>
          </a:p>
          <a:p>
            <a:r>
              <a:rPr lang="fr-FR" b="1" dirty="0"/>
              <a:t>Si R0= 2,5 </a:t>
            </a:r>
            <a:r>
              <a:rPr lang="fr-FR" b="1" dirty="0">
                <a:sym typeface="Wingdings" pitchFamily="2" charset="2"/>
              </a:rPr>
              <a:t> </a:t>
            </a:r>
            <a:r>
              <a:rPr lang="fr-FR" b="1" dirty="0"/>
              <a:t>60 à 70 % de la population doit être immunisée pour stopper l’épidémie</a:t>
            </a:r>
          </a:p>
        </p:txBody>
      </p:sp>
      <p:sp>
        <p:nvSpPr>
          <p:cNvPr id="442" name="Rectangle : coins arrondis 441">
            <a:extLst>
              <a:ext uri="{FF2B5EF4-FFF2-40B4-BE49-F238E27FC236}">
                <a16:creationId xmlns:a16="http://schemas.microsoft.com/office/drawing/2014/main" id="{DC32F71E-3FEC-CE4F-A4C0-2B56512A495E}"/>
              </a:ext>
            </a:extLst>
          </p:cNvPr>
          <p:cNvSpPr/>
          <p:nvPr/>
        </p:nvSpPr>
        <p:spPr>
          <a:xfrm>
            <a:off x="1173381" y="4779542"/>
            <a:ext cx="8456083" cy="7049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R0 = probabilité de transmission x taux de contact x durée de contagiosité</a:t>
            </a:r>
          </a:p>
        </p:txBody>
      </p:sp>
      <p:sp>
        <p:nvSpPr>
          <p:cNvPr id="11" name="Espace réservé du numéro de diapositive 4">
            <a:extLst>
              <a:ext uri="{FF2B5EF4-FFF2-40B4-BE49-F238E27FC236}">
                <a16:creationId xmlns:a16="http://schemas.microsoft.com/office/drawing/2014/main" id="{408D9592-1C65-1B42-B767-046D4F40FFE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32</a:t>
            </a:fld>
            <a:endParaRPr lang="en-US" dirty="0">
              <a:solidFill>
                <a:schemeClr val="bg1"/>
              </a:solidFill>
            </a:endParaRPr>
          </a:p>
        </p:txBody>
      </p:sp>
      <p:pic>
        <p:nvPicPr>
          <p:cNvPr id="13" name="Image 3">
            <a:extLst>
              <a:ext uri="{FF2B5EF4-FFF2-40B4-BE49-F238E27FC236}">
                <a16:creationId xmlns:a16="http://schemas.microsoft.com/office/drawing/2014/main" id="{FE07DE40-D03D-614D-8165-C2AC3050751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7" name="Rectangle : coins arrondis 6">
            <a:extLst>
              <a:ext uri="{FF2B5EF4-FFF2-40B4-BE49-F238E27FC236}">
                <a16:creationId xmlns:a16="http://schemas.microsoft.com/office/drawing/2014/main" id="{D15EDC9C-BF56-6F4D-84DA-752B7F3C2F41}"/>
              </a:ext>
            </a:extLst>
          </p:cNvPr>
          <p:cNvSpPr/>
          <p:nvPr/>
        </p:nvSpPr>
        <p:spPr>
          <a:xfrm>
            <a:off x="2091915" y="5659513"/>
            <a:ext cx="6608233" cy="8061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ZoneTexte 8">
            <a:extLst>
              <a:ext uri="{FF2B5EF4-FFF2-40B4-BE49-F238E27FC236}">
                <a16:creationId xmlns:a16="http://schemas.microsoft.com/office/drawing/2014/main" id="{2FC624AA-1C1F-AE48-9E49-EBFBFFF4FAA9}"/>
              </a:ext>
            </a:extLst>
          </p:cNvPr>
          <p:cNvSpPr txBox="1"/>
          <p:nvPr/>
        </p:nvSpPr>
        <p:spPr>
          <a:xfrm>
            <a:off x="2631389" y="5749880"/>
            <a:ext cx="5964324" cy="646331"/>
          </a:xfrm>
          <a:prstGeom prst="rect">
            <a:avLst/>
          </a:prstGeom>
          <a:noFill/>
        </p:spPr>
        <p:txBody>
          <a:bodyPr wrap="square" rtlCol="0">
            <a:spAutoFit/>
          </a:bodyPr>
          <a:lstStyle/>
          <a:p>
            <a:pPr algn="ctr"/>
            <a:r>
              <a:rPr lang="fr-FR" i="1" dirty="0">
                <a:solidFill>
                  <a:schemeClr val="bg1"/>
                </a:solidFill>
              </a:rPr>
              <a:t>Certains sujets peuvent être «</a:t>
            </a:r>
            <a:r>
              <a:rPr lang="fr-FR" i="1" dirty="0" err="1">
                <a:solidFill>
                  <a:schemeClr val="bg1"/>
                </a:solidFill>
              </a:rPr>
              <a:t>hyper-contaminateurs</a:t>
            </a:r>
            <a:r>
              <a:rPr lang="fr-FR" i="1" dirty="0">
                <a:solidFill>
                  <a:schemeClr val="bg1"/>
                </a:solidFill>
              </a:rPr>
              <a:t> »</a:t>
            </a:r>
          </a:p>
          <a:p>
            <a:pPr algn="ctr"/>
            <a:r>
              <a:rPr lang="fr-FR" i="1" dirty="0">
                <a:solidFill>
                  <a:schemeClr val="bg1"/>
                </a:solidFill>
              </a:rPr>
              <a:t>Et d’autres faiblement </a:t>
            </a:r>
            <a:r>
              <a:rPr lang="fr-FR" i="1" dirty="0" err="1">
                <a:solidFill>
                  <a:schemeClr val="bg1"/>
                </a:solidFill>
              </a:rPr>
              <a:t>contaminateurs</a:t>
            </a:r>
            <a:r>
              <a:rPr lang="fr-FR" i="1" dirty="0">
                <a:solidFill>
                  <a:schemeClr val="bg1"/>
                </a:solidFill>
              </a:rPr>
              <a:t> </a:t>
            </a:r>
          </a:p>
        </p:txBody>
      </p:sp>
      <p:pic>
        <p:nvPicPr>
          <p:cNvPr id="16" name="Graphique 12" descr="Avertissement">
            <a:extLst>
              <a:ext uri="{FF2B5EF4-FFF2-40B4-BE49-F238E27FC236}">
                <a16:creationId xmlns:a16="http://schemas.microsoft.com/office/drawing/2014/main" id="{21A40B96-155E-7A49-9BF1-69D81209799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52502" y="6000671"/>
            <a:ext cx="761999" cy="761999"/>
          </a:xfrm>
          <a:prstGeom prst="rect">
            <a:avLst/>
          </a:prstGeom>
        </p:spPr>
      </p:pic>
      <p:pic>
        <p:nvPicPr>
          <p:cNvPr id="14" name="Image 13">
            <a:extLst>
              <a:ext uri="{FF2B5EF4-FFF2-40B4-BE49-F238E27FC236}">
                <a16:creationId xmlns:a16="http://schemas.microsoft.com/office/drawing/2014/main" id="{308C87BD-1DCE-B54B-813C-CB813F03207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11011" y="5607368"/>
            <a:ext cx="2201471" cy="1162214"/>
          </a:xfrm>
          <a:prstGeom prst="rect">
            <a:avLst/>
          </a:prstGeom>
        </p:spPr>
      </p:pic>
    </p:spTree>
    <p:extLst>
      <p:ext uri="{BB962C8B-B14F-4D97-AF65-F5344CB8AC3E}">
        <p14:creationId xmlns:p14="http://schemas.microsoft.com/office/powerpoint/2010/main" val="1442309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1" y="609600"/>
            <a:ext cx="10078981" cy="693052"/>
          </a:xfrm>
        </p:spPr>
        <p:txBody>
          <a:bodyPr>
            <a:normAutofit fontScale="90000"/>
          </a:bodyPr>
          <a:lstStyle/>
          <a:p>
            <a:r>
              <a:rPr lang="fr-FR" sz="3300" dirty="0"/>
              <a:t>R0 estimé des maladies infectieuses les plus fréquentes</a:t>
            </a:r>
            <a:br>
              <a:rPr lang="fr-FR" dirty="0"/>
            </a:b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graphicFrame>
        <p:nvGraphicFramePr>
          <p:cNvPr id="9" name="Tableau 10">
            <a:extLst>
              <a:ext uri="{FF2B5EF4-FFF2-40B4-BE49-F238E27FC236}">
                <a16:creationId xmlns:a16="http://schemas.microsoft.com/office/drawing/2014/main" id="{0CCE9D4A-48D9-2145-8B43-55DE23AACCBA}"/>
              </a:ext>
            </a:extLst>
          </p:cNvPr>
          <p:cNvGraphicFramePr>
            <a:graphicFrameLocks noGrp="1"/>
          </p:cNvGraphicFramePr>
          <p:nvPr>
            <p:ph idx="1"/>
            <p:extLst>
              <p:ext uri="{D42A27DB-BD31-4B8C-83A1-F6EECF244321}">
                <p14:modId xmlns:p14="http://schemas.microsoft.com/office/powerpoint/2010/main" val="3192377332"/>
              </p:ext>
            </p:extLst>
          </p:nvPr>
        </p:nvGraphicFramePr>
        <p:xfrm>
          <a:off x="2191278" y="1377434"/>
          <a:ext cx="7174229" cy="4937760"/>
        </p:xfrm>
        <a:graphic>
          <a:graphicData uri="http://schemas.openxmlformats.org/drawingml/2006/table">
            <a:tbl>
              <a:tblPr firstRow="1" bandRow="1">
                <a:tableStyleId>{5C22544A-7EE6-4342-B048-85BDC9FD1C3A}</a:tableStyleId>
              </a:tblPr>
              <a:tblGrid>
                <a:gridCol w="1443355">
                  <a:extLst>
                    <a:ext uri="{9D8B030D-6E8A-4147-A177-3AD203B41FA5}">
                      <a16:colId xmlns:a16="http://schemas.microsoft.com/office/drawing/2014/main" val="1469929996"/>
                    </a:ext>
                  </a:extLst>
                </a:gridCol>
                <a:gridCol w="2865437">
                  <a:extLst>
                    <a:ext uri="{9D8B030D-6E8A-4147-A177-3AD203B41FA5}">
                      <a16:colId xmlns:a16="http://schemas.microsoft.com/office/drawing/2014/main" val="2153554529"/>
                    </a:ext>
                  </a:extLst>
                </a:gridCol>
                <a:gridCol w="2865437">
                  <a:extLst>
                    <a:ext uri="{9D8B030D-6E8A-4147-A177-3AD203B41FA5}">
                      <a16:colId xmlns:a16="http://schemas.microsoft.com/office/drawing/2014/main" val="2056742819"/>
                    </a:ext>
                  </a:extLst>
                </a:gridCol>
              </a:tblGrid>
              <a:tr h="241114">
                <a:tc>
                  <a:txBody>
                    <a:bodyPr/>
                    <a:lstStyle/>
                    <a:p>
                      <a:endParaRPr lang="fr-FR" sz="1600" dirty="0"/>
                    </a:p>
                  </a:txBody>
                  <a:tcPr/>
                </a:tc>
                <a:tc>
                  <a:txBody>
                    <a:bodyPr/>
                    <a:lstStyle/>
                    <a:p>
                      <a:pPr algn="ctr"/>
                      <a:r>
                        <a:rPr lang="fr-FR" sz="1600" dirty="0"/>
                        <a:t>R0</a:t>
                      </a:r>
                    </a:p>
                  </a:txBody>
                  <a:tcPr/>
                </a:tc>
                <a:tc>
                  <a:txBody>
                    <a:bodyPr/>
                    <a:lstStyle/>
                    <a:p>
                      <a:r>
                        <a:rPr lang="fr-FR" sz="1600" dirty="0"/>
                        <a:t>Pourcentage de population immunisée</a:t>
                      </a:r>
                    </a:p>
                  </a:txBody>
                  <a:tcPr/>
                </a:tc>
                <a:extLst>
                  <a:ext uri="{0D108BD9-81ED-4DB2-BD59-A6C34878D82A}">
                    <a16:rowId xmlns:a16="http://schemas.microsoft.com/office/drawing/2014/main" val="3369051262"/>
                  </a:ext>
                </a:extLst>
              </a:tr>
              <a:tr h="241114">
                <a:tc>
                  <a:txBody>
                    <a:bodyPr/>
                    <a:lstStyle/>
                    <a:p>
                      <a:r>
                        <a:rPr lang="fr-FR" sz="1600" dirty="0"/>
                        <a:t>Rougeole</a:t>
                      </a:r>
                    </a:p>
                  </a:txBody>
                  <a:tcPr/>
                </a:tc>
                <a:tc>
                  <a:txBody>
                    <a:bodyPr/>
                    <a:lstStyle/>
                    <a:p>
                      <a:pPr algn="ctr"/>
                      <a:r>
                        <a:rPr lang="fr-FR" sz="1600" dirty="0"/>
                        <a:t>15 - 17</a:t>
                      </a:r>
                    </a:p>
                  </a:txBody>
                  <a:tcPr/>
                </a:tc>
                <a:tc>
                  <a:txBody>
                    <a:bodyPr/>
                    <a:lstStyle/>
                    <a:p>
                      <a:r>
                        <a:rPr lang="fr-FR" sz="1600" dirty="0"/>
                        <a:t>93 - 95</a:t>
                      </a:r>
                    </a:p>
                  </a:txBody>
                  <a:tcPr/>
                </a:tc>
                <a:extLst>
                  <a:ext uri="{0D108BD9-81ED-4DB2-BD59-A6C34878D82A}">
                    <a16:rowId xmlns:a16="http://schemas.microsoft.com/office/drawing/2014/main" val="2193917638"/>
                  </a:ext>
                </a:extLst>
              </a:tr>
              <a:tr h="241114">
                <a:tc>
                  <a:txBody>
                    <a:bodyPr/>
                    <a:lstStyle/>
                    <a:p>
                      <a:r>
                        <a:rPr lang="fr-FR" sz="1600" dirty="0"/>
                        <a:t>Coqueluche</a:t>
                      </a:r>
                    </a:p>
                  </a:txBody>
                  <a:tcPr/>
                </a:tc>
                <a:tc>
                  <a:txBody>
                    <a:bodyPr/>
                    <a:lstStyle/>
                    <a:p>
                      <a:pPr algn="ctr"/>
                      <a:r>
                        <a:rPr lang="fr-FR" sz="1600" dirty="0"/>
                        <a:t>10 - 14</a:t>
                      </a:r>
                    </a:p>
                  </a:txBody>
                  <a:tcPr/>
                </a:tc>
                <a:tc>
                  <a:txBody>
                    <a:bodyPr/>
                    <a:lstStyle/>
                    <a:p>
                      <a:r>
                        <a:rPr lang="fr-FR" sz="1600" dirty="0"/>
                        <a:t>93 - 95</a:t>
                      </a:r>
                    </a:p>
                  </a:txBody>
                  <a:tcPr/>
                </a:tc>
                <a:extLst>
                  <a:ext uri="{0D108BD9-81ED-4DB2-BD59-A6C34878D82A}">
                    <a16:rowId xmlns:a16="http://schemas.microsoft.com/office/drawing/2014/main" val="3288610316"/>
                  </a:ext>
                </a:extLst>
              </a:tr>
              <a:tr h="241114">
                <a:tc>
                  <a:txBody>
                    <a:bodyPr/>
                    <a:lstStyle/>
                    <a:p>
                      <a:r>
                        <a:rPr lang="fr-FR" sz="1600" dirty="0"/>
                        <a:t>Varicelle</a:t>
                      </a:r>
                    </a:p>
                  </a:txBody>
                  <a:tcPr/>
                </a:tc>
                <a:tc>
                  <a:txBody>
                    <a:bodyPr/>
                    <a:lstStyle/>
                    <a:p>
                      <a:pPr algn="ctr"/>
                      <a:r>
                        <a:rPr lang="fr-FR" sz="1600" dirty="0"/>
                        <a:t>10 - 12</a:t>
                      </a:r>
                    </a:p>
                  </a:txBody>
                  <a:tcPr/>
                </a:tc>
                <a:tc>
                  <a:txBody>
                    <a:bodyPr/>
                    <a:lstStyle/>
                    <a:p>
                      <a:r>
                        <a:rPr lang="fr-FR" sz="1600" dirty="0"/>
                        <a:t>90 - 92</a:t>
                      </a:r>
                    </a:p>
                  </a:txBody>
                  <a:tcPr/>
                </a:tc>
                <a:extLst>
                  <a:ext uri="{0D108BD9-81ED-4DB2-BD59-A6C34878D82A}">
                    <a16:rowId xmlns:a16="http://schemas.microsoft.com/office/drawing/2014/main" val="98904716"/>
                  </a:ext>
                </a:extLst>
              </a:tr>
              <a:tr h="241114">
                <a:tc>
                  <a:txBody>
                    <a:bodyPr/>
                    <a:lstStyle/>
                    <a:p>
                      <a:r>
                        <a:rPr lang="fr-FR" sz="1600" dirty="0"/>
                        <a:t>Oreillons</a:t>
                      </a:r>
                    </a:p>
                  </a:txBody>
                  <a:tcPr/>
                </a:tc>
                <a:tc>
                  <a:txBody>
                    <a:bodyPr/>
                    <a:lstStyle/>
                    <a:p>
                      <a:pPr algn="ctr"/>
                      <a:r>
                        <a:rPr lang="fr-FR" sz="1600" dirty="0"/>
                        <a:t>10 - 12</a:t>
                      </a:r>
                    </a:p>
                  </a:txBody>
                  <a:tcPr/>
                </a:tc>
                <a:tc>
                  <a:txBody>
                    <a:bodyPr/>
                    <a:lstStyle/>
                    <a:p>
                      <a:r>
                        <a:rPr lang="fr-FR" sz="1600" dirty="0"/>
                        <a:t>90 - 92</a:t>
                      </a:r>
                    </a:p>
                  </a:txBody>
                  <a:tcPr/>
                </a:tc>
                <a:extLst>
                  <a:ext uri="{0D108BD9-81ED-4DB2-BD59-A6C34878D82A}">
                    <a16:rowId xmlns:a16="http://schemas.microsoft.com/office/drawing/2014/main" val="735775248"/>
                  </a:ext>
                </a:extLst>
              </a:tr>
              <a:tr h="241114">
                <a:tc>
                  <a:txBody>
                    <a:bodyPr/>
                    <a:lstStyle/>
                    <a:p>
                      <a:r>
                        <a:rPr lang="fr-FR" sz="1600" dirty="0"/>
                        <a:t>Rubéole</a:t>
                      </a:r>
                    </a:p>
                  </a:txBody>
                  <a:tcPr/>
                </a:tc>
                <a:tc>
                  <a:txBody>
                    <a:bodyPr/>
                    <a:lstStyle/>
                    <a:p>
                      <a:pPr algn="ctr"/>
                      <a:r>
                        <a:rPr lang="fr-FR" sz="1600" dirty="0"/>
                        <a:t>7 - 8</a:t>
                      </a:r>
                    </a:p>
                  </a:txBody>
                  <a:tcPr/>
                </a:tc>
                <a:tc>
                  <a:txBody>
                    <a:bodyPr/>
                    <a:lstStyle/>
                    <a:p>
                      <a:r>
                        <a:rPr lang="fr-FR" sz="1600" dirty="0"/>
                        <a:t>87</a:t>
                      </a:r>
                    </a:p>
                  </a:txBody>
                  <a:tcPr/>
                </a:tc>
                <a:extLst>
                  <a:ext uri="{0D108BD9-81ED-4DB2-BD59-A6C34878D82A}">
                    <a16:rowId xmlns:a16="http://schemas.microsoft.com/office/drawing/2014/main" val="3881024879"/>
                  </a:ext>
                </a:extLst>
              </a:tr>
              <a:tr h="241114">
                <a:tc>
                  <a:txBody>
                    <a:bodyPr/>
                    <a:lstStyle/>
                    <a:p>
                      <a:r>
                        <a:rPr lang="fr-FR" sz="1600" dirty="0"/>
                        <a:t>Diphtérie</a:t>
                      </a:r>
                    </a:p>
                  </a:txBody>
                  <a:tcPr/>
                </a:tc>
                <a:tc>
                  <a:txBody>
                    <a:bodyPr/>
                    <a:lstStyle/>
                    <a:p>
                      <a:pPr algn="ctr"/>
                      <a:r>
                        <a:rPr lang="fr-FR" sz="1600" dirty="0"/>
                        <a:t>5 - 6</a:t>
                      </a:r>
                    </a:p>
                  </a:txBody>
                  <a:tcPr/>
                </a:tc>
                <a:tc>
                  <a:txBody>
                    <a:bodyPr/>
                    <a:lstStyle/>
                    <a:p>
                      <a:r>
                        <a:rPr lang="fr-FR" sz="1600" dirty="0"/>
                        <a:t>83</a:t>
                      </a:r>
                    </a:p>
                  </a:txBody>
                  <a:tcPr/>
                </a:tc>
                <a:extLst>
                  <a:ext uri="{0D108BD9-81ED-4DB2-BD59-A6C34878D82A}">
                    <a16:rowId xmlns:a16="http://schemas.microsoft.com/office/drawing/2014/main" val="3794526055"/>
                  </a:ext>
                </a:extLst>
              </a:tr>
              <a:tr h="241114">
                <a:tc>
                  <a:txBody>
                    <a:bodyPr/>
                    <a:lstStyle/>
                    <a:p>
                      <a:r>
                        <a:rPr lang="fr-FR" sz="1600" dirty="0"/>
                        <a:t>Polio</a:t>
                      </a:r>
                    </a:p>
                  </a:txBody>
                  <a:tcPr/>
                </a:tc>
                <a:tc>
                  <a:txBody>
                    <a:bodyPr/>
                    <a:lstStyle/>
                    <a:p>
                      <a:pPr algn="ctr"/>
                      <a:r>
                        <a:rPr lang="fr-FR" sz="1600" dirty="0"/>
                        <a:t>5 - 6</a:t>
                      </a:r>
                    </a:p>
                  </a:txBody>
                  <a:tcPr/>
                </a:tc>
                <a:tc>
                  <a:txBody>
                    <a:bodyPr/>
                    <a:lstStyle/>
                    <a:p>
                      <a:r>
                        <a:rPr lang="fr-FR" sz="1600" dirty="0"/>
                        <a:t>83</a:t>
                      </a:r>
                    </a:p>
                  </a:txBody>
                  <a:tcPr/>
                </a:tc>
                <a:extLst>
                  <a:ext uri="{0D108BD9-81ED-4DB2-BD59-A6C34878D82A}">
                    <a16:rowId xmlns:a16="http://schemas.microsoft.com/office/drawing/2014/main" val="4128160941"/>
                  </a:ext>
                </a:extLst>
              </a:tr>
              <a:tr h="241114">
                <a:tc>
                  <a:txBody>
                    <a:bodyPr/>
                    <a:lstStyle/>
                    <a:p>
                      <a:r>
                        <a:rPr lang="fr-FR" sz="1600" dirty="0"/>
                        <a:t>Variole</a:t>
                      </a:r>
                    </a:p>
                  </a:txBody>
                  <a:tcPr/>
                </a:tc>
                <a:tc>
                  <a:txBody>
                    <a:bodyPr/>
                    <a:lstStyle/>
                    <a:p>
                      <a:pPr algn="ctr"/>
                      <a:r>
                        <a:rPr lang="fr-FR" sz="1600" dirty="0"/>
                        <a:t>4 - 7</a:t>
                      </a:r>
                    </a:p>
                  </a:txBody>
                  <a:tcPr/>
                </a:tc>
                <a:tc>
                  <a:txBody>
                    <a:bodyPr/>
                    <a:lstStyle/>
                    <a:p>
                      <a:r>
                        <a:rPr lang="fr-FR" sz="1600" dirty="0"/>
                        <a:t>75 - 97</a:t>
                      </a:r>
                    </a:p>
                  </a:txBody>
                  <a:tcPr/>
                </a:tc>
                <a:extLst>
                  <a:ext uri="{0D108BD9-81ED-4DB2-BD59-A6C34878D82A}">
                    <a16:rowId xmlns:a16="http://schemas.microsoft.com/office/drawing/2014/main" val="2381559027"/>
                  </a:ext>
                </a:extLst>
              </a:tr>
              <a:tr h="241114">
                <a:tc>
                  <a:txBody>
                    <a:bodyPr/>
                    <a:lstStyle/>
                    <a:p>
                      <a:r>
                        <a:rPr lang="fr-FR" sz="1600" dirty="0" err="1"/>
                        <a:t>Influenzae</a:t>
                      </a:r>
                      <a:endParaRPr lang="fr-FR" sz="1600" dirty="0"/>
                    </a:p>
                  </a:txBody>
                  <a:tcPr/>
                </a:tc>
                <a:tc>
                  <a:txBody>
                    <a:bodyPr/>
                    <a:lstStyle/>
                    <a:p>
                      <a:pPr algn="ctr"/>
                      <a:r>
                        <a:rPr lang="fr-FR" sz="1600" dirty="0"/>
                        <a:t>1-2</a:t>
                      </a:r>
                    </a:p>
                  </a:txBody>
                  <a:tcPr/>
                </a:tc>
                <a:tc>
                  <a:txBody>
                    <a:bodyPr/>
                    <a:lstStyle/>
                    <a:p>
                      <a:r>
                        <a:rPr lang="fr-FR" sz="1600" dirty="0"/>
                        <a:t>50 - 60</a:t>
                      </a:r>
                    </a:p>
                  </a:txBody>
                  <a:tcPr/>
                </a:tc>
                <a:extLst>
                  <a:ext uri="{0D108BD9-81ED-4DB2-BD59-A6C34878D82A}">
                    <a16:rowId xmlns:a16="http://schemas.microsoft.com/office/drawing/2014/main" val="185802771"/>
                  </a:ext>
                </a:extLst>
              </a:tr>
              <a:tr h="241114">
                <a:tc>
                  <a:txBody>
                    <a:bodyPr/>
                    <a:lstStyle/>
                    <a:p>
                      <a:r>
                        <a:rPr lang="fr-FR" sz="1600" dirty="0"/>
                        <a:t>Hépatite b</a:t>
                      </a:r>
                    </a:p>
                  </a:txBody>
                  <a:tcPr/>
                </a:tc>
                <a:tc>
                  <a:txBody>
                    <a:bodyPr/>
                    <a:lstStyle/>
                    <a:p>
                      <a:pPr algn="ctr"/>
                      <a:r>
                        <a:rPr lang="fr-FR" sz="1600" dirty="0"/>
                        <a:t>1,1 (bas risque)</a:t>
                      </a:r>
                    </a:p>
                  </a:txBody>
                  <a:tcPr/>
                </a:tc>
                <a:tc>
                  <a:txBody>
                    <a:bodyPr/>
                    <a:lstStyle/>
                    <a:p>
                      <a:r>
                        <a:rPr lang="fr-FR" sz="1600" dirty="0"/>
                        <a:t>10 </a:t>
                      </a:r>
                    </a:p>
                  </a:txBody>
                  <a:tcPr/>
                </a:tc>
                <a:extLst>
                  <a:ext uri="{0D108BD9-81ED-4DB2-BD59-A6C34878D82A}">
                    <a16:rowId xmlns:a16="http://schemas.microsoft.com/office/drawing/2014/main" val="2061388231"/>
                  </a:ext>
                </a:extLst>
              </a:tr>
              <a:tr h="241114">
                <a:tc>
                  <a:txBody>
                    <a:bodyPr/>
                    <a:lstStyle/>
                    <a:p>
                      <a:endParaRPr lang="fr-FR" sz="1600" dirty="0"/>
                    </a:p>
                  </a:txBody>
                  <a:tcPr/>
                </a:tc>
                <a:tc>
                  <a:txBody>
                    <a:bodyPr/>
                    <a:lstStyle/>
                    <a:p>
                      <a:pPr algn="ctr"/>
                      <a:r>
                        <a:rPr lang="fr-FR" sz="1600" dirty="0"/>
                        <a:t>4 (haut risque)</a:t>
                      </a:r>
                    </a:p>
                  </a:txBody>
                  <a:tcPr/>
                </a:tc>
                <a:tc>
                  <a:txBody>
                    <a:bodyPr/>
                    <a:lstStyle/>
                    <a:p>
                      <a:r>
                        <a:rPr lang="fr-FR" sz="1600" dirty="0"/>
                        <a:t>75</a:t>
                      </a:r>
                    </a:p>
                  </a:txBody>
                  <a:tcPr/>
                </a:tc>
                <a:extLst>
                  <a:ext uri="{0D108BD9-81ED-4DB2-BD59-A6C34878D82A}">
                    <a16:rowId xmlns:a16="http://schemas.microsoft.com/office/drawing/2014/main" val="328198052"/>
                  </a:ext>
                </a:extLst>
              </a:tr>
              <a:tr h="241114">
                <a:tc>
                  <a:txBody>
                    <a:bodyPr/>
                    <a:lstStyle/>
                    <a:p>
                      <a:endParaRPr lang="fr-FR" sz="1600" dirty="0"/>
                    </a:p>
                  </a:txBody>
                  <a:tcPr/>
                </a:tc>
                <a:tc>
                  <a:txBody>
                    <a:bodyPr/>
                    <a:lstStyle/>
                    <a:p>
                      <a:pPr algn="ctr"/>
                      <a:r>
                        <a:rPr lang="fr-FR" sz="1600" dirty="0"/>
                        <a:t>8 (très haut risque)</a:t>
                      </a:r>
                    </a:p>
                  </a:txBody>
                  <a:tcPr/>
                </a:tc>
                <a:tc>
                  <a:txBody>
                    <a:bodyPr/>
                    <a:lstStyle/>
                    <a:p>
                      <a:r>
                        <a:rPr lang="fr-FR" sz="1600" dirty="0"/>
                        <a:t>90</a:t>
                      </a:r>
                    </a:p>
                  </a:txBody>
                  <a:tcPr/>
                </a:tc>
                <a:extLst>
                  <a:ext uri="{0D108BD9-81ED-4DB2-BD59-A6C34878D82A}">
                    <a16:rowId xmlns:a16="http://schemas.microsoft.com/office/drawing/2014/main" val="4259233130"/>
                  </a:ext>
                </a:extLst>
              </a:tr>
              <a:tr h="241114">
                <a:tc>
                  <a:txBody>
                    <a:bodyPr/>
                    <a:lstStyle/>
                    <a:p>
                      <a:r>
                        <a:rPr lang="fr-FR" sz="1600" b="1" dirty="0">
                          <a:solidFill>
                            <a:schemeClr val="accent5"/>
                          </a:solidFill>
                        </a:rPr>
                        <a:t>SARS-CoV2</a:t>
                      </a:r>
                    </a:p>
                  </a:txBody>
                  <a:tcPr/>
                </a:tc>
                <a:tc>
                  <a:txBody>
                    <a:bodyPr/>
                    <a:lstStyle/>
                    <a:p>
                      <a:pPr algn="ctr"/>
                      <a:r>
                        <a:rPr lang="fr-FR" sz="1600" b="1" dirty="0">
                          <a:solidFill>
                            <a:schemeClr val="accent5"/>
                          </a:solidFill>
                        </a:rPr>
                        <a:t>2 - 3</a:t>
                      </a:r>
                    </a:p>
                  </a:txBody>
                  <a:tcPr/>
                </a:tc>
                <a:tc>
                  <a:txBody>
                    <a:bodyPr/>
                    <a:lstStyle/>
                    <a:p>
                      <a:r>
                        <a:rPr lang="fr-FR" sz="1600" b="1" dirty="0">
                          <a:solidFill>
                            <a:schemeClr val="accent5"/>
                          </a:solidFill>
                        </a:rPr>
                        <a:t>60 - 70</a:t>
                      </a:r>
                    </a:p>
                  </a:txBody>
                  <a:tcPr/>
                </a:tc>
                <a:extLst>
                  <a:ext uri="{0D108BD9-81ED-4DB2-BD59-A6C34878D82A}">
                    <a16:rowId xmlns:a16="http://schemas.microsoft.com/office/drawing/2014/main" val="1631112908"/>
                  </a:ext>
                </a:extLst>
              </a:tr>
            </a:tbl>
          </a:graphicData>
        </a:graphic>
      </p:graphicFrame>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Tree>
    <p:extLst>
      <p:ext uri="{BB962C8B-B14F-4D97-AF65-F5344CB8AC3E}">
        <p14:creationId xmlns:p14="http://schemas.microsoft.com/office/powerpoint/2010/main" val="4608582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1" y="609600"/>
            <a:ext cx="10625665" cy="1320800"/>
          </a:xfrm>
        </p:spPr>
        <p:txBody>
          <a:bodyPr>
            <a:normAutofit fontScale="90000"/>
          </a:bodyPr>
          <a:lstStyle/>
          <a:p>
            <a:r>
              <a:rPr lang="fr-FR" dirty="0"/>
              <a:t>Comprendre le phénomène d’épidémie </a:t>
            </a:r>
            <a:br>
              <a:rPr lang="fr-FR" dirty="0"/>
            </a:br>
            <a:r>
              <a:rPr lang="fr-FR" dirty="0"/>
              <a:t>			Autre paramètre: l’intervalle intergénérationnel</a:t>
            </a:r>
            <a:br>
              <a:rPr lang="fr-FR" dirty="0"/>
            </a:b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9" name="Espace réservé du contenu 8">
            <a:extLst>
              <a:ext uri="{FF2B5EF4-FFF2-40B4-BE49-F238E27FC236}">
                <a16:creationId xmlns:a16="http://schemas.microsoft.com/office/drawing/2014/main" id="{005117DF-CD0E-9B42-98BB-DBE4F7DCAF59}"/>
              </a:ext>
            </a:extLst>
          </p:cNvPr>
          <p:cNvSpPr>
            <a:spLocks noGrp="1"/>
          </p:cNvSpPr>
          <p:nvPr>
            <p:ph idx="1"/>
          </p:nvPr>
        </p:nvSpPr>
        <p:spPr>
          <a:xfrm>
            <a:off x="690128" y="2096295"/>
            <a:ext cx="6325563" cy="4421982"/>
          </a:xfrm>
        </p:spPr>
        <p:txBody>
          <a:bodyPr>
            <a:normAutofit/>
          </a:bodyPr>
          <a:lstStyle/>
          <a:p>
            <a:r>
              <a:rPr lang="fr-FR" sz="2400" b="1" dirty="0"/>
              <a:t>Intervalle </a:t>
            </a:r>
            <a:r>
              <a:rPr lang="fr-FR" sz="2400" b="1" dirty="0" err="1"/>
              <a:t>inter-générationel</a:t>
            </a:r>
            <a:r>
              <a:rPr lang="fr-FR" sz="2400" b="1" dirty="0"/>
              <a:t> </a:t>
            </a:r>
            <a:r>
              <a:rPr lang="fr-FR" sz="2400" dirty="0"/>
              <a:t> </a:t>
            </a:r>
          </a:p>
          <a:p>
            <a:pPr marL="0" indent="0">
              <a:buNone/>
            </a:pPr>
            <a:r>
              <a:rPr lang="fr-FR" sz="2400" dirty="0"/>
              <a:t>temps moyen entre le moment de la contamination d’un sujet et celle ou il devient contaminateur</a:t>
            </a:r>
          </a:p>
          <a:p>
            <a:r>
              <a:rPr lang="fr-FR" sz="2400" dirty="0"/>
              <a:t>Court pour la COVID-19 : </a:t>
            </a:r>
            <a:r>
              <a:rPr lang="fr-FR" sz="2400" b="1" dirty="0"/>
              <a:t>4 à 7 jours</a:t>
            </a:r>
          </a:p>
          <a:p>
            <a:r>
              <a:rPr lang="fr-FR" sz="2400" dirty="0"/>
              <a:t>Résultante</a:t>
            </a:r>
          </a:p>
          <a:p>
            <a:pPr lvl="1"/>
            <a:r>
              <a:rPr lang="fr-FR" sz="2000" dirty="0"/>
              <a:t>d’une durée d’incubation courte</a:t>
            </a:r>
          </a:p>
          <a:p>
            <a:pPr lvl="1"/>
            <a:r>
              <a:rPr lang="fr-FR" sz="2000" b="1" dirty="0"/>
              <a:t>d’une période de transmissibilité débute avant l’apparition des signes cliniques</a:t>
            </a:r>
          </a:p>
        </p:txBody>
      </p:sp>
      <p:sp>
        <p:nvSpPr>
          <p:cNvPr id="13" name="Espace réservé du numéro de diapositive 4">
            <a:extLst>
              <a:ext uri="{FF2B5EF4-FFF2-40B4-BE49-F238E27FC236}">
                <a16:creationId xmlns:a16="http://schemas.microsoft.com/office/drawing/2014/main" id="{953CCB0F-9CA5-6345-A10A-B7968D25406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34</a:t>
            </a:fld>
            <a:endParaRPr lang="en-US" dirty="0">
              <a:solidFill>
                <a:schemeClr val="bg1"/>
              </a:solidFill>
            </a:endParaRPr>
          </a:p>
        </p:txBody>
      </p:sp>
      <p:pic>
        <p:nvPicPr>
          <p:cNvPr id="15" name="Image 3">
            <a:extLst>
              <a:ext uri="{FF2B5EF4-FFF2-40B4-BE49-F238E27FC236}">
                <a16:creationId xmlns:a16="http://schemas.microsoft.com/office/drawing/2014/main" id="{62C3CB54-5E6D-4448-B919-7A69670426A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11" name="Image 10" descr="Une image contenant capture d’écran&#10;&#10;Description générée automatiquement">
            <a:extLst>
              <a:ext uri="{FF2B5EF4-FFF2-40B4-BE49-F238E27FC236}">
                <a16:creationId xmlns:a16="http://schemas.microsoft.com/office/drawing/2014/main" id="{327736EE-73D0-564B-8DC7-2E51F6B80F6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82487" y="2144492"/>
            <a:ext cx="4370817" cy="3278113"/>
          </a:xfrm>
          <a:prstGeom prst="rect">
            <a:avLst/>
          </a:prstGeom>
        </p:spPr>
      </p:pic>
    </p:spTree>
    <p:extLst>
      <p:ext uri="{BB962C8B-B14F-4D97-AF65-F5344CB8AC3E}">
        <p14:creationId xmlns:p14="http://schemas.microsoft.com/office/powerpoint/2010/main" val="24383784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2" y="609600"/>
            <a:ext cx="8596668" cy="1320800"/>
          </a:xfrm>
        </p:spPr>
        <p:txBody>
          <a:bodyPr>
            <a:normAutofit/>
          </a:bodyPr>
          <a:lstStyle/>
          <a:p>
            <a:r>
              <a:rPr lang="fr-FR" dirty="0"/>
              <a:t>L’effet troupeau</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4" name="Content Placeholder 3" descr="MPj02275780000[1]">
            <a:extLst>
              <a:ext uri="{FF2B5EF4-FFF2-40B4-BE49-F238E27FC236}">
                <a16:creationId xmlns:a16="http://schemas.microsoft.com/office/drawing/2014/main" id="{79C48EB3-5DC8-CC4B-9746-71AB9D3CD892}"/>
              </a:ext>
            </a:extLst>
          </p:cNvPr>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775869" y="2272506"/>
            <a:ext cx="3632464" cy="3657600"/>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numéro de diapositive 4">
            <a:extLst>
              <a:ext uri="{FF2B5EF4-FFF2-40B4-BE49-F238E27FC236}">
                <a16:creationId xmlns:a16="http://schemas.microsoft.com/office/drawing/2014/main" id="{0B01F583-756C-814D-AC52-6851ED89C7B4}"/>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35</a:t>
            </a:fld>
            <a:endParaRPr lang="en-US" dirty="0">
              <a:solidFill>
                <a:schemeClr val="bg1"/>
              </a:solidFill>
            </a:endParaRPr>
          </a:p>
        </p:txBody>
      </p:sp>
      <p:pic>
        <p:nvPicPr>
          <p:cNvPr id="11" name="Image 3">
            <a:extLst>
              <a:ext uri="{FF2B5EF4-FFF2-40B4-BE49-F238E27FC236}">
                <a16:creationId xmlns:a16="http://schemas.microsoft.com/office/drawing/2014/main" id="{9C852E6E-0A97-9746-91F4-7CEADD2F885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Tree>
    <p:extLst>
      <p:ext uri="{BB962C8B-B14F-4D97-AF65-F5344CB8AC3E}">
        <p14:creationId xmlns:p14="http://schemas.microsoft.com/office/powerpoint/2010/main" val="17359165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2" y="609600"/>
            <a:ext cx="8596668" cy="1320800"/>
          </a:xfrm>
        </p:spPr>
        <p:txBody>
          <a:bodyPr>
            <a:normAutofit/>
          </a:bodyPr>
          <a:lstStyle/>
          <a:p>
            <a:r>
              <a:rPr lang="fr-FR" dirty="0"/>
              <a:t>Epidémie– Population susceptible</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9" name="Image 10">
            <a:extLst>
              <a:ext uri="{FF2B5EF4-FFF2-40B4-BE49-F238E27FC236}">
                <a16:creationId xmlns:a16="http://schemas.microsoft.com/office/drawing/2014/main" id="{E2B81838-3D43-9F43-A4FA-98ADED06378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910010" y="5336353"/>
            <a:ext cx="1535825" cy="1129522"/>
          </a:xfrm>
          <a:prstGeom prst="rect">
            <a:avLst/>
          </a:prstGeom>
        </p:spPr>
      </p:pic>
      <p:pic>
        <p:nvPicPr>
          <p:cNvPr id="16" name="Image 10">
            <a:extLst>
              <a:ext uri="{FF2B5EF4-FFF2-40B4-BE49-F238E27FC236}">
                <a16:creationId xmlns:a16="http://schemas.microsoft.com/office/drawing/2014/main" id="{97C701CF-9461-964E-A49D-31DD4AA058E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767477" y="2776117"/>
            <a:ext cx="1535825" cy="1129522"/>
          </a:xfrm>
          <a:prstGeom prst="rect">
            <a:avLst/>
          </a:prstGeom>
        </p:spPr>
      </p:pic>
      <p:pic>
        <p:nvPicPr>
          <p:cNvPr id="18" name="Image 10">
            <a:extLst>
              <a:ext uri="{FF2B5EF4-FFF2-40B4-BE49-F238E27FC236}">
                <a16:creationId xmlns:a16="http://schemas.microsoft.com/office/drawing/2014/main" id="{EC61BFD6-0E45-2447-9B13-EB3148B5160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13561" y="4598956"/>
            <a:ext cx="1535825" cy="1129522"/>
          </a:xfrm>
          <a:prstGeom prst="rect">
            <a:avLst/>
          </a:prstGeom>
        </p:spPr>
      </p:pic>
      <p:pic>
        <p:nvPicPr>
          <p:cNvPr id="20" name="Image 10">
            <a:extLst>
              <a:ext uri="{FF2B5EF4-FFF2-40B4-BE49-F238E27FC236}">
                <a16:creationId xmlns:a16="http://schemas.microsoft.com/office/drawing/2014/main" id="{DD9476A4-6D8C-B541-8054-FFF8BDE46BB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462376" y="5504197"/>
            <a:ext cx="1535825" cy="1129522"/>
          </a:xfrm>
          <a:prstGeom prst="rect">
            <a:avLst/>
          </a:prstGeom>
        </p:spPr>
      </p:pic>
      <p:pic>
        <p:nvPicPr>
          <p:cNvPr id="22" name="Image 10">
            <a:extLst>
              <a:ext uri="{FF2B5EF4-FFF2-40B4-BE49-F238E27FC236}">
                <a16:creationId xmlns:a16="http://schemas.microsoft.com/office/drawing/2014/main" id="{694FE823-C5A9-5945-9AFB-6CE536ACAB9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140029" y="4206831"/>
            <a:ext cx="1535825" cy="1129522"/>
          </a:xfrm>
          <a:prstGeom prst="rect">
            <a:avLst/>
          </a:prstGeom>
        </p:spPr>
      </p:pic>
      <p:pic>
        <p:nvPicPr>
          <p:cNvPr id="24" name="Image 10">
            <a:extLst>
              <a:ext uri="{FF2B5EF4-FFF2-40B4-BE49-F238E27FC236}">
                <a16:creationId xmlns:a16="http://schemas.microsoft.com/office/drawing/2014/main" id="{C9B68070-2A1F-AF43-A755-0E07D53B6C2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201020" y="2660639"/>
            <a:ext cx="1535825" cy="1129522"/>
          </a:xfrm>
          <a:prstGeom prst="rect">
            <a:avLst/>
          </a:prstGeom>
        </p:spPr>
      </p:pic>
      <p:pic>
        <p:nvPicPr>
          <p:cNvPr id="26" name="Image 10">
            <a:extLst>
              <a:ext uri="{FF2B5EF4-FFF2-40B4-BE49-F238E27FC236}">
                <a16:creationId xmlns:a16="http://schemas.microsoft.com/office/drawing/2014/main" id="{F9FDBB81-AB4B-344B-8143-49F3621770B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303302" y="1657653"/>
            <a:ext cx="1535825" cy="1129522"/>
          </a:xfrm>
          <a:prstGeom prst="rect">
            <a:avLst/>
          </a:prstGeom>
        </p:spPr>
      </p:pic>
      <p:pic>
        <p:nvPicPr>
          <p:cNvPr id="28" name="Image 10">
            <a:extLst>
              <a:ext uri="{FF2B5EF4-FFF2-40B4-BE49-F238E27FC236}">
                <a16:creationId xmlns:a16="http://schemas.microsoft.com/office/drawing/2014/main" id="{D5D8906D-2E68-DF42-99D4-F73DF1D3351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871435" y="4023069"/>
            <a:ext cx="1535825" cy="1129522"/>
          </a:xfrm>
          <a:prstGeom prst="rect">
            <a:avLst/>
          </a:prstGeom>
        </p:spPr>
      </p:pic>
      <p:pic>
        <p:nvPicPr>
          <p:cNvPr id="30" name="Image 10">
            <a:extLst>
              <a:ext uri="{FF2B5EF4-FFF2-40B4-BE49-F238E27FC236}">
                <a16:creationId xmlns:a16="http://schemas.microsoft.com/office/drawing/2014/main" id="{A323A2F2-BFD0-5147-A5CC-86B63F7CB83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60685" y="3429000"/>
            <a:ext cx="1535825" cy="1129522"/>
          </a:xfrm>
          <a:prstGeom prst="rect">
            <a:avLst/>
          </a:prstGeom>
        </p:spPr>
      </p:pic>
      <p:pic>
        <p:nvPicPr>
          <p:cNvPr id="32" name="Image 10">
            <a:extLst>
              <a:ext uri="{FF2B5EF4-FFF2-40B4-BE49-F238E27FC236}">
                <a16:creationId xmlns:a16="http://schemas.microsoft.com/office/drawing/2014/main" id="{EC4379A0-B9BA-3445-93C9-B59114AE755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76520" y="1975239"/>
            <a:ext cx="1535825" cy="1129522"/>
          </a:xfrm>
          <a:prstGeom prst="rect">
            <a:avLst/>
          </a:prstGeom>
        </p:spPr>
      </p:pic>
      <p:pic>
        <p:nvPicPr>
          <p:cNvPr id="34" name="Image 10">
            <a:extLst>
              <a:ext uri="{FF2B5EF4-FFF2-40B4-BE49-F238E27FC236}">
                <a16:creationId xmlns:a16="http://schemas.microsoft.com/office/drawing/2014/main" id="{D2F19DCD-5D9A-F149-91A5-45B0F6A99AC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253174" y="1410478"/>
            <a:ext cx="1535825" cy="1129522"/>
          </a:xfrm>
          <a:prstGeom prst="rect">
            <a:avLst/>
          </a:prstGeom>
        </p:spPr>
      </p:pic>
      <p:pic>
        <p:nvPicPr>
          <p:cNvPr id="39" name="Image 39">
            <a:extLst>
              <a:ext uri="{FF2B5EF4-FFF2-40B4-BE49-F238E27FC236}">
                <a16:creationId xmlns:a16="http://schemas.microsoft.com/office/drawing/2014/main" id="{69AC6CFE-19A8-8E4F-9D2B-E4E950FFE09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998685" y="1604738"/>
            <a:ext cx="456897" cy="417855"/>
          </a:xfrm>
          <a:prstGeom prst="rect">
            <a:avLst/>
          </a:prstGeom>
        </p:spPr>
      </p:pic>
      <p:pic>
        <p:nvPicPr>
          <p:cNvPr id="42" name="Image 39">
            <a:extLst>
              <a:ext uri="{FF2B5EF4-FFF2-40B4-BE49-F238E27FC236}">
                <a16:creationId xmlns:a16="http://schemas.microsoft.com/office/drawing/2014/main" id="{E380C5A2-24D0-5543-95EF-B08E6A50B8D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912519" y="2185052"/>
            <a:ext cx="426398" cy="389963"/>
          </a:xfrm>
          <a:prstGeom prst="rect">
            <a:avLst/>
          </a:prstGeom>
        </p:spPr>
      </p:pic>
      <p:pic>
        <p:nvPicPr>
          <p:cNvPr id="44" name="Image 39">
            <a:extLst>
              <a:ext uri="{FF2B5EF4-FFF2-40B4-BE49-F238E27FC236}">
                <a16:creationId xmlns:a16="http://schemas.microsoft.com/office/drawing/2014/main" id="{F34F579A-9FC9-EA47-B120-C7416415D59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901001" y="3670948"/>
            <a:ext cx="426398" cy="389963"/>
          </a:xfrm>
          <a:prstGeom prst="rect">
            <a:avLst/>
          </a:prstGeom>
        </p:spPr>
      </p:pic>
      <p:pic>
        <p:nvPicPr>
          <p:cNvPr id="46" name="Image 39">
            <a:extLst>
              <a:ext uri="{FF2B5EF4-FFF2-40B4-BE49-F238E27FC236}">
                <a16:creationId xmlns:a16="http://schemas.microsoft.com/office/drawing/2014/main" id="{9C6C8A07-BBCD-EC49-B786-CB7CE0850E7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735900" y="5590761"/>
            <a:ext cx="355612" cy="325226"/>
          </a:xfrm>
          <a:prstGeom prst="rect">
            <a:avLst/>
          </a:prstGeom>
        </p:spPr>
      </p:pic>
      <p:pic>
        <p:nvPicPr>
          <p:cNvPr id="48" name="Image 39">
            <a:extLst>
              <a:ext uri="{FF2B5EF4-FFF2-40B4-BE49-F238E27FC236}">
                <a16:creationId xmlns:a16="http://schemas.microsoft.com/office/drawing/2014/main" id="{BBDA2C0C-8D06-6D43-B425-2EF628739C9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131961" y="4864747"/>
            <a:ext cx="355612" cy="325226"/>
          </a:xfrm>
          <a:prstGeom prst="rect">
            <a:avLst/>
          </a:prstGeom>
        </p:spPr>
      </p:pic>
      <p:pic>
        <p:nvPicPr>
          <p:cNvPr id="50" name="Image 39">
            <a:extLst>
              <a:ext uri="{FF2B5EF4-FFF2-40B4-BE49-F238E27FC236}">
                <a16:creationId xmlns:a16="http://schemas.microsoft.com/office/drawing/2014/main" id="{BDE696A5-35CA-5F49-BCF1-688EEE1540CB}"/>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697355" y="4318649"/>
            <a:ext cx="355612" cy="325226"/>
          </a:xfrm>
          <a:prstGeom prst="rect">
            <a:avLst/>
          </a:prstGeom>
        </p:spPr>
      </p:pic>
      <p:pic>
        <p:nvPicPr>
          <p:cNvPr id="52" name="Image 39">
            <a:extLst>
              <a:ext uri="{FF2B5EF4-FFF2-40B4-BE49-F238E27FC236}">
                <a16:creationId xmlns:a16="http://schemas.microsoft.com/office/drawing/2014/main" id="{DF3FAB32-00C9-3447-A49E-D4E138A3118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934667" y="4449884"/>
            <a:ext cx="355612" cy="325226"/>
          </a:xfrm>
          <a:prstGeom prst="rect">
            <a:avLst/>
          </a:prstGeom>
        </p:spPr>
      </p:pic>
      <p:pic>
        <p:nvPicPr>
          <p:cNvPr id="54" name="Image 39">
            <a:extLst>
              <a:ext uri="{FF2B5EF4-FFF2-40B4-BE49-F238E27FC236}">
                <a16:creationId xmlns:a16="http://schemas.microsoft.com/office/drawing/2014/main" id="{DDDA218A-297C-6448-9822-10C55C132E1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261322" y="5808783"/>
            <a:ext cx="355612" cy="325226"/>
          </a:xfrm>
          <a:prstGeom prst="rect">
            <a:avLst/>
          </a:prstGeom>
        </p:spPr>
      </p:pic>
      <p:pic>
        <p:nvPicPr>
          <p:cNvPr id="56" name="Image 39">
            <a:extLst>
              <a:ext uri="{FF2B5EF4-FFF2-40B4-BE49-F238E27FC236}">
                <a16:creationId xmlns:a16="http://schemas.microsoft.com/office/drawing/2014/main" id="{5ADF176F-D66E-5A4D-BCB3-E761A43248FF}"/>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5614558" y="2979049"/>
            <a:ext cx="448733" cy="410390"/>
          </a:xfrm>
          <a:prstGeom prst="rect">
            <a:avLst/>
          </a:prstGeom>
        </p:spPr>
      </p:pic>
      <p:pic>
        <p:nvPicPr>
          <p:cNvPr id="58" name="Image 39">
            <a:extLst>
              <a:ext uri="{FF2B5EF4-FFF2-40B4-BE49-F238E27FC236}">
                <a16:creationId xmlns:a16="http://schemas.microsoft.com/office/drawing/2014/main" id="{CF162390-B1D7-F34B-B98F-8E8F750BC4D8}"/>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6952288" y="1884980"/>
            <a:ext cx="448733" cy="410390"/>
          </a:xfrm>
          <a:prstGeom prst="rect">
            <a:avLst/>
          </a:prstGeom>
        </p:spPr>
      </p:pic>
      <p:pic>
        <p:nvPicPr>
          <p:cNvPr id="60" name="Image 39">
            <a:extLst>
              <a:ext uri="{FF2B5EF4-FFF2-40B4-BE49-F238E27FC236}">
                <a16:creationId xmlns:a16="http://schemas.microsoft.com/office/drawing/2014/main" id="{DFC3B212-6FBE-8E4D-B9E4-BA4FA6D010A9}"/>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8956766" y="2844079"/>
            <a:ext cx="448733" cy="410390"/>
          </a:xfrm>
          <a:prstGeom prst="rect">
            <a:avLst/>
          </a:prstGeom>
        </p:spPr>
      </p:pic>
      <p:cxnSp>
        <p:nvCxnSpPr>
          <p:cNvPr id="61" name="Connecteur droit avec flèche 60">
            <a:extLst>
              <a:ext uri="{FF2B5EF4-FFF2-40B4-BE49-F238E27FC236}">
                <a16:creationId xmlns:a16="http://schemas.microsoft.com/office/drawing/2014/main" id="{B3A9030A-43E5-0A48-8318-67AD1784B5D1}"/>
              </a:ext>
            </a:extLst>
          </p:cNvPr>
          <p:cNvCxnSpPr>
            <a:cxnSpLocks/>
            <a:stCxn id="28" idx="1"/>
          </p:cNvCxnSpPr>
          <p:nvPr/>
        </p:nvCxnSpPr>
        <p:spPr>
          <a:xfrm flipH="1">
            <a:off x="5831417" y="4587830"/>
            <a:ext cx="1040018" cy="276917"/>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70" name="Connecteur droit avec flèche 69">
            <a:extLst>
              <a:ext uri="{FF2B5EF4-FFF2-40B4-BE49-F238E27FC236}">
                <a16:creationId xmlns:a16="http://schemas.microsoft.com/office/drawing/2014/main" id="{B1866D80-033F-654F-BEE0-680FDF8FF8CD}"/>
              </a:ext>
            </a:extLst>
          </p:cNvPr>
          <p:cNvCxnSpPr>
            <a:cxnSpLocks/>
            <a:endCxn id="22" idx="1"/>
          </p:cNvCxnSpPr>
          <p:nvPr/>
        </p:nvCxnSpPr>
        <p:spPr>
          <a:xfrm>
            <a:off x="8407260" y="4598956"/>
            <a:ext cx="732769" cy="172636"/>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77" name="Connecteur droit avec flèche 76">
            <a:extLst>
              <a:ext uri="{FF2B5EF4-FFF2-40B4-BE49-F238E27FC236}">
                <a16:creationId xmlns:a16="http://schemas.microsoft.com/office/drawing/2014/main" id="{9E35C02D-3D9A-1444-9DCF-851F30497293}"/>
              </a:ext>
            </a:extLst>
          </p:cNvPr>
          <p:cNvCxnSpPr>
            <a:cxnSpLocks/>
          </p:cNvCxnSpPr>
          <p:nvPr/>
        </p:nvCxnSpPr>
        <p:spPr>
          <a:xfrm flipH="1" flipV="1">
            <a:off x="6270084" y="3188651"/>
            <a:ext cx="680958" cy="716988"/>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82" name="Connecteur droit avec flèche 81">
            <a:extLst>
              <a:ext uri="{FF2B5EF4-FFF2-40B4-BE49-F238E27FC236}">
                <a16:creationId xmlns:a16="http://schemas.microsoft.com/office/drawing/2014/main" id="{C55BD371-8E2B-5541-96BB-B98C384D595A}"/>
              </a:ext>
            </a:extLst>
          </p:cNvPr>
          <p:cNvCxnSpPr>
            <a:cxnSpLocks/>
            <a:endCxn id="26" idx="1"/>
          </p:cNvCxnSpPr>
          <p:nvPr/>
        </p:nvCxnSpPr>
        <p:spPr>
          <a:xfrm flipV="1">
            <a:off x="5104568" y="2222414"/>
            <a:ext cx="1198734" cy="55370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86" name="Connecteur droit avec flèche 85">
            <a:extLst>
              <a:ext uri="{FF2B5EF4-FFF2-40B4-BE49-F238E27FC236}">
                <a16:creationId xmlns:a16="http://schemas.microsoft.com/office/drawing/2014/main" id="{BDAA7632-102A-7549-B089-D63F908A94B0}"/>
              </a:ext>
            </a:extLst>
          </p:cNvPr>
          <p:cNvCxnSpPr>
            <a:cxnSpLocks/>
          </p:cNvCxnSpPr>
          <p:nvPr/>
        </p:nvCxnSpPr>
        <p:spPr>
          <a:xfrm flipH="1" flipV="1">
            <a:off x="4070137" y="2532756"/>
            <a:ext cx="582365" cy="46976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98" name="Connecteur droit avec flèche 97">
            <a:extLst>
              <a:ext uri="{FF2B5EF4-FFF2-40B4-BE49-F238E27FC236}">
                <a16:creationId xmlns:a16="http://schemas.microsoft.com/office/drawing/2014/main" id="{5E51C44C-EC1E-F349-8195-D9935C147C75}"/>
              </a:ext>
            </a:extLst>
          </p:cNvPr>
          <p:cNvCxnSpPr>
            <a:cxnSpLocks/>
          </p:cNvCxnSpPr>
          <p:nvPr/>
        </p:nvCxnSpPr>
        <p:spPr>
          <a:xfrm flipH="1" flipV="1">
            <a:off x="2828598" y="2827910"/>
            <a:ext cx="1891709" cy="34542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03" name="Connecteur droit avec flèche 102">
            <a:extLst>
              <a:ext uri="{FF2B5EF4-FFF2-40B4-BE49-F238E27FC236}">
                <a16:creationId xmlns:a16="http://schemas.microsoft.com/office/drawing/2014/main" id="{D18C695F-D8EF-914D-BF41-EE6C5FA6E96B}"/>
              </a:ext>
            </a:extLst>
          </p:cNvPr>
          <p:cNvCxnSpPr>
            <a:cxnSpLocks/>
          </p:cNvCxnSpPr>
          <p:nvPr/>
        </p:nvCxnSpPr>
        <p:spPr>
          <a:xfrm flipH="1" flipV="1">
            <a:off x="3204231" y="4481262"/>
            <a:ext cx="1022902" cy="46296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16" name="Connecteur droit avec flèche 115">
            <a:extLst>
              <a:ext uri="{FF2B5EF4-FFF2-40B4-BE49-F238E27FC236}">
                <a16:creationId xmlns:a16="http://schemas.microsoft.com/office/drawing/2014/main" id="{89885B8C-0388-6C48-879F-21CB12E73233}"/>
              </a:ext>
            </a:extLst>
          </p:cNvPr>
          <p:cNvCxnSpPr>
            <a:cxnSpLocks/>
            <a:stCxn id="18" idx="1"/>
          </p:cNvCxnSpPr>
          <p:nvPr/>
        </p:nvCxnSpPr>
        <p:spPr>
          <a:xfrm flipH="1">
            <a:off x="3445835" y="5163717"/>
            <a:ext cx="767726" cy="44706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24" name="Connecteur droit avec flèche 123">
            <a:extLst>
              <a:ext uri="{FF2B5EF4-FFF2-40B4-BE49-F238E27FC236}">
                <a16:creationId xmlns:a16="http://schemas.microsoft.com/office/drawing/2014/main" id="{8B4C0BED-153F-BE4B-8E78-3546F773BE3B}"/>
              </a:ext>
            </a:extLst>
          </p:cNvPr>
          <p:cNvCxnSpPr>
            <a:cxnSpLocks/>
          </p:cNvCxnSpPr>
          <p:nvPr/>
        </p:nvCxnSpPr>
        <p:spPr>
          <a:xfrm>
            <a:off x="4455165" y="5331258"/>
            <a:ext cx="1814919" cy="51491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29" name="Connecteur droit avec flèche 128">
            <a:extLst>
              <a:ext uri="{FF2B5EF4-FFF2-40B4-BE49-F238E27FC236}">
                <a16:creationId xmlns:a16="http://schemas.microsoft.com/office/drawing/2014/main" id="{3854385A-A79F-5348-9B78-DBABBFABCDB6}"/>
              </a:ext>
            </a:extLst>
          </p:cNvPr>
          <p:cNvCxnSpPr>
            <a:cxnSpLocks/>
          </p:cNvCxnSpPr>
          <p:nvPr/>
        </p:nvCxnSpPr>
        <p:spPr>
          <a:xfrm flipH="1" flipV="1">
            <a:off x="8453649" y="3389439"/>
            <a:ext cx="583534" cy="104839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pic>
        <p:nvPicPr>
          <p:cNvPr id="136" name="Image 10">
            <a:extLst>
              <a:ext uri="{FF2B5EF4-FFF2-40B4-BE49-F238E27FC236}">
                <a16:creationId xmlns:a16="http://schemas.microsoft.com/office/drawing/2014/main" id="{6098A5A0-22BC-884D-A2EB-A89D70A2A2D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269869" y="2931389"/>
            <a:ext cx="1535825" cy="1129522"/>
          </a:xfrm>
          <a:prstGeom prst="rect">
            <a:avLst/>
          </a:prstGeom>
        </p:spPr>
      </p:pic>
      <p:pic>
        <p:nvPicPr>
          <p:cNvPr id="138" name="Image 39">
            <a:extLst>
              <a:ext uri="{FF2B5EF4-FFF2-40B4-BE49-F238E27FC236}">
                <a16:creationId xmlns:a16="http://schemas.microsoft.com/office/drawing/2014/main" id="{89145DAF-2146-4E45-B8B9-175C0008072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1028981" y="3205286"/>
            <a:ext cx="355612" cy="325226"/>
          </a:xfrm>
          <a:prstGeom prst="rect">
            <a:avLst/>
          </a:prstGeom>
        </p:spPr>
      </p:pic>
      <p:cxnSp>
        <p:nvCxnSpPr>
          <p:cNvPr id="140" name="Connecteur droit avec flèche 139">
            <a:extLst>
              <a:ext uri="{FF2B5EF4-FFF2-40B4-BE49-F238E27FC236}">
                <a16:creationId xmlns:a16="http://schemas.microsoft.com/office/drawing/2014/main" id="{21C2EB5B-5A52-3142-A6F9-9FDC6C669857}"/>
              </a:ext>
            </a:extLst>
          </p:cNvPr>
          <p:cNvCxnSpPr>
            <a:cxnSpLocks/>
            <a:endCxn id="136" idx="1"/>
          </p:cNvCxnSpPr>
          <p:nvPr/>
        </p:nvCxnSpPr>
        <p:spPr>
          <a:xfrm flipV="1">
            <a:off x="9526365" y="3496150"/>
            <a:ext cx="743504" cy="71068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44" name="ZoneTexte 143">
            <a:extLst>
              <a:ext uri="{FF2B5EF4-FFF2-40B4-BE49-F238E27FC236}">
                <a16:creationId xmlns:a16="http://schemas.microsoft.com/office/drawing/2014/main" id="{56532BF0-717C-4145-B04C-97DB2E83D51C}"/>
              </a:ext>
            </a:extLst>
          </p:cNvPr>
          <p:cNvSpPr txBox="1"/>
          <p:nvPr/>
        </p:nvSpPr>
        <p:spPr>
          <a:xfrm>
            <a:off x="9311936" y="5784139"/>
            <a:ext cx="1828800" cy="646331"/>
          </a:xfrm>
          <a:prstGeom prst="rect">
            <a:avLst/>
          </a:prstGeom>
          <a:noFill/>
        </p:spPr>
        <p:txBody>
          <a:bodyPr wrap="square" rtlCol="0">
            <a:spAutoFit/>
          </a:bodyPr>
          <a:lstStyle/>
          <a:p>
            <a:pPr algn="l"/>
            <a:r>
              <a:rPr lang="fr-FR" b="1" dirty="0">
                <a:solidFill>
                  <a:schemeClr val="accent5"/>
                </a:solidFill>
              </a:rPr>
              <a:t>1</a:t>
            </a:r>
            <a:r>
              <a:rPr lang="fr-FR" b="1" baseline="30000" dirty="0">
                <a:solidFill>
                  <a:schemeClr val="accent5"/>
                </a:solidFill>
              </a:rPr>
              <a:t>er </a:t>
            </a:r>
            <a:r>
              <a:rPr lang="fr-FR" b="1" dirty="0">
                <a:solidFill>
                  <a:schemeClr val="accent5"/>
                </a:solidFill>
              </a:rPr>
              <a:t>cercle</a:t>
            </a:r>
          </a:p>
          <a:p>
            <a:pPr algn="l"/>
            <a:r>
              <a:rPr lang="fr-FR" b="1" dirty="0">
                <a:solidFill>
                  <a:schemeClr val="accent3"/>
                </a:solidFill>
              </a:rPr>
              <a:t>2</a:t>
            </a:r>
            <a:r>
              <a:rPr lang="fr-FR" b="1" baseline="30000" dirty="0">
                <a:solidFill>
                  <a:schemeClr val="accent3"/>
                </a:solidFill>
              </a:rPr>
              <a:t>ème</a:t>
            </a:r>
            <a:r>
              <a:rPr lang="fr-FR" b="1" dirty="0">
                <a:solidFill>
                  <a:schemeClr val="accent3"/>
                </a:solidFill>
              </a:rPr>
              <a:t> cercle</a:t>
            </a:r>
          </a:p>
        </p:txBody>
      </p:sp>
      <p:sp>
        <p:nvSpPr>
          <p:cNvPr id="43" name="Espace réservé du numéro de diapositive 4">
            <a:extLst>
              <a:ext uri="{FF2B5EF4-FFF2-40B4-BE49-F238E27FC236}">
                <a16:creationId xmlns:a16="http://schemas.microsoft.com/office/drawing/2014/main" id="{C164A7EC-1C1B-B140-9DAC-3EFB1938BA6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36</a:t>
            </a:fld>
            <a:endParaRPr lang="en-US" dirty="0">
              <a:solidFill>
                <a:schemeClr val="bg1"/>
              </a:solidFill>
            </a:endParaRPr>
          </a:p>
        </p:txBody>
      </p:sp>
      <p:pic>
        <p:nvPicPr>
          <p:cNvPr id="45" name="Image 3">
            <a:extLst>
              <a:ext uri="{FF2B5EF4-FFF2-40B4-BE49-F238E27FC236}">
                <a16:creationId xmlns:a16="http://schemas.microsoft.com/office/drawing/2014/main" id="{B5C88282-EAD8-674E-B1F8-232A545496C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Tree>
    <p:extLst>
      <p:ext uri="{BB962C8B-B14F-4D97-AF65-F5344CB8AC3E}">
        <p14:creationId xmlns:p14="http://schemas.microsoft.com/office/powerpoint/2010/main" val="5388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2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2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4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2" y="609600"/>
            <a:ext cx="8596668" cy="1320800"/>
          </a:xfrm>
        </p:spPr>
        <p:txBody>
          <a:bodyPr>
            <a:normAutofit/>
          </a:bodyPr>
          <a:lstStyle/>
          <a:p>
            <a:r>
              <a:rPr lang="fr-FR" dirty="0"/>
              <a:t>Epidémie - L’effet troupeau </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9" name="Image 10">
            <a:extLst>
              <a:ext uri="{FF2B5EF4-FFF2-40B4-BE49-F238E27FC236}">
                <a16:creationId xmlns:a16="http://schemas.microsoft.com/office/drawing/2014/main" id="{E2B81838-3D43-9F43-A4FA-98ADED06378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910010" y="5336353"/>
            <a:ext cx="1535825" cy="1129522"/>
          </a:xfrm>
          <a:prstGeom prst="rect">
            <a:avLst/>
          </a:prstGeom>
        </p:spPr>
      </p:pic>
      <p:pic>
        <p:nvPicPr>
          <p:cNvPr id="16" name="Image 10">
            <a:extLst>
              <a:ext uri="{FF2B5EF4-FFF2-40B4-BE49-F238E27FC236}">
                <a16:creationId xmlns:a16="http://schemas.microsoft.com/office/drawing/2014/main" id="{97C701CF-9461-964E-A49D-31DD4AA058E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767477" y="2776117"/>
            <a:ext cx="1535825" cy="1129522"/>
          </a:xfrm>
          <a:prstGeom prst="rect">
            <a:avLst/>
          </a:prstGeom>
        </p:spPr>
      </p:pic>
      <p:pic>
        <p:nvPicPr>
          <p:cNvPr id="18" name="Image 10">
            <a:extLst>
              <a:ext uri="{FF2B5EF4-FFF2-40B4-BE49-F238E27FC236}">
                <a16:creationId xmlns:a16="http://schemas.microsoft.com/office/drawing/2014/main" id="{EC61BFD6-0E45-2447-9B13-EB3148B5160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13561" y="4598956"/>
            <a:ext cx="1535825" cy="1129522"/>
          </a:xfrm>
          <a:prstGeom prst="rect">
            <a:avLst/>
          </a:prstGeom>
        </p:spPr>
      </p:pic>
      <p:pic>
        <p:nvPicPr>
          <p:cNvPr id="20" name="Image 10">
            <a:extLst>
              <a:ext uri="{FF2B5EF4-FFF2-40B4-BE49-F238E27FC236}">
                <a16:creationId xmlns:a16="http://schemas.microsoft.com/office/drawing/2014/main" id="{DD9476A4-6D8C-B541-8054-FFF8BDE46BB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462376" y="5504197"/>
            <a:ext cx="1535825" cy="1129522"/>
          </a:xfrm>
          <a:prstGeom prst="rect">
            <a:avLst/>
          </a:prstGeom>
        </p:spPr>
      </p:pic>
      <p:pic>
        <p:nvPicPr>
          <p:cNvPr id="22" name="Image 10">
            <a:extLst>
              <a:ext uri="{FF2B5EF4-FFF2-40B4-BE49-F238E27FC236}">
                <a16:creationId xmlns:a16="http://schemas.microsoft.com/office/drawing/2014/main" id="{694FE823-C5A9-5945-9AFB-6CE536ACAB9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140029" y="4206831"/>
            <a:ext cx="1535825" cy="1129522"/>
          </a:xfrm>
          <a:prstGeom prst="rect">
            <a:avLst/>
          </a:prstGeom>
        </p:spPr>
      </p:pic>
      <p:pic>
        <p:nvPicPr>
          <p:cNvPr id="24" name="Image 10">
            <a:extLst>
              <a:ext uri="{FF2B5EF4-FFF2-40B4-BE49-F238E27FC236}">
                <a16:creationId xmlns:a16="http://schemas.microsoft.com/office/drawing/2014/main" id="{C9B68070-2A1F-AF43-A755-0E07D53B6C2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201020" y="2660639"/>
            <a:ext cx="1535825" cy="1129522"/>
          </a:xfrm>
          <a:prstGeom prst="rect">
            <a:avLst/>
          </a:prstGeom>
        </p:spPr>
      </p:pic>
      <p:pic>
        <p:nvPicPr>
          <p:cNvPr id="26" name="Image 10">
            <a:extLst>
              <a:ext uri="{FF2B5EF4-FFF2-40B4-BE49-F238E27FC236}">
                <a16:creationId xmlns:a16="http://schemas.microsoft.com/office/drawing/2014/main" id="{F9FDBB81-AB4B-344B-8143-49F3621770B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303302" y="1657653"/>
            <a:ext cx="1535825" cy="1129522"/>
          </a:xfrm>
          <a:prstGeom prst="rect">
            <a:avLst/>
          </a:prstGeom>
        </p:spPr>
      </p:pic>
      <p:pic>
        <p:nvPicPr>
          <p:cNvPr id="28" name="Image 10">
            <a:extLst>
              <a:ext uri="{FF2B5EF4-FFF2-40B4-BE49-F238E27FC236}">
                <a16:creationId xmlns:a16="http://schemas.microsoft.com/office/drawing/2014/main" id="{D5D8906D-2E68-DF42-99D4-F73DF1D3351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871435" y="4023069"/>
            <a:ext cx="1535825" cy="1129522"/>
          </a:xfrm>
          <a:prstGeom prst="rect">
            <a:avLst/>
          </a:prstGeom>
        </p:spPr>
      </p:pic>
      <p:pic>
        <p:nvPicPr>
          <p:cNvPr id="30" name="Image 10">
            <a:extLst>
              <a:ext uri="{FF2B5EF4-FFF2-40B4-BE49-F238E27FC236}">
                <a16:creationId xmlns:a16="http://schemas.microsoft.com/office/drawing/2014/main" id="{A323A2F2-BFD0-5147-A5CC-86B63F7CB83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60685" y="3429000"/>
            <a:ext cx="1535825" cy="1129522"/>
          </a:xfrm>
          <a:prstGeom prst="rect">
            <a:avLst/>
          </a:prstGeom>
        </p:spPr>
      </p:pic>
      <p:pic>
        <p:nvPicPr>
          <p:cNvPr id="32" name="Image 10">
            <a:extLst>
              <a:ext uri="{FF2B5EF4-FFF2-40B4-BE49-F238E27FC236}">
                <a16:creationId xmlns:a16="http://schemas.microsoft.com/office/drawing/2014/main" id="{EC4379A0-B9BA-3445-93C9-B59114AE755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76520" y="1975239"/>
            <a:ext cx="1535825" cy="1129522"/>
          </a:xfrm>
          <a:prstGeom prst="rect">
            <a:avLst/>
          </a:prstGeom>
        </p:spPr>
      </p:pic>
      <p:pic>
        <p:nvPicPr>
          <p:cNvPr id="34" name="Image 10">
            <a:extLst>
              <a:ext uri="{FF2B5EF4-FFF2-40B4-BE49-F238E27FC236}">
                <a16:creationId xmlns:a16="http://schemas.microsoft.com/office/drawing/2014/main" id="{D2F19DCD-5D9A-F149-91A5-45B0F6A99AC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253174" y="1410478"/>
            <a:ext cx="1535825" cy="1129522"/>
          </a:xfrm>
          <a:prstGeom prst="rect">
            <a:avLst/>
          </a:prstGeom>
        </p:spPr>
      </p:pic>
      <p:pic>
        <p:nvPicPr>
          <p:cNvPr id="39" name="Image 39">
            <a:extLst>
              <a:ext uri="{FF2B5EF4-FFF2-40B4-BE49-F238E27FC236}">
                <a16:creationId xmlns:a16="http://schemas.microsoft.com/office/drawing/2014/main" id="{69AC6CFE-19A8-8E4F-9D2B-E4E950FFE09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998685" y="1604738"/>
            <a:ext cx="456897" cy="417855"/>
          </a:xfrm>
          <a:prstGeom prst="rect">
            <a:avLst/>
          </a:prstGeom>
        </p:spPr>
      </p:pic>
      <p:pic>
        <p:nvPicPr>
          <p:cNvPr id="42" name="Image 39">
            <a:extLst>
              <a:ext uri="{FF2B5EF4-FFF2-40B4-BE49-F238E27FC236}">
                <a16:creationId xmlns:a16="http://schemas.microsoft.com/office/drawing/2014/main" id="{E380C5A2-24D0-5543-95EF-B08E6A50B8D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912519" y="2185052"/>
            <a:ext cx="426398" cy="389963"/>
          </a:xfrm>
          <a:prstGeom prst="rect">
            <a:avLst/>
          </a:prstGeom>
        </p:spPr>
      </p:pic>
      <p:pic>
        <p:nvPicPr>
          <p:cNvPr id="44" name="Image 39">
            <a:extLst>
              <a:ext uri="{FF2B5EF4-FFF2-40B4-BE49-F238E27FC236}">
                <a16:creationId xmlns:a16="http://schemas.microsoft.com/office/drawing/2014/main" id="{F34F579A-9FC9-EA47-B120-C7416415D59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901001" y="3670948"/>
            <a:ext cx="426398" cy="389963"/>
          </a:xfrm>
          <a:prstGeom prst="rect">
            <a:avLst/>
          </a:prstGeom>
        </p:spPr>
      </p:pic>
      <p:pic>
        <p:nvPicPr>
          <p:cNvPr id="46" name="Image 39">
            <a:extLst>
              <a:ext uri="{FF2B5EF4-FFF2-40B4-BE49-F238E27FC236}">
                <a16:creationId xmlns:a16="http://schemas.microsoft.com/office/drawing/2014/main" id="{9C6C8A07-BBCD-EC49-B786-CB7CE0850E7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735900" y="5590761"/>
            <a:ext cx="355612" cy="325226"/>
          </a:xfrm>
          <a:prstGeom prst="rect">
            <a:avLst/>
          </a:prstGeom>
        </p:spPr>
      </p:pic>
      <p:pic>
        <p:nvPicPr>
          <p:cNvPr id="48" name="Image 39">
            <a:extLst>
              <a:ext uri="{FF2B5EF4-FFF2-40B4-BE49-F238E27FC236}">
                <a16:creationId xmlns:a16="http://schemas.microsoft.com/office/drawing/2014/main" id="{BBDA2C0C-8D06-6D43-B425-2EF628739C9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131961" y="4864747"/>
            <a:ext cx="355612" cy="325226"/>
          </a:xfrm>
          <a:prstGeom prst="rect">
            <a:avLst/>
          </a:prstGeom>
        </p:spPr>
      </p:pic>
      <p:pic>
        <p:nvPicPr>
          <p:cNvPr id="50" name="Image 39">
            <a:extLst>
              <a:ext uri="{FF2B5EF4-FFF2-40B4-BE49-F238E27FC236}">
                <a16:creationId xmlns:a16="http://schemas.microsoft.com/office/drawing/2014/main" id="{BDE696A5-35CA-5F49-BCF1-688EEE1540CB}"/>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697355" y="4318649"/>
            <a:ext cx="355612" cy="325226"/>
          </a:xfrm>
          <a:prstGeom prst="rect">
            <a:avLst/>
          </a:prstGeom>
        </p:spPr>
      </p:pic>
      <p:pic>
        <p:nvPicPr>
          <p:cNvPr id="52" name="Image 39">
            <a:extLst>
              <a:ext uri="{FF2B5EF4-FFF2-40B4-BE49-F238E27FC236}">
                <a16:creationId xmlns:a16="http://schemas.microsoft.com/office/drawing/2014/main" id="{DF3FAB32-00C9-3447-A49E-D4E138A3118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934667" y="4449884"/>
            <a:ext cx="355612" cy="325226"/>
          </a:xfrm>
          <a:prstGeom prst="rect">
            <a:avLst/>
          </a:prstGeom>
        </p:spPr>
      </p:pic>
      <p:pic>
        <p:nvPicPr>
          <p:cNvPr id="54" name="Image 39">
            <a:extLst>
              <a:ext uri="{FF2B5EF4-FFF2-40B4-BE49-F238E27FC236}">
                <a16:creationId xmlns:a16="http://schemas.microsoft.com/office/drawing/2014/main" id="{DDDA218A-297C-6448-9822-10C55C132E1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261322" y="5808783"/>
            <a:ext cx="355612" cy="325226"/>
          </a:xfrm>
          <a:prstGeom prst="rect">
            <a:avLst/>
          </a:prstGeom>
        </p:spPr>
      </p:pic>
      <p:pic>
        <p:nvPicPr>
          <p:cNvPr id="56" name="Image 39">
            <a:extLst>
              <a:ext uri="{FF2B5EF4-FFF2-40B4-BE49-F238E27FC236}">
                <a16:creationId xmlns:a16="http://schemas.microsoft.com/office/drawing/2014/main" id="{5ADF176F-D66E-5A4D-BCB3-E761A43248FF}"/>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5614558" y="2979049"/>
            <a:ext cx="448733" cy="410390"/>
          </a:xfrm>
          <a:prstGeom prst="rect">
            <a:avLst/>
          </a:prstGeom>
        </p:spPr>
      </p:pic>
      <p:pic>
        <p:nvPicPr>
          <p:cNvPr id="58" name="Image 39">
            <a:extLst>
              <a:ext uri="{FF2B5EF4-FFF2-40B4-BE49-F238E27FC236}">
                <a16:creationId xmlns:a16="http://schemas.microsoft.com/office/drawing/2014/main" id="{CF162390-B1D7-F34B-B98F-8E8F750BC4D8}"/>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6952288" y="1884980"/>
            <a:ext cx="448733" cy="410390"/>
          </a:xfrm>
          <a:prstGeom prst="rect">
            <a:avLst/>
          </a:prstGeom>
        </p:spPr>
      </p:pic>
      <p:pic>
        <p:nvPicPr>
          <p:cNvPr id="60" name="Image 39">
            <a:extLst>
              <a:ext uri="{FF2B5EF4-FFF2-40B4-BE49-F238E27FC236}">
                <a16:creationId xmlns:a16="http://schemas.microsoft.com/office/drawing/2014/main" id="{DFC3B212-6FBE-8E4D-B9E4-BA4FA6D010A9}"/>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8956766" y="2844079"/>
            <a:ext cx="448733" cy="410390"/>
          </a:xfrm>
          <a:prstGeom prst="rect">
            <a:avLst/>
          </a:prstGeom>
        </p:spPr>
      </p:pic>
      <p:cxnSp>
        <p:nvCxnSpPr>
          <p:cNvPr id="61" name="Connecteur droit avec flèche 60">
            <a:extLst>
              <a:ext uri="{FF2B5EF4-FFF2-40B4-BE49-F238E27FC236}">
                <a16:creationId xmlns:a16="http://schemas.microsoft.com/office/drawing/2014/main" id="{B3A9030A-43E5-0A48-8318-67AD1784B5D1}"/>
              </a:ext>
            </a:extLst>
          </p:cNvPr>
          <p:cNvCxnSpPr>
            <a:cxnSpLocks/>
            <a:stCxn id="28" idx="1"/>
          </p:cNvCxnSpPr>
          <p:nvPr/>
        </p:nvCxnSpPr>
        <p:spPr>
          <a:xfrm flipH="1">
            <a:off x="5831417" y="4587830"/>
            <a:ext cx="1040018" cy="276917"/>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70" name="Connecteur droit avec flèche 69">
            <a:extLst>
              <a:ext uri="{FF2B5EF4-FFF2-40B4-BE49-F238E27FC236}">
                <a16:creationId xmlns:a16="http://schemas.microsoft.com/office/drawing/2014/main" id="{B1866D80-033F-654F-BEE0-680FDF8FF8CD}"/>
              </a:ext>
            </a:extLst>
          </p:cNvPr>
          <p:cNvCxnSpPr>
            <a:cxnSpLocks/>
            <a:endCxn id="22" idx="1"/>
          </p:cNvCxnSpPr>
          <p:nvPr/>
        </p:nvCxnSpPr>
        <p:spPr>
          <a:xfrm>
            <a:off x="8407260" y="4598956"/>
            <a:ext cx="732769" cy="172636"/>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77" name="Connecteur droit avec flèche 76">
            <a:extLst>
              <a:ext uri="{FF2B5EF4-FFF2-40B4-BE49-F238E27FC236}">
                <a16:creationId xmlns:a16="http://schemas.microsoft.com/office/drawing/2014/main" id="{9E35C02D-3D9A-1444-9DCF-851F30497293}"/>
              </a:ext>
            </a:extLst>
          </p:cNvPr>
          <p:cNvCxnSpPr>
            <a:cxnSpLocks/>
          </p:cNvCxnSpPr>
          <p:nvPr/>
        </p:nvCxnSpPr>
        <p:spPr>
          <a:xfrm flipH="1" flipV="1">
            <a:off x="6270084" y="3188651"/>
            <a:ext cx="680958" cy="716988"/>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82" name="Connecteur droit avec flèche 81">
            <a:extLst>
              <a:ext uri="{FF2B5EF4-FFF2-40B4-BE49-F238E27FC236}">
                <a16:creationId xmlns:a16="http://schemas.microsoft.com/office/drawing/2014/main" id="{C55BD371-8E2B-5541-96BB-B98C384D595A}"/>
              </a:ext>
            </a:extLst>
          </p:cNvPr>
          <p:cNvCxnSpPr>
            <a:cxnSpLocks/>
            <a:endCxn id="26" idx="1"/>
          </p:cNvCxnSpPr>
          <p:nvPr/>
        </p:nvCxnSpPr>
        <p:spPr>
          <a:xfrm flipV="1">
            <a:off x="5104568" y="2222414"/>
            <a:ext cx="1198734" cy="55370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86" name="Connecteur droit avec flèche 85">
            <a:extLst>
              <a:ext uri="{FF2B5EF4-FFF2-40B4-BE49-F238E27FC236}">
                <a16:creationId xmlns:a16="http://schemas.microsoft.com/office/drawing/2014/main" id="{BDAA7632-102A-7549-B089-D63F908A94B0}"/>
              </a:ext>
            </a:extLst>
          </p:cNvPr>
          <p:cNvCxnSpPr>
            <a:cxnSpLocks/>
          </p:cNvCxnSpPr>
          <p:nvPr/>
        </p:nvCxnSpPr>
        <p:spPr>
          <a:xfrm flipH="1" flipV="1">
            <a:off x="4070137" y="2532756"/>
            <a:ext cx="582365" cy="46976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98" name="Connecteur droit avec flèche 97">
            <a:extLst>
              <a:ext uri="{FF2B5EF4-FFF2-40B4-BE49-F238E27FC236}">
                <a16:creationId xmlns:a16="http://schemas.microsoft.com/office/drawing/2014/main" id="{5E51C44C-EC1E-F349-8195-D9935C147C75}"/>
              </a:ext>
            </a:extLst>
          </p:cNvPr>
          <p:cNvCxnSpPr>
            <a:cxnSpLocks/>
          </p:cNvCxnSpPr>
          <p:nvPr/>
        </p:nvCxnSpPr>
        <p:spPr>
          <a:xfrm flipH="1" flipV="1">
            <a:off x="2828598" y="2827910"/>
            <a:ext cx="1891709" cy="34542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03" name="Connecteur droit avec flèche 102">
            <a:extLst>
              <a:ext uri="{FF2B5EF4-FFF2-40B4-BE49-F238E27FC236}">
                <a16:creationId xmlns:a16="http://schemas.microsoft.com/office/drawing/2014/main" id="{D18C695F-D8EF-914D-BF41-EE6C5FA6E96B}"/>
              </a:ext>
            </a:extLst>
          </p:cNvPr>
          <p:cNvCxnSpPr>
            <a:cxnSpLocks/>
          </p:cNvCxnSpPr>
          <p:nvPr/>
        </p:nvCxnSpPr>
        <p:spPr>
          <a:xfrm flipH="1" flipV="1">
            <a:off x="3204231" y="4481262"/>
            <a:ext cx="1022902" cy="46296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16" name="Connecteur droit avec flèche 115">
            <a:extLst>
              <a:ext uri="{FF2B5EF4-FFF2-40B4-BE49-F238E27FC236}">
                <a16:creationId xmlns:a16="http://schemas.microsoft.com/office/drawing/2014/main" id="{89885B8C-0388-6C48-879F-21CB12E73233}"/>
              </a:ext>
            </a:extLst>
          </p:cNvPr>
          <p:cNvCxnSpPr>
            <a:cxnSpLocks/>
            <a:stCxn id="18" idx="1"/>
          </p:cNvCxnSpPr>
          <p:nvPr/>
        </p:nvCxnSpPr>
        <p:spPr>
          <a:xfrm flipH="1">
            <a:off x="3445835" y="5163717"/>
            <a:ext cx="767726" cy="44706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24" name="Connecteur droit avec flèche 123">
            <a:extLst>
              <a:ext uri="{FF2B5EF4-FFF2-40B4-BE49-F238E27FC236}">
                <a16:creationId xmlns:a16="http://schemas.microsoft.com/office/drawing/2014/main" id="{8B4C0BED-153F-BE4B-8E78-3546F773BE3B}"/>
              </a:ext>
            </a:extLst>
          </p:cNvPr>
          <p:cNvCxnSpPr>
            <a:cxnSpLocks/>
          </p:cNvCxnSpPr>
          <p:nvPr/>
        </p:nvCxnSpPr>
        <p:spPr>
          <a:xfrm>
            <a:off x="4455165" y="5331258"/>
            <a:ext cx="1814919" cy="51491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29" name="Connecteur droit avec flèche 128">
            <a:extLst>
              <a:ext uri="{FF2B5EF4-FFF2-40B4-BE49-F238E27FC236}">
                <a16:creationId xmlns:a16="http://schemas.microsoft.com/office/drawing/2014/main" id="{3854385A-A79F-5348-9B78-DBABBFABCDB6}"/>
              </a:ext>
            </a:extLst>
          </p:cNvPr>
          <p:cNvCxnSpPr>
            <a:cxnSpLocks/>
          </p:cNvCxnSpPr>
          <p:nvPr/>
        </p:nvCxnSpPr>
        <p:spPr>
          <a:xfrm flipH="1" flipV="1">
            <a:off x="8453649" y="3389439"/>
            <a:ext cx="583534" cy="104839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pic>
        <p:nvPicPr>
          <p:cNvPr id="136" name="Image 10">
            <a:extLst>
              <a:ext uri="{FF2B5EF4-FFF2-40B4-BE49-F238E27FC236}">
                <a16:creationId xmlns:a16="http://schemas.microsoft.com/office/drawing/2014/main" id="{6098A5A0-22BC-884D-A2EB-A89D70A2A2D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269869" y="2931389"/>
            <a:ext cx="1535825" cy="1129522"/>
          </a:xfrm>
          <a:prstGeom prst="rect">
            <a:avLst/>
          </a:prstGeom>
        </p:spPr>
      </p:pic>
      <p:pic>
        <p:nvPicPr>
          <p:cNvPr id="138" name="Image 39">
            <a:extLst>
              <a:ext uri="{FF2B5EF4-FFF2-40B4-BE49-F238E27FC236}">
                <a16:creationId xmlns:a16="http://schemas.microsoft.com/office/drawing/2014/main" id="{89145DAF-2146-4E45-B8B9-175C0008072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1028981" y="3205286"/>
            <a:ext cx="355612" cy="325226"/>
          </a:xfrm>
          <a:prstGeom prst="rect">
            <a:avLst/>
          </a:prstGeom>
        </p:spPr>
      </p:pic>
      <p:cxnSp>
        <p:nvCxnSpPr>
          <p:cNvPr id="140" name="Connecteur droit avec flèche 139">
            <a:extLst>
              <a:ext uri="{FF2B5EF4-FFF2-40B4-BE49-F238E27FC236}">
                <a16:creationId xmlns:a16="http://schemas.microsoft.com/office/drawing/2014/main" id="{21C2EB5B-5A52-3142-A6F9-9FDC6C669857}"/>
              </a:ext>
            </a:extLst>
          </p:cNvPr>
          <p:cNvCxnSpPr>
            <a:cxnSpLocks/>
            <a:endCxn id="136" idx="1"/>
          </p:cNvCxnSpPr>
          <p:nvPr/>
        </p:nvCxnSpPr>
        <p:spPr>
          <a:xfrm flipV="1">
            <a:off x="9526365" y="3496150"/>
            <a:ext cx="743504" cy="71068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44" name="ZoneTexte 143">
            <a:extLst>
              <a:ext uri="{FF2B5EF4-FFF2-40B4-BE49-F238E27FC236}">
                <a16:creationId xmlns:a16="http://schemas.microsoft.com/office/drawing/2014/main" id="{56532BF0-717C-4145-B04C-97DB2E83D51C}"/>
              </a:ext>
            </a:extLst>
          </p:cNvPr>
          <p:cNvSpPr txBox="1"/>
          <p:nvPr/>
        </p:nvSpPr>
        <p:spPr>
          <a:xfrm>
            <a:off x="9311936" y="5784139"/>
            <a:ext cx="182880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C42F1A"/>
                </a:solidFill>
                <a:effectLst/>
                <a:uLnTx/>
                <a:uFillTx/>
                <a:latin typeface="Trebuchet MS" panose="020B0603020202020204"/>
                <a:ea typeface="+mn-ea"/>
                <a:cs typeface="+mn-cs"/>
              </a:rPr>
              <a:t>1</a:t>
            </a:r>
            <a:r>
              <a:rPr kumimoji="0" lang="fr-FR" sz="1800" b="1" i="0" u="none" strike="noStrike" kern="1200" cap="none" spc="0" normalizeH="0" baseline="30000" noProof="0" dirty="0">
                <a:ln>
                  <a:noFill/>
                </a:ln>
                <a:solidFill>
                  <a:srgbClr val="C42F1A"/>
                </a:solidFill>
                <a:effectLst/>
                <a:uLnTx/>
                <a:uFillTx/>
                <a:latin typeface="Trebuchet MS" panose="020B0603020202020204"/>
                <a:ea typeface="+mn-ea"/>
                <a:cs typeface="+mn-cs"/>
              </a:rPr>
              <a:t>er </a:t>
            </a:r>
            <a:r>
              <a:rPr kumimoji="0" lang="fr-FR" sz="1800" b="1" i="0" u="none" strike="noStrike" kern="1200" cap="none" spc="0" normalizeH="0" baseline="0" noProof="0" dirty="0">
                <a:ln>
                  <a:noFill/>
                </a:ln>
                <a:solidFill>
                  <a:srgbClr val="C42F1A"/>
                </a:solidFill>
                <a:effectLst/>
                <a:uLnTx/>
                <a:uFillTx/>
                <a:latin typeface="Trebuchet MS" panose="020B0603020202020204"/>
                <a:ea typeface="+mn-ea"/>
                <a:cs typeface="+mn-cs"/>
              </a:rPr>
              <a:t>cercle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E6B91E"/>
                </a:solidFill>
                <a:effectLst/>
                <a:uLnTx/>
                <a:uFillTx/>
                <a:latin typeface="Trebuchet MS" panose="020B0603020202020204"/>
                <a:ea typeface="+mn-ea"/>
                <a:cs typeface="+mn-cs"/>
              </a:rPr>
              <a:t>2</a:t>
            </a:r>
            <a:r>
              <a:rPr kumimoji="0" lang="fr-FR" sz="1800" b="1" i="0" u="none" strike="noStrike" kern="1200" cap="none" spc="0" normalizeH="0" baseline="30000" noProof="0" dirty="0">
                <a:ln>
                  <a:noFill/>
                </a:ln>
                <a:solidFill>
                  <a:srgbClr val="E6B91E"/>
                </a:solidFill>
                <a:effectLst/>
                <a:uLnTx/>
                <a:uFillTx/>
                <a:latin typeface="Trebuchet MS" panose="020B0603020202020204"/>
                <a:ea typeface="+mn-ea"/>
                <a:cs typeface="+mn-cs"/>
              </a:rPr>
              <a:t>ème</a:t>
            </a:r>
            <a:r>
              <a:rPr kumimoji="0" lang="fr-FR" sz="1800" b="1" i="0" u="none" strike="noStrike" kern="1200" cap="none" spc="0" normalizeH="0" baseline="0" noProof="0" dirty="0">
                <a:ln>
                  <a:noFill/>
                </a:ln>
                <a:solidFill>
                  <a:srgbClr val="E6B91E"/>
                </a:solidFill>
                <a:effectLst/>
                <a:uLnTx/>
                <a:uFillTx/>
                <a:latin typeface="Trebuchet MS" panose="020B0603020202020204"/>
                <a:ea typeface="+mn-ea"/>
                <a:cs typeface="+mn-cs"/>
              </a:rPr>
              <a:t> cercle</a:t>
            </a:r>
          </a:p>
        </p:txBody>
      </p:sp>
      <p:pic>
        <p:nvPicPr>
          <p:cNvPr id="4" name="Graphique 3" descr="Fermer">
            <a:extLst>
              <a:ext uri="{FF2B5EF4-FFF2-40B4-BE49-F238E27FC236}">
                <a16:creationId xmlns:a16="http://schemas.microsoft.com/office/drawing/2014/main" id="{CB3F00DE-5B1E-E34D-A9AF-874B969D8309}"/>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640282" y="3479795"/>
            <a:ext cx="425844" cy="425844"/>
          </a:xfrm>
          <a:prstGeom prst="rect">
            <a:avLst/>
          </a:prstGeom>
        </p:spPr>
      </p:pic>
      <p:pic>
        <p:nvPicPr>
          <p:cNvPr id="45" name="Graphique 44" descr="Fermer">
            <a:extLst>
              <a:ext uri="{FF2B5EF4-FFF2-40B4-BE49-F238E27FC236}">
                <a16:creationId xmlns:a16="http://schemas.microsoft.com/office/drawing/2014/main" id="{9B4D811C-67D7-F14A-B208-0A3DADEE63A2}"/>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602817" y="2223414"/>
            <a:ext cx="384916" cy="384916"/>
          </a:xfrm>
          <a:prstGeom prst="rect">
            <a:avLst/>
          </a:prstGeom>
        </p:spPr>
      </p:pic>
      <p:pic>
        <p:nvPicPr>
          <p:cNvPr id="47" name="Graphique 46" descr="Fermer">
            <a:extLst>
              <a:ext uri="{FF2B5EF4-FFF2-40B4-BE49-F238E27FC236}">
                <a16:creationId xmlns:a16="http://schemas.microsoft.com/office/drawing/2014/main" id="{1EDE198F-56BE-8643-8FD6-59BA1C546991}"/>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235221" y="2554473"/>
            <a:ext cx="359041" cy="359041"/>
          </a:xfrm>
          <a:prstGeom prst="rect">
            <a:avLst/>
          </a:prstGeom>
        </p:spPr>
      </p:pic>
      <p:pic>
        <p:nvPicPr>
          <p:cNvPr id="49" name="Graphique 48" descr="Fermer">
            <a:extLst>
              <a:ext uri="{FF2B5EF4-FFF2-40B4-BE49-F238E27FC236}">
                <a16:creationId xmlns:a16="http://schemas.microsoft.com/office/drawing/2014/main" id="{F24B45E6-56C5-174B-9905-F62320DF3013}"/>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3456919" y="4477144"/>
            <a:ext cx="383479" cy="383479"/>
          </a:xfrm>
          <a:prstGeom prst="rect">
            <a:avLst/>
          </a:prstGeom>
        </p:spPr>
      </p:pic>
      <p:pic>
        <p:nvPicPr>
          <p:cNvPr id="51" name="Graphique 50" descr="Fermer">
            <a:extLst>
              <a:ext uri="{FF2B5EF4-FFF2-40B4-BE49-F238E27FC236}">
                <a16:creationId xmlns:a16="http://schemas.microsoft.com/office/drawing/2014/main" id="{4E8255BC-14CD-4B4F-A353-3727F0709E7E}"/>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3466704" y="5241985"/>
            <a:ext cx="395173" cy="395173"/>
          </a:xfrm>
          <a:prstGeom prst="rect">
            <a:avLst/>
          </a:prstGeom>
        </p:spPr>
      </p:pic>
      <p:sp>
        <p:nvSpPr>
          <p:cNvPr id="53" name="Espace réservé du numéro de diapositive 4">
            <a:extLst>
              <a:ext uri="{FF2B5EF4-FFF2-40B4-BE49-F238E27FC236}">
                <a16:creationId xmlns:a16="http://schemas.microsoft.com/office/drawing/2014/main" id="{4ABE77B3-DECC-7042-8B1E-8B5AF9A8A75C}"/>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55" name="Image 3">
            <a:extLst>
              <a:ext uri="{FF2B5EF4-FFF2-40B4-BE49-F238E27FC236}">
                <a16:creationId xmlns:a16="http://schemas.microsoft.com/office/drawing/2014/main" id="{E96E3B82-B0FA-974B-A29F-73D1A0595B6D}"/>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Tree>
    <p:extLst>
      <p:ext uri="{BB962C8B-B14F-4D97-AF65-F5344CB8AC3E}">
        <p14:creationId xmlns:p14="http://schemas.microsoft.com/office/powerpoint/2010/main" val="4053228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6" name="Titre 15">
            <a:extLst>
              <a:ext uri="{FF2B5EF4-FFF2-40B4-BE49-F238E27FC236}">
                <a16:creationId xmlns:a16="http://schemas.microsoft.com/office/drawing/2014/main" id="{461A41C8-1493-1A44-B358-7AFB0E95323A}"/>
              </a:ext>
            </a:extLst>
          </p:cNvPr>
          <p:cNvSpPr>
            <a:spLocks noGrp="1"/>
          </p:cNvSpPr>
          <p:nvPr>
            <p:ph type="title"/>
          </p:nvPr>
        </p:nvSpPr>
        <p:spPr>
          <a:xfrm>
            <a:off x="1005416" y="567995"/>
            <a:ext cx="9156873" cy="1320800"/>
          </a:xfrm>
        </p:spPr>
        <p:txBody>
          <a:bodyPr/>
          <a:lstStyle/>
          <a:p>
            <a:r>
              <a:rPr lang="fr-FR" dirty="0"/>
              <a:t>Objectifs des mesures barrières contre le COVID-19</a:t>
            </a:r>
          </a:p>
        </p:txBody>
      </p:sp>
      <p:sp>
        <p:nvSpPr>
          <p:cNvPr id="19" name="Espace réservé du contenu 18">
            <a:extLst>
              <a:ext uri="{FF2B5EF4-FFF2-40B4-BE49-F238E27FC236}">
                <a16:creationId xmlns:a16="http://schemas.microsoft.com/office/drawing/2014/main" id="{C9DA0F59-5F84-0F4B-8D87-381AFD678515}"/>
              </a:ext>
            </a:extLst>
          </p:cNvPr>
          <p:cNvSpPr>
            <a:spLocks noGrp="1"/>
          </p:cNvSpPr>
          <p:nvPr>
            <p:ph idx="1"/>
          </p:nvPr>
        </p:nvSpPr>
        <p:spPr>
          <a:xfrm>
            <a:off x="531628" y="2285525"/>
            <a:ext cx="8147863" cy="2124405"/>
          </a:xfrm>
        </p:spPr>
        <p:txBody>
          <a:bodyPr>
            <a:normAutofit fontScale="92500" lnSpcReduction="20000"/>
          </a:bodyPr>
          <a:lstStyle/>
          <a:p>
            <a:r>
              <a:rPr lang="fr-FR" b="1" dirty="0"/>
              <a:t>Objectif</a:t>
            </a:r>
            <a:r>
              <a:rPr lang="fr-FR" dirty="0"/>
              <a:t> des mesures barrières : </a:t>
            </a:r>
            <a:r>
              <a:rPr lang="fr-FR" b="1" dirty="0"/>
              <a:t>réduire la contamination donc le R0</a:t>
            </a:r>
          </a:p>
          <a:p>
            <a:pPr lvl="1"/>
            <a:r>
              <a:rPr lang="fr-FR" dirty="0"/>
              <a:t>Abaisser le pic de la maladie</a:t>
            </a:r>
          </a:p>
          <a:p>
            <a:pPr lvl="1"/>
            <a:r>
              <a:rPr lang="fr-FR" dirty="0"/>
              <a:t>Théoriquement, ne modifie pas le nombre de patients, l’étale dans le temps</a:t>
            </a:r>
          </a:p>
          <a:p>
            <a:pPr lvl="1"/>
            <a:r>
              <a:rPr lang="fr-FR" dirty="0"/>
              <a:t>Permettre aux structures de santé de mieux faire face à l’épidémie</a:t>
            </a:r>
          </a:p>
          <a:p>
            <a:pPr lvl="1"/>
            <a:r>
              <a:rPr lang="fr-FR" dirty="0"/>
              <a:t>Permettre d’attendre une baisse naturelle du RO, si SARS-CoV2 se transmet moins facilement en période estivale</a:t>
            </a:r>
          </a:p>
          <a:p>
            <a:pPr lvl="1"/>
            <a:r>
              <a:rPr lang="fr-FR" dirty="0"/>
              <a:t>Permettre d’attendre vaccins et traitements efficaces</a:t>
            </a:r>
          </a:p>
        </p:txBody>
      </p:sp>
      <p:pic>
        <p:nvPicPr>
          <p:cNvPr id="2" name="Image 8">
            <a:extLst>
              <a:ext uri="{FF2B5EF4-FFF2-40B4-BE49-F238E27FC236}">
                <a16:creationId xmlns:a16="http://schemas.microsoft.com/office/drawing/2014/main" id="{90E0AFA8-8451-8047-BF02-82BDF374BF0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887959" y="1570107"/>
            <a:ext cx="3201409" cy="2619806"/>
          </a:xfrm>
          <a:prstGeom prst="rect">
            <a:avLst/>
          </a:prstGeom>
          <a:ln>
            <a:noFill/>
          </a:ln>
          <a:effectLst>
            <a:outerShdw blurRad="190500" algn="tl" rotWithShape="0">
              <a:srgbClr val="000000">
                <a:alpha val="70000"/>
              </a:srgbClr>
            </a:outerShdw>
          </a:effectLst>
        </p:spPr>
      </p:pic>
      <p:sp>
        <p:nvSpPr>
          <p:cNvPr id="13" name="Espace réservé du numéro de diapositive 4">
            <a:extLst>
              <a:ext uri="{FF2B5EF4-FFF2-40B4-BE49-F238E27FC236}">
                <a16:creationId xmlns:a16="http://schemas.microsoft.com/office/drawing/2014/main" id="{A70215E8-1C10-C443-A2C2-554212C7FFAD}"/>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38</a:t>
            </a:fld>
            <a:endParaRPr lang="en-US" dirty="0">
              <a:solidFill>
                <a:schemeClr val="bg1"/>
              </a:solidFill>
            </a:endParaRPr>
          </a:p>
        </p:txBody>
      </p:sp>
      <p:pic>
        <p:nvPicPr>
          <p:cNvPr id="14" name="Image 3">
            <a:extLst>
              <a:ext uri="{FF2B5EF4-FFF2-40B4-BE49-F238E27FC236}">
                <a16:creationId xmlns:a16="http://schemas.microsoft.com/office/drawing/2014/main" id="{CB6FB846-E49D-134C-8EB1-B89257221F1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 coins arrondis 3">
            <a:extLst>
              <a:ext uri="{FF2B5EF4-FFF2-40B4-BE49-F238E27FC236}">
                <a16:creationId xmlns:a16="http://schemas.microsoft.com/office/drawing/2014/main" id="{0D350151-1926-8741-BDED-6407F4BF1159}"/>
              </a:ext>
            </a:extLst>
          </p:cNvPr>
          <p:cNvSpPr/>
          <p:nvPr/>
        </p:nvSpPr>
        <p:spPr>
          <a:xfrm>
            <a:off x="2010334" y="5088669"/>
            <a:ext cx="8983731" cy="14075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b="1" dirty="0"/>
              <a:t>Le 25 Mai 2020, après de 2 mois de confinement de la population, </a:t>
            </a:r>
          </a:p>
          <a:p>
            <a:pPr marL="285750" indent="-285750" algn="just">
              <a:buFont typeface="Arial" panose="020B0604020202020204" pitchFamily="34" charset="0"/>
              <a:buChar char="•"/>
            </a:pPr>
            <a:r>
              <a:rPr lang="fr-FR" b="1" dirty="0"/>
              <a:t>l’estimation du % de la population ayant </a:t>
            </a:r>
            <a:r>
              <a:rPr lang="fr-FR" b="1" dirty="0" err="1"/>
              <a:t>séro</a:t>
            </a:r>
            <a:r>
              <a:rPr lang="fr-FR" b="1" dirty="0"/>
              <a:t>-converti est &lt; 5 %,  (10% dans la région parisienne) laissant craindre la possibilité de vagues épidémiques ultérieures de grande ampleur</a:t>
            </a:r>
          </a:p>
          <a:p>
            <a:pPr marL="285750" indent="-285750" algn="just">
              <a:buFont typeface="Arial" panose="020B0604020202020204" pitchFamily="34" charset="0"/>
              <a:buChar char="•"/>
            </a:pPr>
            <a:r>
              <a:rPr lang="fr-FR" b="1" dirty="0"/>
              <a:t>le R0 est passé de 2,9 à &lt; 0,6 ( 0,3 et l’épidémie régresse</a:t>
            </a:r>
          </a:p>
        </p:txBody>
      </p:sp>
    </p:spTree>
    <p:extLst>
      <p:ext uri="{BB962C8B-B14F-4D97-AF65-F5344CB8AC3E}">
        <p14:creationId xmlns:p14="http://schemas.microsoft.com/office/powerpoint/2010/main" val="2732599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F66753-66B1-7441-8A86-373563520D4A}"/>
              </a:ext>
            </a:extLst>
          </p:cNvPr>
          <p:cNvSpPr>
            <a:spLocks noGrp="1"/>
          </p:cNvSpPr>
          <p:nvPr>
            <p:ph type="ctrTitle"/>
          </p:nvPr>
        </p:nvSpPr>
        <p:spPr>
          <a:xfrm>
            <a:off x="914400" y="3227682"/>
            <a:ext cx="8359603" cy="1646302"/>
          </a:xfrm>
        </p:spPr>
        <p:txBody>
          <a:bodyPr/>
          <a:lstStyle/>
          <a:p>
            <a:r>
              <a:rPr lang="fr-FR" sz="4000" dirty="0"/>
              <a:t>Immunité vis-à-vis des coronavirus</a:t>
            </a:r>
            <a:br>
              <a:rPr lang="fr-FR" sz="4000" dirty="0"/>
            </a:br>
            <a:br>
              <a:rPr lang="fr-FR" dirty="0"/>
            </a:br>
            <a:endParaRPr lang="fr-FR" dirty="0"/>
          </a:p>
        </p:txBody>
      </p:sp>
      <p:sp>
        <p:nvSpPr>
          <p:cNvPr id="3" name="Sous-titre 2">
            <a:extLst>
              <a:ext uri="{FF2B5EF4-FFF2-40B4-BE49-F238E27FC236}">
                <a16:creationId xmlns:a16="http://schemas.microsoft.com/office/drawing/2014/main" id="{2A1C1282-05DF-5B48-99F7-D3C8C6CE3579}"/>
              </a:ext>
            </a:extLst>
          </p:cNvPr>
          <p:cNvSpPr>
            <a:spLocks noGrp="1"/>
          </p:cNvSpPr>
          <p:nvPr>
            <p:ph type="subTitle" idx="1"/>
          </p:nvPr>
        </p:nvSpPr>
        <p:spPr/>
        <p:txBody>
          <a:bodyPr>
            <a:normAutofit/>
          </a:bodyPr>
          <a:lstStyle/>
          <a:p>
            <a:r>
              <a:rPr lang="fr-FR" sz="3200" b="1" dirty="0"/>
              <a:t>Certitudes &amp; incertitudes</a:t>
            </a:r>
          </a:p>
        </p:txBody>
      </p:sp>
    </p:spTree>
    <p:extLst>
      <p:ext uri="{BB962C8B-B14F-4D97-AF65-F5344CB8AC3E}">
        <p14:creationId xmlns:p14="http://schemas.microsoft.com/office/powerpoint/2010/main" val="3179079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B048E5-CB4E-4143-92AC-87CAE3BD1D24}"/>
              </a:ext>
            </a:extLst>
          </p:cNvPr>
          <p:cNvSpPr>
            <a:spLocks noGrp="1"/>
          </p:cNvSpPr>
          <p:nvPr>
            <p:ph type="ctrTitle"/>
          </p:nvPr>
        </p:nvSpPr>
        <p:spPr>
          <a:xfrm>
            <a:off x="1507067" y="2404534"/>
            <a:ext cx="8232356" cy="1646302"/>
          </a:xfrm>
        </p:spPr>
        <p:txBody>
          <a:bodyPr/>
          <a:lstStyle/>
          <a:p>
            <a:r>
              <a:rPr lang="fr-FR" dirty="0"/>
              <a:t>Evolution de la pandémie</a:t>
            </a:r>
          </a:p>
        </p:txBody>
      </p:sp>
      <p:pic>
        <p:nvPicPr>
          <p:cNvPr id="7" name="Image 6" descr="Une image contenant texte, carte, alimentation&#10;&#10;Description générée automatiquement">
            <a:extLst>
              <a:ext uri="{FF2B5EF4-FFF2-40B4-BE49-F238E27FC236}">
                <a16:creationId xmlns:a16="http://schemas.microsoft.com/office/drawing/2014/main" id="{A37340DC-1BA5-264C-BD93-2B566ABA278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12826" y="130694"/>
            <a:ext cx="5020837" cy="2823243"/>
          </a:xfrm>
          <a:prstGeom prst="rect">
            <a:avLst/>
          </a:prstGeom>
        </p:spPr>
      </p:pic>
    </p:spTree>
    <p:extLst>
      <p:ext uri="{BB962C8B-B14F-4D97-AF65-F5344CB8AC3E}">
        <p14:creationId xmlns:p14="http://schemas.microsoft.com/office/powerpoint/2010/main" val="6295669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40</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438796" y="2067825"/>
            <a:ext cx="11215322" cy="3880773"/>
          </a:xfrm>
        </p:spPr>
        <p:txBody>
          <a:bodyPr>
            <a:normAutofit/>
          </a:bodyPr>
          <a:lstStyle/>
          <a:p>
            <a:r>
              <a:rPr lang="fr-FR" sz="2000" dirty="0">
                <a:solidFill>
                  <a:schemeClr val="tx1"/>
                </a:solidFill>
              </a:rPr>
              <a:t>Si les patients guérissent « naturellement » d’une maladie infectieuse, c’est que le système immunitaire a réussi à contrôler l’infection</a:t>
            </a:r>
          </a:p>
          <a:p>
            <a:pPr lvl="1"/>
            <a:r>
              <a:rPr lang="fr-FR" sz="2200" dirty="0">
                <a:solidFill>
                  <a:schemeClr val="tx1"/>
                </a:solidFill>
              </a:rPr>
              <a:t>Immunité cellulaire</a:t>
            </a:r>
          </a:p>
          <a:p>
            <a:pPr lvl="1"/>
            <a:r>
              <a:rPr lang="fr-FR" sz="2200" dirty="0" err="1">
                <a:solidFill>
                  <a:schemeClr val="tx1"/>
                </a:solidFill>
              </a:rPr>
              <a:t>Ac</a:t>
            </a:r>
            <a:r>
              <a:rPr lang="fr-FR" sz="2200" dirty="0">
                <a:solidFill>
                  <a:schemeClr val="tx1"/>
                </a:solidFill>
              </a:rPr>
              <a:t>. neutralisant</a:t>
            </a:r>
          </a:p>
          <a:p>
            <a:r>
              <a:rPr lang="fr-FR" sz="2000" dirty="0">
                <a:solidFill>
                  <a:schemeClr val="tx1"/>
                </a:solidFill>
              </a:rPr>
              <a:t>La maladie est donc </a:t>
            </a:r>
            <a:r>
              <a:rPr lang="fr-FR" sz="2000" b="1" dirty="0">
                <a:solidFill>
                  <a:schemeClr val="tx1"/>
                </a:solidFill>
              </a:rPr>
              <a:t>immunisante</a:t>
            </a:r>
            <a:r>
              <a:rPr lang="fr-FR" sz="2000" dirty="0">
                <a:solidFill>
                  <a:schemeClr val="tx1"/>
                </a:solidFill>
              </a:rPr>
              <a:t> pour l’immense majorité des patients +++</a:t>
            </a:r>
            <a:endParaRPr lang="fr-FR" sz="2000" b="1" dirty="0">
              <a:solidFill>
                <a:schemeClr val="tx1"/>
              </a:solidFill>
            </a:endParaRPr>
          </a:p>
          <a:p>
            <a:r>
              <a:rPr lang="fr-FR" sz="2000" b="1" dirty="0">
                <a:solidFill>
                  <a:schemeClr val="tx1"/>
                </a:solidFill>
              </a:rPr>
              <a:t>Les </a:t>
            </a:r>
            <a:r>
              <a:rPr lang="fr-FR" sz="2000" b="1" dirty="0" err="1">
                <a:solidFill>
                  <a:schemeClr val="tx1"/>
                </a:solidFill>
              </a:rPr>
              <a:t>Ac</a:t>
            </a:r>
            <a:r>
              <a:rPr lang="fr-FR" sz="2000" b="1" dirty="0">
                <a:solidFill>
                  <a:schemeClr val="tx1"/>
                </a:solidFill>
              </a:rPr>
              <a:t> détectés ou dosés après la maladie </a:t>
            </a:r>
            <a:r>
              <a:rPr lang="fr-FR" sz="2000" b="1" u="sng" dirty="0">
                <a:solidFill>
                  <a:schemeClr val="tx1"/>
                </a:solidFill>
              </a:rPr>
              <a:t>témoignent</a:t>
            </a:r>
            <a:r>
              <a:rPr lang="fr-FR" sz="2000" b="1" dirty="0">
                <a:solidFill>
                  <a:schemeClr val="tx1"/>
                </a:solidFill>
              </a:rPr>
              <a:t> du contact avec le virus et de cette immunisation</a:t>
            </a:r>
          </a:p>
          <a:p>
            <a:r>
              <a:rPr lang="fr-FR" sz="2000" dirty="0">
                <a:solidFill>
                  <a:schemeClr val="tx1"/>
                </a:solidFill>
              </a:rPr>
              <a:t>Cela ne veut pas dire que les </a:t>
            </a:r>
            <a:r>
              <a:rPr lang="fr-FR" sz="2000" dirty="0" err="1">
                <a:solidFill>
                  <a:schemeClr val="tx1"/>
                </a:solidFill>
              </a:rPr>
              <a:t>Ac</a:t>
            </a:r>
            <a:r>
              <a:rPr lang="fr-FR" sz="2000" dirty="0">
                <a:solidFill>
                  <a:schemeClr val="tx1"/>
                </a:solidFill>
              </a:rPr>
              <a:t> mesurés par ELISA soient eux même protecteurs</a:t>
            </a:r>
            <a:endParaRPr lang="fr-FR" sz="2000" dirty="0"/>
          </a:p>
          <a:p>
            <a:endParaRPr lang="fr-FR" sz="2400" b="1" dirty="0">
              <a:solidFill>
                <a:schemeClr val="tx1"/>
              </a:solidFill>
            </a:endParaRPr>
          </a:p>
        </p:txBody>
      </p:sp>
    </p:spTree>
    <p:extLst>
      <p:ext uri="{BB962C8B-B14F-4D97-AF65-F5344CB8AC3E}">
        <p14:creationId xmlns:p14="http://schemas.microsoft.com/office/powerpoint/2010/main" val="30480055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Incertitudes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563033" y="1796154"/>
            <a:ext cx="11065933" cy="4452246"/>
          </a:xfrm>
        </p:spPr>
        <p:txBody>
          <a:bodyPr>
            <a:normAutofit fontScale="85000" lnSpcReduction="20000"/>
          </a:bodyPr>
          <a:lstStyle/>
          <a:p>
            <a:r>
              <a:rPr lang="fr-FR" sz="2800" b="1" dirty="0">
                <a:solidFill>
                  <a:schemeClr val="tx1"/>
                </a:solidFill>
              </a:rPr>
              <a:t>L</a:t>
            </a:r>
            <a:r>
              <a:rPr lang="fr-FR" sz="2200" b="1" dirty="0">
                <a:solidFill>
                  <a:schemeClr val="tx1"/>
                </a:solidFill>
              </a:rPr>
              <a:t>a durée de protection +++</a:t>
            </a:r>
          </a:p>
          <a:p>
            <a:pPr lvl="1"/>
            <a:r>
              <a:rPr lang="fr-FR" sz="2200" dirty="0">
                <a:solidFill>
                  <a:schemeClr val="tx1"/>
                </a:solidFill>
              </a:rPr>
              <a:t>1 à 3 ans pour les coronavirus « habituels »</a:t>
            </a:r>
          </a:p>
          <a:p>
            <a:pPr lvl="1"/>
            <a:r>
              <a:rPr lang="fr-FR" sz="2200" dirty="0">
                <a:solidFill>
                  <a:schemeClr val="tx1"/>
                </a:solidFill>
              </a:rPr>
              <a:t>2 à 14 ans de persistance </a:t>
            </a:r>
            <a:r>
              <a:rPr lang="fr-FR" sz="2200" dirty="0" err="1">
                <a:solidFill>
                  <a:schemeClr val="tx1"/>
                </a:solidFill>
              </a:rPr>
              <a:t>d’Ac</a:t>
            </a:r>
            <a:r>
              <a:rPr lang="fr-FR" sz="2200" dirty="0">
                <a:solidFill>
                  <a:schemeClr val="tx1"/>
                </a:solidFill>
              </a:rPr>
              <a:t> neutralisant pour le Sars-CoV-1</a:t>
            </a:r>
          </a:p>
          <a:p>
            <a:pPr lvl="1">
              <a:spcAft>
                <a:spcPts val="600"/>
              </a:spcAft>
            </a:pPr>
            <a:r>
              <a:rPr lang="fr-FR" sz="2200" dirty="0">
                <a:solidFill>
                  <a:schemeClr val="tx1"/>
                </a:solidFill>
              </a:rPr>
              <a:t>Sars-CoV2 ???</a:t>
            </a:r>
            <a:endParaRPr lang="fr-FR" sz="2200" b="1" dirty="0">
              <a:solidFill>
                <a:schemeClr val="tx1"/>
              </a:solidFill>
            </a:endParaRPr>
          </a:p>
          <a:p>
            <a:r>
              <a:rPr lang="fr-FR" sz="2400" b="1" dirty="0">
                <a:solidFill>
                  <a:schemeClr val="tx1"/>
                </a:solidFill>
              </a:rPr>
              <a:t>Il est possible qu’un % des patients infectés « perdent » leur immunité plus vite</a:t>
            </a:r>
          </a:p>
          <a:p>
            <a:pPr lvl="1"/>
            <a:r>
              <a:rPr lang="fr-FR" sz="2200" dirty="0">
                <a:solidFill>
                  <a:schemeClr val="tx1"/>
                </a:solidFill>
              </a:rPr>
              <a:t>QQ ré-excréteurs de Sars-Cov-2, 3 mois après (15% ?)</a:t>
            </a:r>
          </a:p>
          <a:p>
            <a:pPr lvl="1"/>
            <a:r>
              <a:rPr lang="fr-FR" sz="2200" dirty="0">
                <a:solidFill>
                  <a:schemeClr val="tx1"/>
                </a:solidFill>
              </a:rPr>
              <a:t>Mais</a:t>
            </a:r>
          </a:p>
          <a:p>
            <a:pPr lvl="2"/>
            <a:r>
              <a:rPr lang="fr-FR" sz="2000" dirty="0">
                <a:solidFill>
                  <a:schemeClr val="tx1"/>
                </a:solidFill>
              </a:rPr>
              <a:t>Pas de « deuxième » maladie sévère ou grave décrite</a:t>
            </a:r>
          </a:p>
          <a:p>
            <a:pPr lvl="2"/>
            <a:r>
              <a:rPr lang="fr-FR" sz="2200" dirty="0">
                <a:solidFill>
                  <a:schemeClr val="tx1"/>
                </a:solidFill>
              </a:rPr>
              <a:t>Peu d’exemple de maladie infectieuse ou la 2</a:t>
            </a:r>
            <a:r>
              <a:rPr lang="fr-FR" sz="2200" baseline="30000" dirty="0">
                <a:solidFill>
                  <a:schemeClr val="tx1"/>
                </a:solidFill>
              </a:rPr>
              <a:t>ème</a:t>
            </a:r>
            <a:r>
              <a:rPr lang="fr-FR" sz="2200" dirty="0">
                <a:solidFill>
                  <a:schemeClr val="tx1"/>
                </a:solidFill>
              </a:rPr>
              <a:t> maladie soit plus grave que la première en population générale</a:t>
            </a:r>
          </a:p>
          <a:p>
            <a:r>
              <a:rPr lang="fr-FR" sz="2400" b="1" dirty="0">
                <a:solidFill>
                  <a:schemeClr val="tx1"/>
                </a:solidFill>
              </a:rPr>
              <a:t>Si l’immunité « naturelle » est insuffisante on peut prévoir des difficultés de mise au point des vaccins mais pas une impossibilité</a:t>
            </a:r>
            <a:endParaRPr lang="fr-FR" b="1" dirty="0"/>
          </a:p>
        </p:txBody>
      </p:sp>
      <p:sp>
        <p:nvSpPr>
          <p:cNvPr id="2" name="Rectangle : coins arrondis 1">
            <a:extLst>
              <a:ext uri="{FF2B5EF4-FFF2-40B4-BE49-F238E27FC236}">
                <a16:creationId xmlns:a16="http://schemas.microsoft.com/office/drawing/2014/main" id="{13B5DB9B-B378-C048-AB81-3A519CCAC57C}"/>
              </a:ext>
            </a:extLst>
          </p:cNvPr>
          <p:cNvSpPr/>
          <p:nvPr/>
        </p:nvSpPr>
        <p:spPr>
          <a:xfrm>
            <a:off x="8525435" y="1102658"/>
            <a:ext cx="3595327" cy="18915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i="1" dirty="0"/>
              <a:t>Le fait qu’un test positif ne permette pas d’éliminer que le patient puisse avoir une PCR positive secondairement et les incertitudes sur la durée de protection expliquent que l’OMS se soit prononcée contre la délivrance de </a:t>
            </a:r>
          </a:p>
          <a:p>
            <a:pPr algn="ctr"/>
            <a:r>
              <a:rPr lang="fr-FR" sz="1400" i="1" dirty="0"/>
              <a:t>« passeport sérologique ». </a:t>
            </a:r>
            <a:endParaRPr lang="fr-FR" i="1" dirty="0"/>
          </a:p>
        </p:txBody>
      </p:sp>
    </p:spTree>
    <p:extLst>
      <p:ext uri="{BB962C8B-B14F-4D97-AF65-F5344CB8AC3E}">
        <p14:creationId xmlns:p14="http://schemas.microsoft.com/office/powerpoint/2010/main" val="1204394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DB1181-2E92-EE45-BD6A-38AE9AA8D75A}"/>
              </a:ext>
            </a:extLst>
          </p:cNvPr>
          <p:cNvSpPr>
            <a:spLocks noGrp="1"/>
          </p:cNvSpPr>
          <p:nvPr>
            <p:ph type="ctrTitle"/>
          </p:nvPr>
        </p:nvSpPr>
        <p:spPr>
          <a:xfrm>
            <a:off x="1160585" y="3005048"/>
            <a:ext cx="8863695" cy="1646302"/>
          </a:xfrm>
        </p:spPr>
        <p:txBody>
          <a:bodyPr/>
          <a:lstStyle/>
          <a:p>
            <a:r>
              <a:rPr lang="fr-FR" dirty="0"/>
              <a:t>Les méthodes diagnostiques</a:t>
            </a:r>
            <a:br>
              <a:rPr lang="fr-FR" dirty="0"/>
            </a:br>
            <a:endParaRPr lang="fr-FR" dirty="0"/>
          </a:p>
        </p:txBody>
      </p:sp>
      <p:pic>
        <p:nvPicPr>
          <p:cNvPr id="4" name="Image 3">
            <a:extLst>
              <a:ext uri="{FF2B5EF4-FFF2-40B4-BE49-F238E27FC236}">
                <a16:creationId xmlns:a16="http://schemas.microsoft.com/office/drawing/2014/main" id="{F299BEE7-D1BD-EA45-BD4A-D21EB79D3D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67904"/>
            <a:ext cx="2426354" cy="357887"/>
          </a:xfrm>
          <a:prstGeom prst="rect">
            <a:avLst/>
          </a:prstGeom>
        </p:spPr>
      </p:pic>
    </p:spTree>
    <p:extLst>
      <p:ext uri="{BB962C8B-B14F-4D97-AF65-F5344CB8AC3E}">
        <p14:creationId xmlns:p14="http://schemas.microsoft.com/office/powerpoint/2010/main" val="33990807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43</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Détection du virus</a:t>
            </a:r>
          </a:p>
        </p:txBody>
      </p:sp>
      <p:sp>
        <p:nvSpPr>
          <p:cNvPr id="25" name="Espace réservé du contenu 8">
            <a:extLst>
              <a:ext uri="{FF2B5EF4-FFF2-40B4-BE49-F238E27FC236}">
                <a16:creationId xmlns:a16="http://schemas.microsoft.com/office/drawing/2014/main" id="{BA63553B-5DC6-8E4D-A5E5-781275BB089C}"/>
              </a:ext>
            </a:extLst>
          </p:cNvPr>
          <p:cNvSpPr>
            <a:spLocks noGrp="1"/>
          </p:cNvSpPr>
          <p:nvPr/>
        </p:nvSpPr>
        <p:spPr>
          <a:xfrm>
            <a:off x="925928" y="1530873"/>
            <a:ext cx="10486555" cy="5064237"/>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Le test de référence </a:t>
            </a:r>
            <a:r>
              <a:rPr lang="fr-FR" sz="1900" dirty="0"/>
              <a:t>de diagnostic du SARS-CoV-2 : détection de l’ARN viral par </a:t>
            </a:r>
            <a:r>
              <a:rPr lang="fr-FR" sz="1900" b="1" dirty="0"/>
              <a:t>PCR</a:t>
            </a:r>
          </a:p>
          <a:p>
            <a:pPr lvl="1">
              <a:spcAft>
                <a:spcPts val="300"/>
              </a:spcAft>
            </a:pPr>
            <a:r>
              <a:rPr lang="fr-FR" sz="1900" dirty="0"/>
              <a:t>Prélèvements rhino-pharyngés plus sensibles qu’</a:t>
            </a:r>
            <a:r>
              <a:rPr lang="fr-FR" sz="1900" dirty="0" err="1"/>
              <a:t>oro</a:t>
            </a:r>
            <a:r>
              <a:rPr lang="fr-FR" sz="1900" dirty="0"/>
              <a:t>-pharyngés</a:t>
            </a:r>
          </a:p>
          <a:p>
            <a:pPr lvl="1">
              <a:spcAft>
                <a:spcPts val="300"/>
              </a:spcAft>
            </a:pPr>
            <a:r>
              <a:rPr lang="fr-FR" sz="1900" dirty="0"/>
              <a:t>Prélèvements salivaires (moins désagréables) en cours de développement, semblent prometteurs</a:t>
            </a:r>
          </a:p>
          <a:p>
            <a:pPr lvl="1">
              <a:spcAft>
                <a:spcPts val="300"/>
              </a:spcAft>
            </a:pPr>
            <a:r>
              <a:rPr lang="fr-FR" sz="1900" dirty="0"/>
              <a:t>Prélèvements plus profonds: expectorations, lavages broncho-alvéolaires (si hospitalisation)</a:t>
            </a:r>
          </a:p>
          <a:p>
            <a:pPr lvl="1">
              <a:spcAft>
                <a:spcPts val="300"/>
              </a:spcAft>
            </a:pPr>
            <a:r>
              <a:rPr lang="fr-FR" sz="1900" dirty="0"/>
              <a:t>A partir de selles</a:t>
            </a:r>
          </a:p>
          <a:p>
            <a:r>
              <a:rPr lang="fr-FR" sz="1900" b="1" dirty="0"/>
              <a:t>Spécificité excellente</a:t>
            </a:r>
          </a:p>
          <a:p>
            <a:r>
              <a:rPr lang="fr-FR" sz="1900" b="1" dirty="0"/>
              <a:t>Sensibilité dépend de plusieurs facteurs </a:t>
            </a:r>
            <a:r>
              <a:rPr lang="fr-FR" sz="1900" dirty="0"/>
              <a:t>:</a:t>
            </a:r>
          </a:p>
          <a:p>
            <a:pPr lvl="1"/>
            <a:r>
              <a:rPr lang="fr-FR" sz="1700" dirty="0"/>
              <a:t>Qualité prélèvement (profond)</a:t>
            </a:r>
          </a:p>
          <a:p>
            <a:pPr lvl="1"/>
            <a:r>
              <a:rPr lang="fr-FR" sz="1700" dirty="0"/>
              <a:t>Stade de la maladie : Dynamique de </a:t>
            </a:r>
            <a:r>
              <a:rPr lang="fr-FR" sz="1700" b="1" dirty="0"/>
              <a:t>l’excrétion respiratoire virale</a:t>
            </a:r>
            <a:r>
              <a:rPr lang="fr-FR" sz="1700" dirty="0"/>
              <a:t>: </a:t>
            </a:r>
          </a:p>
          <a:p>
            <a:pPr lvl="2"/>
            <a:r>
              <a:rPr lang="fr-FR" sz="1500" dirty="0"/>
              <a:t>Atteint son maximum à la fin de la 1</a:t>
            </a:r>
            <a:r>
              <a:rPr lang="fr-FR" sz="1500" baseline="30000" dirty="0"/>
              <a:t>ère</a:t>
            </a:r>
            <a:r>
              <a:rPr lang="fr-FR" sz="1500" dirty="0"/>
              <a:t> semaine après contamination, juste avant et pendant les 3 premiers qui suivent apparition des symptômes</a:t>
            </a:r>
          </a:p>
          <a:p>
            <a:pPr lvl="2"/>
            <a:r>
              <a:rPr lang="fr-FR" sz="1500" dirty="0"/>
              <a:t>Diminue lorsque la réponse immunitaire (</a:t>
            </a:r>
            <a:r>
              <a:rPr lang="fr-FR" sz="1500" dirty="0" err="1"/>
              <a:t>IgM</a:t>
            </a:r>
            <a:r>
              <a:rPr lang="fr-FR" sz="1500" dirty="0"/>
              <a:t> puis </a:t>
            </a:r>
            <a:r>
              <a:rPr lang="fr-FR" sz="1500" dirty="0" err="1"/>
              <a:t>IgG</a:t>
            </a:r>
            <a:r>
              <a:rPr lang="fr-FR" sz="1500" dirty="0"/>
              <a:t>) apparait</a:t>
            </a:r>
          </a:p>
          <a:p>
            <a:pPr lvl="2"/>
            <a:r>
              <a:rPr lang="fr-FR" sz="1500" dirty="0"/>
              <a:t>Durant 2</a:t>
            </a:r>
            <a:r>
              <a:rPr lang="fr-FR" sz="1500" baseline="30000" dirty="0"/>
              <a:t>ème</a:t>
            </a:r>
            <a:r>
              <a:rPr lang="fr-FR" sz="1500" dirty="0"/>
              <a:t> semaine, meilleur rendement des prélèvements profonds et dans les selles</a:t>
            </a: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43851" y="3330759"/>
            <a:ext cx="2834024" cy="1570580"/>
          </a:xfrm>
          <a:prstGeom prst="rect">
            <a:avLst/>
          </a:prstGeom>
        </p:spPr>
      </p:pic>
    </p:spTree>
    <p:extLst>
      <p:ext uri="{BB962C8B-B14F-4D97-AF65-F5344CB8AC3E}">
        <p14:creationId xmlns:p14="http://schemas.microsoft.com/office/powerpoint/2010/main" val="33851863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44</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44</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Détection du virus</a:t>
            </a: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872089" y="506477"/>
            <a:ext cx="2063338" cy="1335600"/>
          </a:xfrm>
          <a:prstGeom prst="rect">
            <a:avLst/>
          </a:prstGeom>
        </p:spPr>
      </p:pic>
      <p:pic>
        <p:nvPicPr>
          <p:cNvPr id="15" name="Image 14" descr="Une image contenant carte, texte&#10;&#10;Description générée automatiquement">
            <a:extLst>
              <a:ext uri="{FF2B5EF4-FFF2-40B4-BE49-F238E27FC236}">
                <a16:creationId xmlns:a16="http://schemas.microsoft.com/office/drawing/2014/main" id="{23136B81-04B1-3740-80E6-225761C3967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33502" y="1339216"/>
            <a:ext cx="7986344" cy="5241555"/>
          </a:xfrm>
          <a:prstGeom prst="rect">
            <a:avLst/>
          </a:prstGeom>
        </p:spPr>
      </p:pic>
      <p:sp>
        <p:nvSpPr>
          <p:cNvPr id="2" name="ZoneTexte 1">
            <a:extLst>
              <a:ext uri="{FF2B5EF4-FFF2-40B4-BE49-F238E27FC236}">
                <a16:creationId xmlns:a16="http://schemas.microsoft.com/office/drawing/2014/main" id="{8E29CAA5-8F74-3941-995C-47A19254A925}"/>
              </a:ext>
            </a:extLst>
          </p:cNvPr>
          <p:cNvSpPr txBox="1"/>
          <p:nvPr/>
        </p:nvSpPr>
        <p:spPr>
          <a:xfrm>
            <a:off x="9851402" y="3198166"/>
            <a:ext cx="1891865" cy="461665"/>
          </a:xfrm>
          <a:prstGeom prst="rect">
            <a:avLst/>
          </a:prstGeom>
          <a:noFill/>
        </p:spPr>
        <p:txBody>
          <a:bodyPr wrap="none" rtlCol="0">
            <a:spAutoFit/>
          </a:bodyPr>
          <a:lstStyle/>
          <a:p>
            <a:r>
              <a:rPr lang="fr-FR" sz="1200" dirty="0"/>
              <a:t>Adapté de </a:t>
            </a:r>
            <a:r>
              <a:rPr lang="en-US" sz="1200" dirty="0" err="1"/>
              <a:t>Sethuraman</a:t>
            </a:r>
            <a:r>
              <a:rPr lang="en-US" sz="1200" dirty="0"/>
              <a:t> N</a:t>
            </a:r>
          </a:p>
          <a:p>
            <a:r>
              <a:rPr lang="en-US" sz="1200" dirty="0"/>
              <a:t>JAMA May 6, 2020</a:t>
            </a:r>
            <a:endParaRPr lang="fr-FR" sz="1200" dirty="0"/>
          </a:p>
        </p:txBody>
      </p:sp>
      <p:sp>
        <p:nvSpPr>
          <p:cNvPr id="4" name="ZoneTexte 3">
            <a:extLst>
              <a:ext uri="{FF2B5EF4-FFF2-40B4-BE49-F238E27FC236}">
                <a16:creationId xmlns:a16="http://schemas.microsoft.com/office/drawing/2014/main" id="{502C210B-E580-CC4C-8832-A46CE4BD3DA3}"/>
              </a:ext>
            </a:extLst>
          </p:cNvPr>
          <p:cNvSpPr txBox="1"/>
          <p:nvPr/>
        </p:nvSpPr>
        <p:spPr>
          <a:xfrm>
            <a:off x="2209629" y="6550223"/>
            <a:ext cx="4772204" cy="307777"/>
          </a:xfrm>
          <a:prstGeom prst="rect">
            <a:avLst/>
          </a:prstGeom>
          <a:noFill/>
        </p:spPr>
        <p:txBody>
          <a:bodyPr wrap="none" rtlCol="0">
            <a:spAutoFit/>
          </a:bodyPr>
          <a:lstStyle/>
          <a:p>
            <a:r>
              <a:rPr lang="fr-FR" sz="1400" dirty="0"/>
              <a:t>Courtoisie de </a:t>
            </a:r>
            <a:r>
              <a:rPr lang="fr-FR" sz="1400" dirty="0" err="1"/>
              <a:t>Laccourreye</a:t>
            </a:r>
            <a:r>
              <a:rPr lang="fr-FR" sz="1400" dirty="0"/>
              <a:t> et al annales d’ORL Juin 2020 </a:t>
            </a:r>
          </a:p>
        </p:txBody>
      </p:sp>
    </p:spTree>
    <p:extLst>
      <p:ext uri="{BB962C8B-B14F-4D97-AF65-F5344CB8AC3E}">
        <p14:creationId xmlns:p14="http://schemas.microsoft.com/office/powerpoint/2010/main" val="17297272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45</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45</a:t>
            </a:fld>
            <a:endParaRPr lang="en-US" dirty="0">
              <a:solidFill>
                <a:schemeClr val="bg1"/>
              </a:solidFill>
            </a:endParaRPr>
          </a:p>
        </p:txBody>
      </p:sp>
      <p:sp>
        <p:nvSpPr>
          <p:cNvPr id="30" name="Titre 1">
            <a:extLst>
              <a:ext uri="{FF2B5EF4-FFF2-40B4-BE49-F238E27FC236}">
                <a16:creationId xmlns:a16="http://schemas.microsoft.com/office/drawing/2014/main" id="{FB9BE498-D096-0A44-8044-4C437669BF90}"/>
              </a:ext>
            </a:extLst>
          </p:cNvPr>
          <p:cNvSpPr>
            <a:spLocks noGrp="1"/>
          </p:cNvSpPr>
          <p:nvPr>
            <p:ph type="title"/>
          </p:nvPr>
        </p:nvSpPr>
        <p:spPr>
          <a:xfrm>
            <a:off x="1061545" y="148470"/>
            <a:ext cx="9520545" cy="1320800"/>
          </a:xfrm>
        </p:spPr>
        <p:txBody>
          <a:bodyPr>
            <a:normAutofit/>
          </a:bodyPr>
          <a:lstStyle/>
          <a:p>
            <a:r>
              <a:rPr lang="fr-FR" dirty="0"/>
              <a:t>Détection des anticorps</a:t>
            </a:r>
          </a:p>
        </p:txBody>
      </p:sp>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45</a:t>
            </a:fld>
            <a:endParaRPr lang="en-US" dirty="0">
              <a:solidFill>
                <a:schemeClr val="bg1"/>
              </a:solidFill>
            </a:endParaRPr>
          </a:p>
        </p:txBody>
      </p:sp>
      <p:sp>
        <p:nvSpPr>
          <p:cNvPr id="33" name="Espace réservé du contenu 8">
            <a:extLst>
              <a:ext uri="{FF2B5EF4-FFF2-40B4-BE49-F238E27FC236}">
                <a16:creationId xmlns:a16="http://schemas.microsoft.com/office/drawing/2014/main" id="{48ED2A80-B78F-0142-80DC-D48AC990EEDF}"/>
              </a:ext>
            </a:extLst>
          </p:cNvPr>
          <p:cNvSpPr>
            <a:spLocks noGrp="1"/>
          </p:cNvSpPr>
          <p:nvPr/>
        </p:nvSpPr>
        <p:spPr>
          <a:xfrm>
            <a:off x="842596" y="2069039"/>
            <a:ext cx="10011449" cy="3888322"/>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dirty="0"/>
              <a:t>Après contamination, SARS-COV-2 se multiplient dans rhinopharynx</a:t>
            </a:r>
          </a:p>
          <a:p>
            <a:r>
              <a:rPr lang="fr-FR" sz="1900" b="1" dirty="0"/>
              <a:t>Stade précoce</a:t>
            </a:r>
            <a:r>
              <a:rPr lang="fr-FR" sz="1900" dirty="0"/>
              <a:t>: ARN détectable  			</a:t>
            </a:r>
            <a:r>
              <a:rPr lang="fr-FR" sz="1900" b="1" dirty="0">
                <a:solidFill>
                  <a:srgbClr val="FF0000"/>
                </a:solidFill>
              </a:rPr>
              <a:t>PCR +</a:t>
            </a:r>
            <a:endParaRPr lang="fr-FR" sz="1900" b="1" dirty="0"/>
          </a:p>
          <a:p>
            <a:r>
              <a:rPr lang="fr-FR" sz="1900" b="1" dirty="0"/>
              <a:t>Infection </a:t>
            </a:r>
          </a:p>
          <a:p>
            <a:endParaRPr lang="fr-FR" sz="1900" b="1" dirty="0"/>
          </a:p>
          <a:p>
            <a:r>
              <a:rPr lang="fr-FR" sz="1900" b="1" dirty="0"/>
              <a:t>Réponse immunitaire :</a:t>
            </a:r>
          </a:p>
          <a:p>
            <a:pPr lvl="1"/>
            <a:r>
              <a:rPr lang="fr-FR" sz="1700" dirty="0"/>
              <a:t>Montée des anticorps : </a:t>
            </a:r>
            <a:r>
              <a:rPr lang="fr-FR" sz="1800" dirty="0" err="1">
                <a:solidFill>
                  <a:prstClr val="black"/>
                </a:solidFill>
              </a:rPr>
              <a:t>IgM</a:t>
            </a:r>
            <a:r>
              <a:rPr lang="fr-FR" sz="1800" dirty="0">
                <a:solidFill>
                  <a:prstClr val="black"/>
                </a:solidFill>
              </a:rPr>
              <a:t> (J7</a:t>
            </a:r>
            <a:r>
              <a:rPr lang="fr-FR" sz="1800" dirty="0">
                <a:solidFill>
                  <a:prstClr val="black"/>
                </a:solidFill>
                <a:sym typeface="Wingdings" pitchFamily="2" charset="2"/>
              </a:rPr>
              <a:t>J14) </a:t>
            </a:r>
            <a:r>
              <a:rPr lang="fr-FR" sz="1800" dirty="0">
                <a:solidFill>
                  <a:prstClr val="black"/>
                </a:solidFill>
              </a:rPr>
              <a:t>puis </a:t>
            </a:r>
            <a:r>
              <a:rPr lang="fr-FR" sz="1800" dirty="0" err="1">
                <a:solidFill>
                  <a:prstClr val="black"/>
                </a:solidFill>
              </a:rPr>
              <a:t>IgG</a:t>
            </a:r>
            <a:r>
              <a:rPr lang="fr-FR" sz="1200" b="1" dirty="0"/>
              <a:t> </a:t>
            </a:r>
            <a:r>
              <a:rPr lang="fr-FR" sz="1400" b="1" dirty="0"/>
              <a:t>(J14</a:t>
            </a:r>
            <a:r>
              <a:rPr lang="fr-FR" sz="1400" b="1" dirty="0">
                <a:sym typeface="Wingdings" pitchFamily="2" charset="2"/>
              </a:rPr>
              <a:t></a:t>
            </a:r>
            <a:r>
              <a:rPr lang="fr-FR" sz="1400" b="1" dirty="0"/>
              <a:t>J21)</a:t>
            </a:r>
            <a:r>
              <a:rPr lang="fr-FR" sz="1200" b="1" dirty="0"/>
              <a:t> </a:t>
            </a:r>
            <a:r>
              <a:rPr lang="fr-FR" sz="1800" dirty="0">
                <a:solidFill>
                  <a:prstClr val="black"/>
                </a:solidFill>
              </a:rPr>
              <a:t>contre les antigènes</a:t>
            </a:r>
            <a:r>
              <a:rPr lang="fr-FR" sz="1800" b="1" dirty="0">
                <a:solidFill>
                  <a:prstClr val="black"/>
                </a:solidFill>
              </a:rPr>
              <a:t> </a:t>
            </a:r>
            <a:r>
              <a:rPr lang="fr-FR" sz="1800" dirty="0">
                <a:solidFill>
                  <a:prstClr val="black"/>
                </a:solidFill>
              </a:rPr>
              <a:t>spécifiques du Sars-CoV-2</a:t>
            </a:r>
            <a:endParaRPr lang="fr-FR" sz="1700" dirty="0"/>
          </a:p>
          <a:p>
            <a:pPr lvl="1"/>
            <a:r>
              <a:rPr lang="fr-FR" sz="1700" dirty="0"/>
              <a:t>Quantité de virus diminue dans rhinopharynx		       </a:t>
            </a:r>
            <a:r>
              <a:rPr lang="fr-FR" sz="1700" b="1" dirty="0">
                <a:solidFill>
                  <a:srgbClr val="FF0000"/>
                </a:solidFill>
              </a:rPr>
              <a:t>PCR – ou faiblement +</a:t>
            </a:r>
          </a:p>
          <a:p>
            <a:pPr marL="3657600" lvl="8" indent="0">
              <a:buNone/>
            </a:pPr>
            <a:r>
              <a:rPr lang="fr-FR" sz="1100" dirty="0"/>
              <a:t>                                                </a:t>
            </a:r>
          </a:p>
          <a:p>
            <a:endParaRPr lang="fr-FR" b="1" dirty="0"/>
          </a:p>
          <a:p>
            <a:pPr marL="2286000" lvl="5" indent="0">
              <a:buNone/>
            </a:pPr>
            <a:r>
              <a:rPr lang="fr-FR" sz="1800" b="1" dirty="0"/>
              <a:t>	</a:t>
            </a:r>
          </a:p>
        </p:txBody>
      </p:sp>
      <p:sp>
        <p:nvSpPr>
          <p:cNvPr id="37" name="Flèche vers la droite 36">
            <a:extLst>
              <a:ext uri="{FF2B5EF4-FFF2-40B4-BE49-F238E27FC236}">
                <a16:creationId xmlns:a16="http://schemas.microsoft.com/office/drawing/2014/main" id="{6272B401-F341-0C40-B138-60AC13BFF783}"/>
              </a:ext>
            </a:extLst>
          </p:cNvPr>
          <p:cNvSpPr/>
          <p:nvPr/>
        </p:nvSpPr>
        <p:spPr>
          <a:xfrm>
            <a:off x="4952095" y="2504200"/>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38" name="Flèche vers la droite 37">
            <a:extLst>
              <a:ext uri="{FF2B5EF4-FFF2-40B4-BE49-F238E27FC236}">
                <a16:creationId xmlns:a16="http://schemas.microsoft.com/office/drawing/2014/main" id="{1609DCFA-E419-8F4A-BA37-AF53455A0F06}"/>
              </a:ext>
            </a:extLst>
          </p:cNvPr>
          <p:cNvSpPr/>
          <p:nvPr/>
        </p:nvSpPr>
        <p:spPr>
          <a:xfrm>
            <a:off x="5927944" y="4547811"/>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9" name="Flèche vers la droite 38">
            <a:extLst>
              <a:ext uri="{FF2B5EF4-FFF2-40B4-BE49-F238E27FC236}">
                <a16:creationId xmlns:a16="http://schemas.microsoft.com/office/drawing/2014/main" id="{829FDE4B-A5DE-0544-A3D2-3323E81E88ED}"/>
              </a:ext>
            </a:extLst>
          </p:cNvPr>
          <p:cNvSpPr/>
          <p:nvPr/>
        </p:nvSpPr>
        <p:spPr>
          <a:xfrm rot="712396">
            <a:off x="5947407" y="4844893"/>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0" name="ZoneTexte 39">
            <a:extLst>
              <a:ext uri="{FF2B5EF4-FFF2-40B4-BE49-F238E27FC236}">
                <a16:creationId xmlns:a16="http://schemas.microsoft.com/office/drawing/2014/main" id="{AFA9111A-EC9E-5A4A-B842-8222E69F0E86}"/>
              </a:ext>
            </a:extLst>
          </p:cNvPr>
          <p:cNvSpPr txBox="1"/>
          <p:nvPr/>
        </p:nvSpPr>
        <p:spPr>
          <a:xfrm>
            <a:off x="6850446" y="4824199"/>
            <a:ext cx="1494301" cy="369332"/>
          </a:xfrm>
          <a:prstGeom prst="rect">
            <a:avLst/>
          </a:prstGeom>
          <a:noFill/>
        </p:spPr>
        <p:txBody>
          <a:bodyPr wrap="square" rtlCol="0">
            <a:spAutoFit/>
          </a:bodyPr>
          <a:lstStyle/>
          <a:p>
            <a:r>
              <a:rPr lang="fr-FR" b="1" dirty="0">
                <a:solidFill>
                  <a:srgbClr val="FF0000"/>
                </a:solidFill>
              </a:rPr>
              <a:t>Sérologie +</a:t>
            </a:r>
          </a:p>
        </p:txBody>
      </p:sp>
      <p:sp>
        <p:nvSpPr>
          <p:cNvPr id="41" name="Rectangle : coins arrondis 40">
            <a:extLst>
              <a:ext uri="{FF2B5EF4-FFF2-40B4-BE49-F238E27FC236}">
                <a16:creationId xmlns:a16="http://schemas.microsoft.com/office/drawing/2014/main" id="{98F48ED6-875D-CB44-AF1B-82CCF4DDCE74}"/>
              </a:ext>
            </a:extLst>
          </p:cNvPr>
          <p:cNvSpPr/>
          <p:nvPr/>
        </p:nvSpPr>
        <p:spPr>
          <a:xfrm>
            <a:off x="1061545" y="5424417"/>
            <a:ext cx="10216055" cy="11918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Une sérologie positive témoigne de l’exposition au virus.</a:t>
            </a:r>
          </a:p>
          <a:p>
            <a:r>
              <a:rPr lang="fr-FR" dirty="0"/>
              <a:t>On ignore si les anticorps détectés (ELISA) sont protecteurs, mais puisque la majorité des patients guérit, cela permet </a:t>
            </a:r>
            <a:r>
              <a:rPr lang="fr-FR" b="1" dirty="0"/>
              <a:t>une présomption de protection</a:t>
            </a:r>
            <a:r>
              <a:rPr lang="fr-FR" dirty="0"/>
              <a:t>.</a:t>
            </a:r>
          </a:p>
          <a:p>
            <a:r>
              <a:rPr lang="fr-FR" b="1" dirty="0"/>
              <a:t>Question : quelle est la durée de cette protection ?</a:t>
            </a:r>
          </a:p>
        </p:txBody>
      </p:sp>
      <p:sp>
        <p:nvSpPr>
          <p:cNvPr id="29" name="Flèche vers la droite 28">
            <a:extLst>
              <a:ext uri="{FF2B5EF4-FFF2-40B4-BE49-F238E27FC236}">
                <a16:creationId xmlns:a16="http://schemas.microsoft.com/office/drawing/2014/main" id="{EF5D4363-7B79-564C-95FC-F065138FDEA8}"/>
              </a:ext>
            </a:extLst>
          </p:cNvPr>
          <p:cNvSpPr/>
          <p:nvPr/>
        </p:nvSpPr>
        <p:spPr>
          <a:xfrm>
            <a:off x="2625578" y="2863557"/>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ZoneTexte 31">
            <a:extLst>
              <a:ext uri="{FF2B5EF4-FFF2-40B4-BE49-F238E27FC236}">
                <a16:creationId xmlns:a16="http://schemas.microsoft.com/office/drawing/2014/main" id="{9428AF0C-13BD-E147-B541-7FDA835DD903}"/>
              </a:ext>
            </a:extLst>
          </p:cNvPr>
          <p:cNvSpPr txBox="1"/>
          <p:nvPr/>
        </p:nvSpPr>
        <p:spPr>
          <a:xfrm>
            <a:off x="3817127" y="2752503"/>
            <a:ext cx="8448076" cy="646331"/>
          </a:xfrm>
          <a:prstGeom prst="rect">
            <a:avLst/>
          </a:prstGeom>
          <a:noFill/>
        </p:spPr>
        <p:txBody>
          <a:bodyPr wrap="square" rtlCol="0">
            <a:spAutoFit/>
          </a:bodyPr>
          <a:lstStyle/>
          <a:p>
            <a:pPr marL="285750" indent="-285750">
              <a:buFont typeface="Arial" panose="020B0604020202020204" pitchFamily="34" charset="0"/>
              <a:buChar char="•"/>
            </a:pPr>
            <a:r>
              <a:rPr lang="fr-FR" dirty="0">
                <a:solidFill>
                  <a:prstClr val="black"/>
                </a:solidFill>
              </a:rPr>
              <a:t>Activation des lymphocytes </a:t>
            </a:r>
            <a:r>
              <a:rPr lang="fr-FR" dirty="0" err="1">
                <a:solidFill>
                  <a:prstClr val="black"/>
                </a:solidFill>
              </a:rPr>
              <a:t>T</a:t>
            </a:r>
            <a:r>
              <a:rPr lang="fr-FR" dirty="0">
                <a:solidFill>
                  <a:prstClr val="black"/>
                </a:solidFill>
              </a:rPr>
              <a:t> et B spécifiques du virus</a:t>
            </a:r>
          </a:p>
          <a:p>
            <a:pPr marL="285750" indent="-285750">
              <a:buFont typeface="Arial" panose="020B0604020202020204" pitchFamily="34" charset="0"/>
              <a:buChar char="•"/>
            </a:pPr>
            <a:r>
              <a:rPr lang="fr-FR" dirty="0">
                <a:solidFill>
                  <a:prstClr val="black"/>
                </a:solidFill>
              </a:rPr>
              <a:t>Production d’</a:t>
            </a:r>
            <a:r>
              <a:rPr lang="fr-FR" b="1" dirty="0">
                <a:solidFill>
                  <a:prstClr val="black"/>
                </a:solidFill>
              </a:rPr>
              <a:t>anticorps</a:t>
            </a:r>
            <a:endParaRPr lang="fr-FR" dirty="0"/>
          </a:p>
        </p:txBody>
      </p:sp>
    </p:spTree>
    <p:extLst>
      <p:ext uri="{BB962C8B-B14F-4D97-AF65-F5344CB8AC3E}">
        <p14:creationId xmlns:p14="http://schemas.microsoft.com/office/powerpoint/2010/main" val="19464561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46</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46</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46</a:t>
            </a:fld>
            <a:endParaRPr lang="en-US" dirty="0">
              <a:solidFill>
                <a:schemeClr val="bg1"/>
              </a:solidFill>
            </a:endParaRPr>
          </a:p>
        </p:txBody>
      </p:sp>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46</a:t>
            </a:fld>
            <a:endParaRPr lang="en-US" dirty="0">
              <a:solidFill>
                <a:schemeClr val="bg1"/>
              </a:solidFill>
            </a:endParaRPr>
          </a:p>
        </p:txBody>
      </p:sp>
      <p:sp>
        <p:nvSpPr>
          <p:cNvPr id="42" name="ZoneTexte 41">
            <a:extLst>
              <a:ext uri="{FF2B5EF4-FFF2-40B4-BE49-F238E27FC236}">
                <a16:creationId xmlns:a16="http://schemas.microsoft.com/office/drawing/2014/main" id="{A6A7C2BA-ACB9-9847-8ED6-D03650742049}"/>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3" name="ZoneTexte 42">
            <a:extLst>
              <a:ext uri="{FF2B5EF4-FFF2-40B4-BE49-F238E27FC236}">
                <a16:creationId xmlns:a16="http://schemas.microsoft.com/office/drawing/2014/main" id="{13E042E6-A60C-C443-8271-DDAFF073BB2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4" name="Espace réservé du numéro de diapositive 4">
            <a:extLst>
              <a:ext uri="{FF2B5EF4-FFF2-40B4-BE49-F238E27FC236}">
                <a16:creationId xmlns:a16="http://schemas.microsoft.com/office/drawing/2014/main" id="{1305216C-B6E7-D04C-8166-57C3824E0E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46</a:t>
            </a:fld>
            <a:endParaRPr lang="en-US" dirty="0">
              <a:solidFill>
                <a:schemeClr val="bg1"/>
              </a:solidFill>
            </a:endParaRPr>
          </a:p>
        </p:txBody>
      </p:sp>
      <p:sp>
        <p:nvSpPr>
          <p:cNvPr id="47" name="Espace réservé du numéro de diapositive 4">
            <a:extLst>
              <a:ext uri="{FF2B5EF4-FFF2-40B4-BE49-F238E27FC236}">
                <a16:creationId xmlns:a16="http://schemas.microsoft.com/office/drawing/2014/main" id="{77AC4B87-F584-8247-A1BC-C4EB250EAD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46</a:t>
            </a:fld>
            <a:endParaRPr lang="en-US" dirty="0">
              <a:solidFill>
                <a:schemeClr val="bg1"/>
              </a:solidFill>
            </a:endParaRPr>
          </a:p>
        </p:txBody>
      </p:sp>
      <p:sp>
        <p:nvSpPr>
          <p:cNvPr id="33" name="ZoneTexte 32">
            <a:extLst>
              <a:ext uri="{FF2B5EF4-FFF2-40B4-BE49-F238E27FC236}">
                <a16:creationId xmlns:a16="http://schemas.microsoft.com/office/drawing/2014/main" id="{787AF1E2-7651-164B-9574-BCA8712CCAE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4" name="ZoneTexte 33">
            <a:extLst>
              <a:ext uri="{FF2B5EF4-FFF2-40B4-BE49-F238E27FC236}">
                <a16:creationId xmlns:a16="http://schemas.microsoft.com/office/drawing/2014/main" id="{2FF9B001-D5E0-884C-BD57-28B4CBE08E1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5" name="Espace réservé du numéro de diapositive 4">
            <a:extLst>
              <a:ext uri="{FF2B5EF4-FFF2-40B4-BE49-F238E27FC236}">
                <a16:creationId xmlns:a16="http://schemas.microsoft.com/office/drawing/2014/main" id="{301DE4D3-DE19-2D43-BF63-7CEDBA90344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46</a:t>
            </a:fld>
            <a:endParaRPr lang="en-US" dirty="0">
              <a:solidFill>
                <a:schemeClr val="bg1"/>
              </a:solidFill>
            </a:endParaRPr>
          </a:p>
        </p:txBody>
      </p:sp>
      <p:sp>
        <p:nvSpPr>
          <p:cNvPr id="37" name="Titre 1">
            <a:extLst>
              <a:ext uri="{FF2B5EF4-FFF2-40B4-BE49-F238E27FC236}">
                <a16:creationId xmlns:a16="http://schemas.microsoft.com/office/drawing/2014/main" id="{E2796E6D-B47A-3646-84A3-F126DBFA6754}"/>
              </a:ext>
            </a:extLst>
          </p:cNvPr>
          <p:cNvSpPr>
            <a:spLocks noGrp="1"/>
          </p:cNvSpPr>
          <p:nvPr>
            <p:ph type="title"/>
          </p:nvPr>
        </p:nvSpPr>
        <p:spPr>
          <a:xfrm>
            <a:off x="1333501" y="609600"/>
            <a:ext cx="9520545" cy="1320800"/>
          </a:xfrm>
        </p:spPr>
        <p:txBody>
          <a:bodyPr>
            <a:normAutofit/>
          </a:bodyPr>
          <a:lstStyle/>
          <a:p>
            <a:r>
              <a:rPr lang="fr-FR" dirty="0"/>
              <a:t>Utilisation de sérologies fiables </a:t>
            </a:r>
            <a:r>
              <a:rPr lang="fr-FR" b="1" i="1" u="sng" dirty="0"/>
              <a:t>pourrait</a:t>
            </a:r>
            <a:r>
              <a:rPr lang="fr-FR" dirty="0"/>
              <a:t> permettre</a:t>
            </a:r>
          </a:p>
        </p:txBody>
      </p:sp>
      <p:sp>
        <p:nvSpPr>
          <p:cNvPr id="38" name="Espace réservé du numéro de diapositive 4">
            <a:extLst>
              <a:ext uri="{FF2B5EF4-FFF2-40B4-BE49-F238E27FC236}">
                <a16:creationId xmlns:a16="http://schemas.microsoft.com/office/drawing/2014/main" id="{16A4C086-ACB0-E74E-9128-E1BC1E963F7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46</a:t>
            </a:fld>
            <a:endParaRPr lang="en-US" dirty="0">
              <a:solidFill>
                <a:schemeClr val="bg1"/>
              </a:solidFill>
            </a:endParaRPr>
          </a:p>
        </p:txBody>
      </p:sp>
      <p:sp>
        <p:nvSpPr>
          <p:cNvPr id="40" name="Espace réservé du contenu 8">
            <a:extLst>
              <a:ext uri="{FF2B5EF4-FFF2-40B4-BE49-F238E27FC236}">
                <a16:creationId xmlns:a16="http://schemas.microsoft.com/office/drawing/2014/main" id="{06322E45-D377-144B-871D-E3B5018621A8}"/>
              </a:ext>
            </a:extLst>
          </p:cNvPr>
          <p:cNvSpPr>
            <a:spLocks noGrp="1"/>
          </p:cNvSpPr>
          <p:nvPr/>
        </p:nvSpPr>
        <p:spPr>
          <a:xfrm>
            <a:off x="558817" y="2069039"/>
            <a:ext cx="11253226" cy="434227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De réaliser des études de </a:t>
            </a:r>
            <a:r>
              <a:rPr lang="fr-FR" sz="1900" b="1" dirty="0" err="1"/>
              <a:t>séro-prévalence</a:t>
            </a:r>
            <a:endParaRPr lang="fr-FR" sz="1900" b="1" dirty="0"/>
          </a:p>
          <a:p>
            <a:pPr lvl="1"/>
            <a:r>
              <a:rPr lang="fr-FR" sz="1700" dirty="0"/>
              <a:t>Mieux décrire la « pyramide » des infections SARS-CoV-2</a:t>
            </a:r>
          </a:p>
          <a:p>
            <a:pPr lvl="1"/>
            <a:r>
              <a:rPr lang="fr-FR" sz="1700" dirty="0"/>
              <a:t>Evaluer le risque épidémique </a:t>
            </a:r>
            <a:r>
              <a:rPr lang="fr-FR" sz="1700" b="1" u="sng" dirty="0"/>
              <a:t>relatif</a:t>
            </a:r>
            <a:r>
              <a:rPr lang="fr-FR" sz="1700" dirty="0"/>
              <a:t> dans une région donnée</a:t>
            </a:r>
          </a:p>
          <a:p>
            <a:pPr lvl="1"/>
            <a:r>
              <a:rPr lang="fr-FR" sz="1700" dirty="0"/>
              <a:t>Approcher les risques encourus lors du </a:t>
            </a:r>
            <a:r>
              <a:rPr lang="fr-FR" sz="1700" dirty="0" err="1"/>
              <a:t>déconfinement</a:t>
            </a:r>
            <a:r>
              <a:rPr lang="fr-FR" sz="1700" dirty="0"/>
              <a:t> et l’intensité des vagues ultérieures</a:t>
            </a:r>
          </a:p>
          <a:p>
            <a:r>
              <a:rPr lang="fr-FR" sz="1900" b="1" dirty="0"/>
              <a:t>De mobiliser plus facilement les soignants </a:t>
            </a:r>
            <a:r>
              <a:rPr lang="fr-FR" sz="1900" dirty="0"/>
              <a:t>: </a:t>
            </a:r>
            <a:r>
              <a:rPr lang="fr-FR" sz="1700" dirty="0"/>
              <a:t>une sérologie positive </a:t>
            </a:r>
            <a:r>
              <a:rPr lang="fr-FR" sz="1700" b="1" i="1" u="sng" dirty="0"/>
              <a:t>présageant </a:t>
            </a:r>
            <a:r>
              <a:rPr lang="fr-FR" sz="1700" dirty="0"/>
              <a:t>d’une immunité probable</a:t>
            </a:r>
          </a:p>
          <a:p>
            <a:r>
              <a:rPr lang="fr-FR" sz="1900" b="1" dirty="0"/>
              <a:t>Théoriquement, contribuer à décider</a:t>
            </a:r>
          </a:p>
          <a:p>
            <a:pPr lvl="1"/>
            <a:r>
              <a:rPr lang="fr-FR" sz="1700" dirty="0"/>
              <a:t>de lever les mesures de confinement</a:t>
            </a:r>
          </a:p>
          <a:p>
            <a:pPr lvl="1"/>
            <a:r>
              <a:rPr lang="fr-FR" sz="1700" dirty="0"/>
              <a:t>d’assouplir les mesures d’hygiène</a:t>
            </a:r>
          </a:p>
          <a:p>
            <a:pPr lvl="1"/>
            <a:r>
              <a:rPr lang="fr-FR" sz="1700" dirty="0"/>
              <a:t>de reprendre le travail (si risque minimal avec sérologie positive)</a:t>
            </a:r>
          </a:p>
          <a:p>
            <a:pPr marL="3657600" lvl="8" indent="0">
              <a:buNone/>
            </a:pPr>
            <a:r>
              <a:rPr lang="fr-FR" sz="1100" dirty="0"/>
              <a:t>                                                </a:t>
            </a:r>
          </a:p>
          <a:p>
            <a:endParaRPr lang="fr-FR" b="1" dirty="0"/>
          </a:p>
          <a:p>
            <a:pPr marL="2286000" lvl="5" indent="0">
              <a:buNone/>
            </a:pPr>
            <a:r>
              <a:rPr lang="fr-FR" sz="1800" b="1" dirty="0"/>
              <a:t>	</a:t>
            </a:r>
          </a:p>
        </p:txBody>
      </p:sp>
      <p:pic>
        <p:nvPicPr>
          <p:cNvPr id="41" name="Image 40" descr="Une image contenant texte, signe, photo, nombreux&#10;&#10;Description générée automatiquement">
            <a:extLst>
              <a:ext uri="{FF2B5EF4-FFF2-40B4-BE49-F238E27FC236}">
                <a16:creationId xmlns:a16="http://schemas.microsoft.com/office/drawing/2014/main" id="{CB2F3A78-E553-644E-AF69-9522BC1EDA1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957246" y="3870874"/>
            <a:ext cx="3620629" cy="2777893"/>
          </a:xfrm>
          <a:prstGeom prst="rect">
            <a:avLst/>
          </a:prstGeom>
        </p:spPr>
      </p:pic>
      <p:sp>
        <p:nvSpPr>
          <p:cNvPr id="53" name="Rectangle : coins arrondis 52">
            <a:extLst>
              <a:ext uri="{FF2B5EF4-FFF2-40B4-BE49-F238E27FC236}">
                <a16:creationId xmlns:a16="http://schemas.microsoft.com/office/drawing/2014/main" id="{2DF8BC9E-812D-3F48-9445-E0EC8E5B914E}"/>
              </a:ext>
            </a:extLst>
          </p:cNvPr>
          <p:cNvSpPr/>
          <p:nvPr/>
        </p:nvSpPr>
        <p:spPr>
          <a:xfrm>
            <a:off x="379957" y="5435599"/>
            <a:ext cx="7082388" cy="11143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Après la première vague épidémique en France, les premières données suggèrent que les sérologies sont </a:t>
            </a:r>
            <a:r>
              <a:rPr lang="fr-FR" sz="2000" b="1" dirty="0"/>
              <a:t>+</a:t>
            </a:r>
            <a:r>
              <a:rPr lang="fr-FR" dirty="0"/>
              <a:t> chez </a:t>
            </a:r>
            <a:r>
              <a:rPr lang="fr-FR" sz="2000" dirty="0"/>
              <a:t>- </a:t>
            </a:r>
            <a:r>
              <a:rPr lang="fr-FR" dirty="0"/>
              <a:t>de 5 % de la population rendant ces options peu réalistes à ce stade </a:t>
            </a:r>
          </a:p>
        </p:txBody>
      </p:sp>
    </p:spTree>
    <p:extLst>
      <p:ext uri="{BB962C8B-B14F-4D97-AF65-F5344CB8AC3E}">
        <p14:creationId xmlns:p14="http://schemas.microsoft.com/office/powerpoint/2010/main" val="7883579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47</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42" name="ZoneTexte 41">
            <a:extLst>
              <a:ext uri="{FF2B5EF4-FFF2-40B4-BE49-F238E27FC236}">
                <a16:creationId xmlns:a16="http://schemas.microsoft.com/office/drawing/2014/main" id="{A6A7C2BA-ACB9-9847-8ED6-D03650742049}"/>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3" name="ZoneTexte 42">
            <a:extLst>
              <a:ext uri="{FF2B5EF4-FFF2-40B4-BE49-F238E27FC236}">
                <a16:creationId xmlns:a16="http://schemas.microsoft.com/office/drawing/2014/main" id="{13E042E6-A60C-C443-8271-DDAFF073BB2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4" name="Espace réservé du numéro de diapositive 4">
            <a:extLst>
              <a:ext uri="{FF2B5EF4-FFF2-40B4-BE49-F238E27FC236}">
                <a16:creationId xmlns:a16="http://schemas.microsoft.com/office/drawing/2014/main" id="{1305216C-B6E7-D04C-8166-57C3824E0E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47" name="Espace réservé du numéro de diapositive 4">
            <a:extLst>
              <a:ext uri="{FF2B5EF4-FFF2-40B4-BE49-F238E27FC236}">
                <a16:creationId xmlns:a16="http://schemas.microsoft.com/office/drawing/2014/main" id="{77AC4B87-F584-8247-A1BC-C4EB250EAD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33" name="ZoneTexte 32">
            <a:extLst>
              <a:ext uri="{FF2B5EF4-FFF2-40B4-BE49-F238E27FC236}">
                <a16:creationId xmlns:a16="http://schemas.microsoft.com/office/drawing/2014/main" id="{787AF1E2-7651-164B-9574-BCA8712CCAE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4" name="ZoneTexte 33">
            <a:extLst>
              <a:ext uri="{FF2B5EF4-FFF2-40B4-BE49-F238E27FC236}">
                <a16:creationId xmlns:a16="http://schemas.microsoft.com/office/drawing/2014/main" id="{2FF9B001-D5E0-884C-BD57-28B4CBE08E1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5" name="Espace réservé du numéro de diapositive 4">
            <a:extLst>
              <a:ext uri="{FF2B5EF4-FFF2-40B4-BE49-F238E27FC236}">
                <a16:creationId xmlns:a16="http://schemas.microsoft.com/office/drawing/2014/main" id="{301DE4D3-DE19-2D43-BF63-7CEDBA90344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38" name="Espace réservé du numéro de diapositive 4">
            <a:extLst>
              <a:ext uri="{FF2B5EF4-FFF2-40B4-BE49-F238E27FC236}">
                <a16:creationId xmlns:a16="http://schemas.microsoft.com/office/drawing/2014/main" id="{16A4C086-ACB0-E74E-9128-E1BC1E963F7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46" name="ZoneTexte 45">
            <a:extLst>
              <a:ext uri="{FF2B5EF4-FFF2-40B4-BE49-F238E27FC236}">
                <a16:creationId xmlns:a16="http://schemas.microsoft.com/office/drawing/2014/main" id="{E1D11BE6-EEF9-4649-B006-422063C6E36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9" name="ZoneTexte 48">
            <a:extLst>
              <a:ext uri="{FF2B5EF4-FFF2-40B4-BE49-F238E27FC236}">
                <a16:creationId xmlns:a16="http://schemas.microsoft.com/office/drawing/2014/main" id="{767DD359-CC34-4B4B-BA0A-461B2430F99F}"/>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50" name="Espace réservé du numéro de diapositive 4">
            <a:extLst>
              <a:ext uri="{FF2B5EF4-FFF2-40B4-BE49-F238E27FC236}">
                <a16:creationId xmlns:a16="http://schemas.microsoft.com/office/drawing/2014/main" id="{8FE1FD73-E65B-5848-A2D9-25EDB59DDBB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52" name="Titre 1">
            <a:extLst>
              <a:ext uri="{FF2B5EF4-FFF2-40B4-BE49-F238E27FC236}">
                <a16:creationId xmlns:a16="http://schemas.microsoft.com/office/drawing/2014/main" id="{68EBEC7C-1E1A-BF40-AD58-0F0C2AAE3945}"/>
              </a:ext>
            </a:extLst>
          </p:cNvPr>
          <p:cNvSpPr txBox="1">
            <a:spLocks/>
          </p:cNvSpPr>
          <p:nvPr/>
        </p:nvSpPr>
        <p:spPr>
          <a:xfrm>
            <a:off x="1183643" y="371590"/>
            <a:ext cx="9520545" cy="1320800"/>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Deux types de tests sérologiques sont disponibles et validés par les autorités officielles</a:t>
            </a:r>
          </a:p>
        </p:txBody>
      </p:sp>
      <p:sp>
        <p:nvSpPr>
          <p:cNvPr id="54" name="Espace réservé du numéro de diapositive 4">
            <a:extLst>
              <a:ext uri="{FF2B5EF4-FFF2-40B4-BE49-F238E27FC236}">
                <a16:creationId xmlns:a16="http://schemas.microsoft.com/office/drawing/2014/main" id="{4C11DAB6-3296-AE47-AD35-A7A2C1FB53AE}"/>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56" name="Espace réservé du contenu 8">
            <a:extLst>
              <a:ext uri="{FF2B5EF4-FFF2-40B4-BE49-F238E27FC236}">
                <a16:creationId xmlns:a16="http://schemas.microsoft.com/office/drawing/2014/main" id="{5B22BDAA-F0D5-3A4A-B7B9-E31584527F23}"/>
              </a:ext>
            </a:extLst>
          </p:cNvPr>
          <p:cNvSpPr>
            <a:spLocks noGrp="1"/>
          </p:cNvSpPr>
          <p:nvPr/>
        </p:nvSpPr>
        <p:spPr>
          <a:xfrm>
            <a:off x="842596" y="2069039"/>
            <a:ext cx="10667838" cy="4342271"/>
          </a:xfrm>
          <a:prstGeom prst="rect">
            <a:avLst/>
          </a:prstGeom>
          <a:ln>
            <a:noFill/>
          </a:ln>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2800" b="1" dirty="0"/>
          </a:p>
          <a:p>
            <a:r>
              <a:rPr lang="fr-FR" sz="2800" b="1" dirty="0"/>
              <a:t>Tests sérologiques classiques (ELISA) réalisés en laboratoire à partir de sérum</a:t>
            </a:r>
          </a:p>
          <a:p>
            <a:r>
              <a:rPr lang="fr-FR" sz="2800" b="1" dirty="0"/>
              <a:t>Tests de diagnostic rapide à partir de quelques gouttes de sang total</a:t>
            </a:r>
          </a:p>
          <a:p>
            <a:pPr lvl="1"/>
            <a:r>
              <a:rPr lang="fr-FR" sz="2400" dirty="0"/>
              <a:t>Similaires à ceux de la grossesse ou autres TDR</a:t>
            </a:r>
          </a:p>
          <a:p>
            <a:pPr lvl="1"/>
            <a:r>
              <a:rPr lang="fr-FR" sz="2400" dirty="0"/>
              <a:t>Peuvent être réalisés directement par soignant voire patient</a:t>
            </a:r>
          </a:p>
          <a:p>
            <a:pPr lvl="1"/>
            <a:r>
              <a:rPr lang="fr-FR" sz="2400" dirty="0"/>
              <a:t>Résultat &lt; 20 mn</a:t>
            </a:r>
          </a:p>
          <a:p>
            <a:pPr marL="3657600" lvl="8" indent="0">
              <a:buNone/>
            </a:pPr>
            <a:r>
              <a:rPr lang="fr-FR" sz="1100" dirty="0"/>
              <a:t>                                                </a:t>
            </a:r>
          </a:p>
          <a:p>
            <a:endParaRPr lang="fr-FR" b="1" dirty="0"/>
          </a:p>
          <a:p>
            <a:pPr marL="2286000" lvl="5" indent="0">
              <a:buNone/>
            </a:pPr>
            <a:r>
              <a:rPr lang="fr-FR" sz="1800" b="1" dirty="0"/>
              <a:t>	</a:t>
            </a:r>
          </a:p>
        </p:txBody>
      </p:sp>
      <p:pic>
        <p:nvPicPr>
          <p:cNvPr id="58" name="Image 57" descr="Une image contenant personne, jeu, vidéo, télécommande&#10;&#10;Description générée automatiquement">
            <a:extLst>
              <a:ext uri="{FF2B5EF4-FFF2-40B4-BE49-F238E27FC236}">
                <a16:creationId xmlns:a16="http://schemas.microsoft.com/office/drawing/2014/main" id="{F0CE0171-1FF9-4B4E-BC46-212C412B866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049782" y="5285386"/>
            <a:ext cx="2345841" cy="1041400"/>
          </a:xfrm>
          <a:prstGeom prst="rect">
            <a:avLst/>
          </a:prstGeom>
        </p:spPr>
      </p:pic>
      <p:pic>
        <p:nvPicPr>
          <p:cNvPr id="59" name="Image 58" descr="Une image contenant intérieur, main, table, tenant&#10;&#10;Description générée automatiquement">
            <a:extLst>
              <a:ext uri="{FF2B5EF4-FFF2-40B4-BE49-F238E27FC236}">
                <a16:creationId xmlns:a16="http://schemas.microsoft.com/office/drawing/2014/main" id="{E8E3AAE8-4BC5-5148-84A6-898D5C4F21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70863" y="5382611"/>
            <a:ext cx="2099928" cy="1041400"/>
          </a:xfrm>
          <a:prstGeom prst="rect">
            <a:avLst/>
          </a:prstGeom>
        </p:spPr>
      </p:pic>
      <p:sp>
        <p:nvSpPr>
          <p:cNvPr id="2" name="Rectangle : coins arrondis 1">
            <a:extLst>
              <a:ext uri="{FF2B5EF4-FFF2-40B4-BE49-F238E27FC236}">
                <a16:creationId xmlns:a16="http://schemas.microsoft.com/office/drawing/2014/main" id="{A012EE8D-5E23-E347-94E0-B7AB12C7E3F4}"/>
              </a:ext>
            </a:extLst>
          </p:cNvPr>
          <p:cNvSpPr/>
          <p:nvPr/>
        </p:nvSpPr>
        <p:spPr>
          <a:xfrm>
            <a:off x="96178" y="5435600"/>
            <a:ext cx="6478507" cy="1199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Liste des tests de diagnostic validés en France</a:t>
            </a:r>
          </a:p>
          <a:p>
            <a:pPr algn="ctr"/>
            <a:r>
              <a:rPr lang="fr-FR" dirty="0">
                <a:solidFill>
                  <a:schemeClr val="tx1"/>
                </a:solidFill>
                <a:hlinkClick r:id="rId5">
                  <a:extLst>
                    <a:ext uri="{A12FA001-AC4F-418D-AE19-62706E023703}">
                      <ahyp:hlinkClr xmlns:ahyp="http://schemas.microsoft.com/office/drawing/2018/hyperlinkcolor" val="tx"/>
                    </a:ext>
                  </a:extLst>
                </a:hlinkClick>
              </a:rPr>
              <a:t>https://covid-19.sante.gouv.fr/tests</a:t>
            </a:r>
            <a:r>
              <a:rPr lang="fr-FR" dirty="0">
                <a:solidFill>
                  <a:schemeClr val="tx1"/>
                </a:solidFill>
              </a:rPr>
              <a:t>  </a:t>
            </a:r>
          </a:p>
        </p:txBody>
      </p:sp>
    </p:spTree>
    <p:extLst>
      <p:ext uri="{BB962C8B-B14F-4D97-AF65-F5344CB8AC3E}">
        <p14:creationId xmlns:p14="http://schemas.microsoft.com/office/powerpoint/2010/main" val="27995126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48</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48</a:t>
            </a:fld>
            <a:endParaRPr lang="en-US" dirty="0">
              <a:solidFill>
                <a:schemeClr val="bg1"/>
              </a:solidFill>
            </a:endParaRPr>
          </a:p>
        </p:txBody>
      </p:sp>
      <p:pic>
        <p:nvPicPr>
          <p:cNvPr id="29" name="Image 3">
            <a:extLst>
              <a:ext uri="{FF2B5EF4-FFF2-40B4-BE49-F238E27FC236}">
                <a16:creationId xmlns:a16="http://schemas.microsoft.com/office/drawing/2014/main" id="{A08A1047-AAA4-C449-95DE-636A9679D6D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48</a:t>
            </a:fld>
            <a:endParaRPr lang="en-US" dirty="0">
              <a:solidFill>
                <a:schemeClr val="bg1"/>
              </a:solidFill>
            </a:endParaRPr>
          </a:p>
        </p:txBody>
      </p:sp>
      <p:pic>
        <p:nvPicPr>
          <p:cNvPr id="32" name="Image 3">
            <a:extLst>
              <a:ext uri="{FF2B5EF4-FFF2-40B4-BE49-F238E27FC236}">
                <a16:creationId xmlns:a16="http://schemas.microsoft.com/office/drawing/2014/main" id="{F276B799-77DD-7643-879F-5AD241AD13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2" name="ZoneTexte 41">
            <a:extLst>
              <a:ext uri="{FF2B5EF4-FFF2-40B4-BE49-F238E27FC236}">
                <a16:creationId xmlns:a16="http://schemas.microsoft.com/office/drawing/2014/main" id="{A6A7C2BA-ACB9-9847-8ED6-D03650742049}"/>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3" name="ZoneTexte 42">
            <a:extLst>
              <a:ext uri="{FF2B5EF4-FFF2-40B4-BE49-F238E27FC236}">
                <a16:creationId xmlns:a16="http://schemas.microsoft.com/office/drawing/2014/main" id="{13E042E6-A60C-C443-8271-DDAFF073BB2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4" name="Espace réservé du numéro de diapositive 4">
            <a:extLst>
              <a:ext uri="{FF2B5EF4-FFF2-40B4-BE49-F238E27FC236}">
                <a16:creationId xmlns:a16="http://schemas.microsoft.com/office/drawing/2014/main" id="{1305216C-B6E7-D04C-8166-57C3824E0E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48</a:t>
            </a:fld>
            <a:endParaRPr lang="en-US" dirty="0">
              <a:solidFill>
                <a:schemeClr val="bg1"/>
              </a:solidFill>
            </a:endParaRPr>
          </a:p>
        </p:txBody>
      </p:sp>
      <p:pic>
        <p:nvPicPr>
          <p:cNvPr id="45" name="Image 3">
            <a:extLst>
              <a:ext uri="{FF2B5EF4-FFF2-40B4-BE49-F238E27FC236}">
                <a16:creationId xmlns:a16="http://schemas.microsoft.com/office/drawing/2014/main" id="{CE9A6748-3A79-F143-9CFE-7BBB8C5A094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7" name="Espace réservé du numéro de diapositive 4">
            <a:extLst>
              <a:ext uri="{FF2B5EF4-FFF2-40B4-BE49-F238E27FC236}">
                <a16:creationId xmlns:a16="http://schemas.microsoft.com/office/drawing/2014/main" id="{77AC4B87-F584-8247-A1BC-C4EB250EAD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48</a:t>
            </a:fld>
            <a:endParaRPr lang="en-US" dirty="0">
              <a:solidFill>
                <a:schemeClr val="bg1"/>
              </a:solidFill>
            </a:endParaRPr>
          </a:p>
        </p:txBody>
      </p:sp>
      <p:pic>
        <p:nvPicPr>
          <p:cNvPr id="48" name="Image 3">
            <a:extLst>
              <a:ext uri="{FF2B5EF4-FFF2-40B4-BE49-F238E27FC236}">
                <a16:creationId xmlns:a16="http://schemas.microsoft.com/office/drawing/2014/main" id="{6C1EA5EA-36E8-3146-A222-B3940E16647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3" name="ZoneTexte 32">
            <a:extLst>
              <a:ext uri="{FF2B5EF4-FFF2-40B4-BE49-F238E27FC236}">
                <a16:creationId xmlns:a16="http://schemas.microsoft.com/office/drawing/2014/main" id="{787AF1E2-7651-164B-9574-BCA8712CCAE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4" name="ZoneTexte 33">
            <a:extLst>
              <a:ext uri="{FF2B5EF4-FFF2-40B4-BE49-F238E27FC236}">
                <a16:creationId xmlns:a16="http://schemas.microsoft.com/office/drawing/2014/main" id="{2FF9B001-D5E0-884C-BD57-28B4CBE08E1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5" name="Espace réservé du numéro de diapositive 4">
            <a:extLst>
              <a:ext uri="{FF2B5EF4-FFF2-40B4-BE49-F238E27FC236}">
                <a16:creationId xmlns:a16="http://schemas.microsoft.com/office/drawing/2014/main" id="{301DE4D3-DE19-2D43-BF63-7CEDBA90344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48</a:t>
            </a:fld>
            <a:endParaRPr lang="en-US" dirty="0">
              <a:solidFill>
                <a:schemeClr val="bg1"/>
              </a:solidFill>
            </a:endParaRPr>
          </a:p>
        </p:txBody>
      </p:sp>
      <p:pic>
        <p:nvPicPr>
          <p:cNvPr id="36" name="Image 3">
            <a:extLst>
              <a:ext uri="{FF2B5EF4-FFF2-40B4-BE49-F238E27FC236}">
                <a16:creationId xmlns:a16="http://schemas.microsoft.com/office/drawing/2014/main" id="{3A341E0E-7AED-5E43-96B6-3C76A942E55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8" name="Espace réservé du numéro de diapositive 4">
            <a:extLst>
              <a:ext uri="{FF2B5EF4-FFF2-40B4-BE49-F238E27FC236}">
                <a16:creationId xmlns:a16="http://schemas.microsoft.com/office/drawing/2014/main" id="{16A4C086-ACB0-E74E-9128-E1BC1E963F7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48</a:t>
            </a:fld>
            <a:endParaRPr lang="en-US" dirty="0">
              <a:solidFill>
                <a:schemeClr val="bg1"/>
              </a:solidFill>
            </a:endParaRPr>
          </a:p>
        </p:txBody>
      </p:sp>
      <p:sp>
        <p:nvSpPr>
          <p:cNvPr id="37" name="ZoneTexte 36">
            <a:extLst>
              <a:ext uri="{FF2B5EF4-FFF2-40B4-BE49-F238E27FC236}">
                <a16:creationId xmlns:a16="http://schemas.microsoft.com/office/drawing/2014/main" id="{84DA6803-8FD4-7947-8CCC-9F848A040048}"/>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0" name="ZoneTexte 39">
            <a:extLst>
              <a:ext uri="{FF2B5EF4-FFF2-40B4-BE49-F238E27FC236}">
                <a16:creationId xmlns:a16="http://schemas.microsoft.com/office/drawing/2014/main" id="{2BDDA75F-1ABB-2D49-B8D6-D70B874C1465}"/>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1" name="Espace réservé du numéro de diapositive 4">
            <a:extLst>
              <a:ext uri="{FF2B5EF4-FFF2-40B4-BE49-F238E27FC236}">
                <a16:creationId xmlns:a16="http://schemas.microsoft.com/office/drawing/2014/main" id="{91EE4E44-E486-4343-A671-ABDF72F9D4E3}"/>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48</a:t>
            </a:fld>
            <a:endParaRPr lang="en-US" dirty="0">
              <a:solidFill>
                <a:schemeClr val="bg1"/>
              </a:solidFill>
            </a:endParaRPr>
          </a:p>
        </p:txBody>
      </p:sp>
      <p:sp>
        <p:nvSpPr>
          <p:cNvPr id="49" name="Titre 1">
            <a:extLst>
              <a:ext uri="{FF2B5EF4-FFF2-40B4-BE49-F238E27FC236}">
                <a16:creationId xmlns:a16="http://schemas.microsoft.com/office/drawing/2014/main" id="{4E26C0B8-2FED-E04F-89AD-B13EDE001165}"/>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a:t>Interprétation de résultats de sérologie</a:t>
            </a:r>
            <a:endParaRPr lang="fr-FR" dirty="0"/>
          </a:p>
        </p:txBody>
      </p:sp>
      <p:sp>
        <p:nvSpPr>
          <p:cNvPr id="50" name="Espace réservé du numéro de diapositive 4">
            <a:extLst>
              <a:ext uri="{FF2B5EF4-FFF2-40B4-BE49-F238E27FC236}">
                <a16:creationId xmlns:a16="http://schemas.microsoft.com/office/drawing/2014/main" id="{0450FC2F-2349-374C-8A24-7EEF7FED75B3}"/>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48</a:t>
            </a:fld>
            <a:endParaRPr lang="en-US" dirty="0">
              <a:solidFill>
                <a:schemeClr val="bg1"/>
              </a:solidFill>
            </a:endParaRPr>
          </a:p>
        </p:txBody>
      </p:sp>
      <p:sp>
        <p:nvSpPr>
          <p:cNvPr id="52" name="Espace réservé du contenu 8">
            <a:extLst>
              <a:ext uri="{FF2B5EF4-FFF2-40B4-BE49-F238E27FC236}">
                <a16:creationId xmlns:a16="http://schemas.microsoft.com/office/drawing/2014/main" id="{1C8270DE-C3AF-554F-A39B-CD72E17EDE6D}"/>
              </a:ext>
            </a:extLst>
          </p:cNvPr>
          <p:cNvSpPr>
            <a:spLocks noGrp="1"/>
          </p:cNvSpPr>
          <p:nvPr/>
        </p:nvSpPr>
        <p:spPr>
          <a:xfrm>
            <a:off x="558817" y="2069039"/>
            <a:ext cx="11253226"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endParaRPr lang="fr-FR" b="1" dirty="0"/>
          </a:p>
          <a:p>
            <a:pPr marL="2286000" lvl="5" indent="0">
              <a:buNone/>
            </a:pPr>
            <a:r>
              <a:rPr lang="fr-FR" sz="1800" b="1" dirty="0"/>
              <a:t>	</a:t>
            </a:r>
          </a:p>
        </p:txBody>
      </p:sp>
      <p:graphicFrame>
        <p:nvGraphicFramePr>
          <p:cNvPr id="53" name="Tableau 52">
            <a:extLst>
              <a:ext uri="{FF2B5EF4-FFF2-40B4-BE49-F238E27FC236}">
                <a16:creationId xmlns:a16="http://schemas.microsoft.com/office/drawing/2014/main" id="{5583EA2B-E149-A04B-97DD-D07AA1220D09}"/>
              </a:ext>
            </a:extLst>
          </p:cNvPr>
          <p:cNvGraphicFramePr>
            <a:graphicFrameLocks noGrp="1"/>
          </p:cNvGraphicFramePr>
          <p:nvPr>
            <p:extLst>
              <p:ext uri="{D42A27DB-BD31-4B8C-83A1-F6EECF244321}">
                <p14:modId xmlns:p14="http://schemas.microsoft.com/office/powerpoint/2010/main" val="364637400"/>
              </p:ext>
            </p:extLst>
          </p:nvPr>
        </p:nvGraphicFramePr>
        <p:xfrm>
          <a:off x="1446661" y="1962071"/>
          <a:ext cx="9364350" cy="3462948"/>
        </p:xfrm>
        <a:graphic>
          <a:graphicData uri="http://schemas.openxmlformats.org/drawingml/2006/table">
            <a:tbl>
              <a:tblPr firstRow="1" bandRow="1">
                <a:tableStyleId>{5C22544A-7EE6-4342-B048-85BDC9FD1C3A}</a:tableStyleId>
              </a:tblPr>
              <a:tblGrid>
                <a:gridCol w="1872870">
                  <a:extLst>
                    <a:ext uri="{9D8B030D-6E8A-4147-A177-3AD203B41FA5}">
                      <a16:colId xmlns:a16="http://schemas.microsoft.com/office/drawing/2014/main" val="109218761"/>
                    </a:ext>
                  </a:extLst>
                </a:gridCol>
                <a:gridCol w="1872870">
                  <a:extLst>
                    <a:ext uri="{9D8B030D-6E8A-4147-A177-3AD203B41FA5}">
                      <a16:colId xmlns:a16="http://schemas.microsoft.com/office/drawing/2014/main" val="2370786706"/>
                    </a:ext>
                  </a:extLst>
                </a:gridCol>
                <a:gridCol w="1872870">
                  <a:extLst>
                    <a:ext uri="{9D8B030D-6E8A-4147-A177-3AD203B41FA5}">
                      <a16:colId xmlns:a16="http://schemas.microsoft.com/office/drawing/2014/main" val="3697641992"/>
                    </a:ext>
                  </a:extLst>
                </a:gridCol>
                <a:gridCol w="1872870">
                  <a:extLst>
                    <a:ext uri="{9D8B030D-6E8A-4147-A177-3AD203B41FA5}">
                      <a16:colId xmlns:a16="http://schemas.microsoft.com/office/drawing/2014/main" val="1522078975"/>
                    </a:ext>
                  </a:extLst>
                </a:gridCol>
                <a:gridCol w="1872870">
                  <a:extLst>
                    <a:ext uri="{9D8B030D-6E8A-4147-A177-3AD203B41FA5}">
                      <a16:colId xmlns:a16="http://schemas.microsoft.com/office/drawing/2014/main" val="3204639734"/>
                    </a:ext>
                  </a:extLst>
                </a:gridCol>
              </a:tblGrid>
              <a:tr h="739088">
                <a:tc>
                  <a:txBody>
                    <a:bodyPr/>
                    <a:lstStyle/>
                    <a:p>
                      <a:endParaRPr lang="fr-FR" dirty="0"/>
                    </a:p>
                  </a:txBody>
                  <a:tcPr/>
                </a:tc>
                <a:tc gridSpan="4">
                  <a:txBody>
                    <a:bodyPr/>
                    <a:lstStyle/>
                    <a:p>
                      <a:pPr algn="ctr"/>
                      <a:r>
                        <a:rPr lang="fr-FR" sz="2400" dirty="0"/>
                        <a:t>Résultats de la sérologie</a:t>
                      </a:r>
                    </a:p>
                  </a:txBody>
                  <a:tcPr anchor="ctr"/>
                </a:tc>
                <a:tc hMerge="1">
                  <a:txBody>
                    <a:bodyPr/>
                    <a:lstStyle/>
                    <a:p>
                      <a:endParaRPr lang="fr-FR" dirty="0"/>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1714447792"/>
                  </a:ext>
                </a:extLst>
              </a:tr>
              <a:tr h="904730">
                <a:tc>
                  <a:txBody>
                    <a:bodyPr/>
                    <a:lstStyle/>
                    <a:p>
                      <a:r>
                        <a:rPr lang="fr-FR" sz="2400" dirty="0" err="1"/>
                        <a:t>IgM</a:t>
                      </a:r>
                      <a:endParaRPr lang="fr-FR" sz="2400" dirty="0"/>
                    </a:p>
                  </a:txBody>
                  <a:tcPr anchor="ctr"/>
                </a:tc>
                <a:tc>
                  <a:txBody>
                    <a:bodyPr/>
                    <a:lstStyle/>
                    <a:p>
                      <a:pPr algn="ctr"/>
                      <a:r>
                        <a:rPr lang="fr-FR" sz="4000" dirty="0"/>
                        <a:t>-</a:t>
                      </a:r>
                    </a:p>
                  </a:txBody>
                  <a:tcPr/>
                </a:tc>
                <a:tc>
                  <a:txBody>
                    <a:bodyPr/>
                    <a:lstStyle/>
                    <a:p>
                      <a:pPr algn="ctr"/>
                      <a:r>
                        <a:rPr lang="fr-FR" sz="4000" dirty="0"/>
                        <a:t>+</a:t>
                      </a:r>
                    </a:p>
                  </a:txBody>
                  <a:tcPr/>
                </a:tc>
                <a:tc>
                  <a:txBody>
                    <a:bodyPr/>
                    <a:lstStyle/>
                    <a:p>
                      <a:pPr algn="ctr"/>
                      <a:r>
                        <a:rPr lang="fr-FR" sz="4000" dirty="0"/>
                        <a:t>+</a:t>
                      </a:r>
                    </a:p>
                  </a:txBody>
                  <a:tcPr/>
                </a:tc>
                <a:tc>
                  <a:txBody>
                    <a:bodyPr/>
                    <a:lstStyle/>
                    <a:p>
                      <a:pPr algn="ctr"/>
                      <a:r>
                        <a:rPr lang="fr-FR" sz="4000" dirty="0"/>
                        <a:t>-</a:t>
                      </a:r>
                    </a:p>
                  </a:txBody>
                  <a:tcPr/>
                </a:tc>
                <a:extLst>
                  <a:ext uri="{0D108BD9-81ED-4DB2-BD59-A6C34878D82A}">
                    <a16:rowId xmlns:a16="http://schemas.microsoft.com/office/drawing/2014/main" val="248779807"/>
                  </a:ext>
                </a:extLst>
              </a:tr>
              <a:tr h="904730">
                <a:tc>
                  <a:txBody>
                    <a:bodyPr/>
                    <a:lstStyle/>
                    <a:p>
                      <a:r>
                        <a:rPr lang="fr-FR" sz="2400" dirty="0" err="1"/>
                        <a:t>IgG</a:t>
                      </a:r>
                      <a:endParaRPr lang="fr-FR" sz="2400" dirty="0"/>
                    </a:p>
                  </a:txBody>
                  <a:tcPr anchor="ctr"/>
                </a:tc>
                <a:tc>
                  <a:txBody>
                    <a:bodyPr/>
                    <a:lstStyle/>
                    <a:p>
                      <a:pPr algn="ctr"/>
                      <a:r>
                        <a:rPr lang="fr-FR" sz="4000" dirty="0"/>
                        <a:t>-</a:t>
                      </a:r>
                    </a:p>
                  </a:txBody>
                  <a:tcPr/>
                </a:tc>
                <a:tc>
                  <a:txBody>
                    <a:bodyPr/>
                    <a:lstStyle/>
                    <a:p>
                      <a:pPr algn="ctr"/>
                      <a:r>
                        <a:rPr lang="fr-FR" sz="4000" dirty="0"/>
                        <a:t>- </a:t>
                      </a:r>
                    </a:p>
                  </a:txBody>
                  <a:tcPr/>
                </a:tc>
                <a:tc>
                  <a:txBody>
                    <a:bodyPr/>
                    <a:lstStyle/>
                    <a:p>
                      <a:pPr algn="ctr"/>
                      <a:r>
                        <a:rPr lang="fr-FR" sz="4000" dirty="0"/>
                        <a:t>+</a:t>
                      </a:r>
                    </a:p>
                  </a:txBody>
                  <a:tcPr/>
                </a:tc>
                <a:tc>
                  <a:txBody>
                    <a:bodyPr/>
                    <a:lstStyle/>
                    <a:p>
                      <a:pPr algn="ctr"/>
                      <a:r>
                        <a:rPr lang="fr-FR" sz="4000" dirty="0"/>
                        <a:t>+</a:t>
                      </a:r>
                    </a:p>
                  </a:txBody>
                  <a:tcPr/>
                </a:tc>
                <a:extLst>
                  <a:ext uri="{0D108BD9-81ED-4DB2-BD59-A6C34878D82A}">
                    <a16:rowId xmlns:a16="http://schemas.microsoft.com/office/drawing/2014/main" val="213471695"/>
                  </a:ext>
                </a:extLst>
              </a:tr>
              <a:tr h="904730">
                <a:tc>
                  <a:txBody>
                    <a:bodyPr/>
                    <a:lstStyle/>
                    <a:p>
                      <a:r>
                        <a:rPr lang="fr-FR" dirty="0"/>
                        <a:t>Interprétation</a:t>
                      </a:r>
                      <a:endParaRPr lang="fr-FR" b="1" dirty="0"/>
                    </a:p>
                  </a:txBody>
                  <a:tcPr anchor="ctr"/>
                </a:tc>
                <a:tc>
                  <a:txBody>
                    <a:bodyPr/>
                    <a:lstStyle/>
                    <a:p>
                      <a:r>
                        <a:rPr lang="fr-FR" dirty="0"/>
                        <a:t>Non immunisé ou test réalisé trop précoce</a:t>
                      </a:r>
                    </a:p>
                  </a:txBody>
                  <a:tcPr/>
                </a:tc>
                <a:tc>
                  <a:txBody>
                    <a:bodyPr/>
                    <a:lstStyle/>
                    <a:p>
                      <a:r>
                        <a:rPr lang="fr-FR" dirty="0"/>
                        <a:t>Infection très récente</a:t>
                      </a:r>
                    </a:p>
                  </a:txBody>
                  <a:tcPr/>
                </a:tc>
                <a:tc>
                  <a:txBody>
                    <a:bodyPr/>
                    <a:lstStyle/>
                    <a:p>
                      <a:r>
                        <a:rPr lang="fr-FR" dirty="0"/>
                        <a:t>Infection récente</a:t>
                      </a:r>
                    </a:p>
                  </a:txBody>
                  <a:tcPr/>
                </a:tc>
                <a:tc>
                  <a:txBody>
                    <a:bodyPr/>
                    <a:lstStyle/>
                    <a:p>
                      <a:r>
                        <a:rPr lang="fr-FR" dirty="0"/>
                        <a:t>Infection ancienne</a:t>
                      </a:r>
                    </a:p>
                  </a:txBody>
                  <a:tcPr/>
                </a:tc>
                <a:extLst>
                  <a:ext uri="{0D108BD9-81ED-4DB2-BD59-A6C34878D82A}">
                    <a16:rowId xmlns:a16="http://schemas.microsoft.com/office/drawing/2014/main" val="2687096452"/>
                  </a:ext>
                </a:extLst>
              </a:tr>
            </a:tbl>
          </a:graphicData>
        </a:graphic>
      </p:graphicFrame>
    </p:spTree>
    <p:extLst>
      <p:ext uri="{BB962C8B-B14F-4D97-AF65-F5344CB8AC3E}">
        <p14:creationId xmlns:p14="http://schemas.microsoft.com/office/powerpoint/2010/main" val="31556558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pic>
        <p:nvPicPr>
          <p:cNvPr id="29" name="Image 3">
            <a:extLst>
              <a:ext uri="{FF2B5EF4-FFF2-40B4-BE49-F238E27FC236}">
                <a16:creationId xmlns:a16="http://schemas.microsoft.com/office/drawing/2014/main" id="{A08A1047-AAA4-C449-95DE-636A9679D6D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pic>
        <p:nvPicPr>
          <p:cNvPr id="32" name="Image 3">
            <a:extLst>
              <a:ext uri="{FF2B5EF4-FFF2-40B4-BE49-F238E27FC236}">
                <a16:creationId xmlns:a16="http://schemas.microsoft.com/office/drawing/2014/main" id="{F276B799-77DD-7643-879F-5AD241AD13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2" name="ZoneTexte 41">
            <a:extLst>
              <a:ext uri="{FF2B5EF4-FFF2-40B4-BE49-F238E27FC236}">
                <a16:creationId xmlns:a16="http://schemas.microsoft.com/office/drawing/2014/main" id="{A6A7C2BA-ACB9-9847-8ED6-D03650742049}"/>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3" name="ZoneTexte 42">
            <a:extLst>
              <a:ext uri="{FF2B5EF4-FFF2-40B4-BE49-F238E27FC236}">
                <a16:creationId xmlns:a16="http://schemas.microsoft.com/office/drawing/2014/main" id="{13E042E6-A60C-C443-8271-DDAFF073BB2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4" name="Espace réservé du numéro de diapositive 4">
            <a:extLst>
              <a:ext uri="{FF2B5EF4-FFF2-40B4-BE49-F238E27FC236}">
                <a16:creationId xmlns:a16="http://schemas.microsoft.com/office/drawing/2014/main" id="{1305216C-B6E7-D04C-8166-57C3824E0E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pic>
        <p:nvPicPr>
          <p:cNvPr id="45" name="Image 3">
            <a:extLst>
              <a:ext uri="{FF2B5EF4-FFF2-40B4-BE49-F238E27FC236}">
                <a16:creationId xmlns:a16="http://schemas.microsoft.com/office/drawing/2014/main" id="{CE9A6748-3A79-F143-9CFE-7BBB8C5A094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7" name="Espace réservé du numéro de diapositive 4">
            <a:extLst>
              <a:ext uri="{FF2B5EF4-FFF2-40B4-BE49-F238E27FC236}">
                <a16:creationId xmlns:a16="http://schemas.microsoft.com/office/drawing/2014/main" id="{77AC4B87-F584-8247-A1BC-C4EB250EAD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pic>
        <p:nvPicPr>
          <p:cNvPr id="48" name="Image 3">
            <a:extLst>
              <a:ext uri="{FF2B5EF4-FFF2-40B4-BE49-F238E27FC236}">
                <a16:creationId xmlns:a16="http://schemas.microsoft.com/office/drawing/2014/main" id="{6C1EA5EA-36E8-3146-A222-B3940E16647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3" name="ZoneTexte 32">
            <a:extLst>
              <a:ext uri="{FF2B5EF4-FFF2-40B4-BE49-F238E27FC236}">
                <a16:creationId xmlns:a16="http://schemas.microsoft.com/office/drawing/2014/main" id="{787AF1E2-7651-164B-9574-BCA8712CCAE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4" name="ZoneTexte 33">
            <a:extLst>
              <a:ext uri="{FF2B5EF4-FFF2-40B4-BE49-F238E27FC236}">
                <a16:creationId xmlns:a16="http://schemas.microsoft.com/office/drawing/2014/main" id="{2FF9B001-D5E0-884C-BD57-28B4CBE08E1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5" name="Espace réservé du numéro de diapositive 4">
            <a:extLst>
              <a:ext uri="{FF2B5EF4-FFF2-40B4-BE49-F238E27FC236}">
                <a16:creationId xmlns:a16="http://schemas.microsoft.com/office/drawing/2014/main" id="{301DE4D3-DE19-2D43-BF63-7CEDBA90344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pic>
        <p:nvPicPr>
          <p:cNvPr id="36" name="Image 3">
            <a:extLst>
              <a:ext uri="{FF2B5EF4-FFF2-40B4-BE49-F238E27FC236}">
                <a16:creationId xmlns:a16="http://schemas.microsoft.com/office/drawing/2014/main" id="{3A341E0E-7AED-5E43-96B6-3C76A942E55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8" name="Espace réservé du numéro de diapositive 4">
            <a:extLst>
              <a:ext uri="{FF2B5EF4-FFF2-40B4-BE49-F238E27FC236}">
                <a16:creationId xmlns:a16="http://schemas.microsoft.com/office/drawing/2014/main" id="{16A4C086-ACB0-E74E-9128-E1BC1E963F7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sp>
        <p:nvSpPr>
          <p:cNvPr id="37" name="ZoneTexte 36">
            <a:extLst>
              <a:ext uri="{FF2B5EF4-FFF2-40B4-BE49-F238E27FC236}">
                <a16:creationId xmlns:a16="http://schemas.microsoft.com/office/drawing/2014/main" id="{84DA6803-8FD4-7947-8CCC-9F848A040048}"/>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0" name="ZoneTexte 39">
            <a:extLst>
              <a:ext uri="{FF2B5EF4-FFF2-40B4-BE49-F238E27FC236}">
                <a16:creationId xmlns:a16="http://schemas.microsoft.com/office/drawing/2014/main" id="{2BDDA75F-1ABB-2D49-B8D6-D70B874C1465}"/>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1" name="Espace réservé du numéro de diapositive 4">
            <a:extLst>
              <a:ext uri="{FF2B5EF4-FFF2-40B4-BE49-F238E27FC236}">
                <a16:creationId xmlns:a16="http://schemas.microsoft.com/office/drawing/2014/main" id="{91EE4E44-E486-4343-A671-ABDF72F9D4E3}"/>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sp>
        <p:nvSpPr>
          <p:cNvPr id="49" name="Titre 1">
            <a:extLst>
              <a:ext uri="{FF2B5EF4-FFF2-40B4-BE49-F238E27FC236}">
                <a16:creationId xmlns:a16="http://schemas.microsoft.com/office/drawing/2014/main" id="{4E26C0B8-2FED-E04F-89AD-B13EDE001165}"/>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Qui tester ?  Qui ne pas tester ?</a:t>
            </a:r>
          </a:p>
        </p:txBody>
      </p:sp>
      <p:sp>
        <p:nvSpPr>
          <p:cNvPr id="50" name="Espace réservé du numéro de diapositive 4">
            <a:extLst>
              <a:ext uri="{FF2B5EF4-FFF2-40B4-BE49-F238E27FC236}">
                <a16:creationId xmlns:a16="http://schemas.microsoft.com/office/drawing/2014/main" id="{0450FC2F-2349-374C-8A24-7EEF7FED75B3}"/>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graphicFrame>
        <p:nvGraphicFramePr>
          <p:cNvPr id="2" name="Tableau 1">
            <a:extLst>
              <a:ext uri="{FF2B5EF4-FFF2-40B4-BE49-F238E27FC236}">
                <a16:creationId xmlns:a16="http://schemas.microsoft.com/office/drawing/2014/main" id="{D6CF14C7-B3DE-A446-851C-A7D6C93964B6}"/>
              </a:ext>
            </a:extLst>
          </p:cNvPr>
          <p:cNvGraphicFramePr>
            <a:graphicFrameLocks noGrp="1"/>
          </p:cNvGraphicFramePr>
          <p:nvPr>
            <p:extLst>
              <p:ext uri="{D42A27DB-BD31-4B8C-83A1-F6EECF244321}">
                <p14:modId xmlns:p14="http://schemas.microsoft.com/office/powerpoint/2010/main" val="3071467441"/>
              </p:ext>
            </p:extLst>
          </p:nvPr>
        </p:nvGraphicFramePr>
        <p:xfrm>
          <a:off x="1566408" y="2169160"/>
          <a:ext cx="8128000" cy="33070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171097530"/>
                    </a:ext>
                  </a:extLst>
                </a:gridCol>
                <a:gridCol w="4064000">
                  <a:extLst>
                    <a:ext uri="{9D8B030D-6E8A-4147-A177-3AD203B41FA5}">
                      <a16:colId xmlns:a16="http://schemas.microsoft.com/office/drawing/2014/main" val="4168277301"/>
                    </a:ext>
                  </a:extLst>
                </a:gridCol>
              </a:tblGrid>
              <a:tr h="370840">
                <a:tc>
                  <a:txBody>
                    <a:bodyPr/>
                    <a:lstStyle/>
                    <a:p>
                      <a:r>
                        <a:rPr lang="fr-FR" dirty="0"/>
                        <a:t>Qui tester ?</a:t>
                      </a:r>
                    </a:p>
                  </a:txBody>
                  <a:tcPr/>
                </a:tc>
                <a:tc>
                  <a:txBody>
                    <a:bodyPr/>
                    <a:lstStyle/>
                    <a:p>
                      <a:r>
                        <a:rPr lang="fr-FR" dirty="0"/>
                        <a:t>Qui ne pas tester</a:t>
                      </a:r>
                    </a:p>
                  </a:txBody>
                  <a:tcPr/>
                </a:tc>
                <a:extLst>
                  <a:ext uri="{0D108BD9-81ED-4DB2-BD59-A6C34878D82A}">
                    <a16:rowId xmlns:a16="http://schemas.microsoft.com/office/drawing/2014/main" val="347213728"/>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t>Syndromes inflammatoires tardifs type syndrome de Kawasaki</a:t>
                      </a:r>
                    </a:p>
                  </a:txBody>
                  <a:tcPr/>
                </a:tc>
                <a:tc>
                  <a:txBody>
                    <a:bodyPr/>
                    <a:lstStyle/>
                    <a:p>
                      <a:r>
                        <a:rPr lang="fr-FR" dirty="0"/>
                        <a:t>Population générale</a:t>
                      </a:r>
                    </a:p>
                    <a:p>
                      <a:pPr marL="285750" indent="-285750">
                        <a:buFontTx/>
                        <a:buChar char="-"/>
                      </a:pPr>
                      <a:r>
                        <a:rPr lang="fr-FR" dirty="0"/>
                        <a:t>% de séropositifs trop faible</a:t>
                      </a:r>
                    </a:p>
                    <a:p>
                      <a:pPr marL="285750" indent="-285750">
                        <a:buFontTx/>
                        <a:buChar char="-"/>
                      </a:pPr>
                      <a:r>
                        <a:rPr lang="fr-FR" dirty="0"/>
                        <a:t>pas de conséquence thérapeutique</a:t>
                      </a:r>
                    </a:p>
                  </a:txBody>
                  <a:tcPr/>
                </a:tc>
                <a:extLst>
                  <a:ext uri="{0D108BD9-81ED-4DB2-BD59-A6C34878D82A}">
                    <a16:rowId xmlns:a16="http://schemas.microsoft.com/office/drawing/2014/main" val="425663831"/>
                  </a:ext>
                </a:extLst>
              </a:tr>
              <a:tr h="370840">
                <a:tc>
                  <a:txBody>
                    <a:bodyPr/>
                    <a:lstStyle/>
                    <a:p>
                      <a:r>
                        <a:rPr lang="fr-FR" dirty="0"/>
                        <a:t>Diagnostic à posteriori d’une infection probable, possible</a:t>
                      </a:r>
                    </a:p>
                  </a:txBody>
                  <a:tcPr/>
                </a:tc>
                <a:tc>
                  <a:txBody>
                    <a:bodyPr/>
                    <a:lstStyle/>
                    <a:p>
                      <a:endParaRPr lang="fr-FR"/>
                    </a:p>
                  </a:txBody>
                  <a:tcPr/>
                </a:tc>
                <a:extLst>
                  <a:ext uri="{0D108BD9-81ED-4DB2-BD59-A6C34878D82A}">
                    <a16:rowId xmlns:a16="http://schemas.microsoft.com/office/drawing/2014/main" val="2359495690"/>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t>Larges études </a:t>
                      </a:r>
                      <a:r>
                        <a:rPr lang="fr-FR" dirty="0" err="1"/>
                        <a:t>séro</a:t>
                      </a:r>
                      <a:r>
                        <a:rPr lang="fr-FR" dirty="0"/>
                        <a:t>-épidémiologiques nationales et régionales</a:t>
                      </a:r>
                    </a:p>
                  </a:txBody>
                  <a:tcPr/>
                </a:tc>
                <a:tc>
                  <a:txBody>
                    <a:bodyPr/>
                    <a:lstStyle/>
                    <a:p>
                      <a:endParaRPr lang="fr-FR" dirty="0"/>
                    </a:p>
                  </a:txBody>
                  <a:tcPr/>
                </a:tc>
                <a:extLst>
                  <a:ext uri="{0D108BD9-81ED-4DB2-BD59-A6C34878D82A}">
                    <a16:rowId xmlns:a16="http://schemas.microsoft.com/office/drawing/2014/main" val="4082913656"/>
                  </a:ext>
                </a:extLst>
              </a:tr>
              <a:tr h="370840">
                <a:tc>
                  <a:txBody>
                    <a:bodyPr/>
                    <a:lstStyle/>
                    <a:p>
                      <a:r>
                        <a:rPr lang="fr-FR" dirty="0"/>
                        <a:t>Enquête autour d’un cas ?</a:t>
                      </a:r>
                    </a:p>
                  </a:txBody>
                  <a:tcPr/>
                </a:tc>
                <a:tc>
                  <a:txBody>
                    <a:bodyPr/>
                    <a:lstStyle/>
                    <a:p>
                      <a:endParaRPr lang="fr-FR" dirty="0"/>
                    </a:p>
                  </a:txBody>
                  <a:tcPr/>
                </a:tc>
                <a:extLst>
                  <a:ext uri="{0D108BD9-81ED-4DB2-BD59-A6C34878D82A}">
                    <a16:rowId xmlns:a16="http://schemas.microsoft.com/office/drawing/2014/main" val="274229639"/>
                  </a:ext>
                </a:extLst>
              </a:tr>
              <a:tr h="370840">
                <a:tc>
                  <a:txBody>
                    <a:bodyPr/>
                    <a:lstStyle/>
                    <a:p>
                      <a:r>
                        <a:rPr lang="fr-FR" dirty="0"/>
                        <a:t>Personnel soignant ?</a:t>
                      </a:r>
                    </a:p>
                  </a:txBody>
                  <a:tcPr/>
                </a:tc>
                <a:tc>
                  <a:txBody>
                    <a:bodyPr/>
                    <a:lstStyle/>
                    <a:p>
                      <a:endParaRPr lang="fr-FR" dirty="0"/>
                    </a:p>
                  </a:txBody>
                  <a:tcPr/>
                </a:tc>
                <a:extLst>
                  <a:ext uri="{0D108BD9-81ED-4DB2-BD59-A6C34878D82A}">
                    <a16:rowId xmlns:a16="http://schemas.microsoft.com/office/drawing/2014/main" val="4261469956"/>
                  </a:ext>
                </a:extLst>
              </a:tr>
            </a:tbl>
          </a:graphicData>
        </a:graphic>
      </p:graphicFrame>
    </p:spTree>
    <p:extLst>
      <p:ext uri="{BB962C8B-B14F-4D97-AF65-F5344CB8AC3E}">
        <p14:creationId xmlns:p14="http://schemas.microsoft.com/office/powerpoint/2010/main" val="4276807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Rectangle 13">
            <a:extLst>
              <a:ext uri="{FF2B5EF4-FFF2-40B4-BE49-F238E27FC236}">
                <a16:creationId xmlns:a16="http://schemas.microsoft.com/office/drawing/2014/main" id="{D0C60869-DD20-944D-8806-47392BD5A26A}"/>
              </a:ext>
            </a:extLst>
          </p:cNvPr>
          <p:cNvSpPr/>
          <p:nvPr/>
        </p:nvSpPr>
        <p:spPr>
          <a:xfrm>
            <a:off x="637953" y="6469747"/>
            <a:ext cx="10678351" cy="276999"/>
          </a:xfrm>
          <a:prstGeom prst="rect">
            <a:avLst/>
          </a:prstGeom>
        </p:spPr>
        <p:txBody>
          <a:bodyPr wrap="square">
            <a:spAutoFit/>
          </a:bodyPr>
          <a:lstStyle/>
          <a:p>
            <a:r>
              <a:rPr lang="de-DE" sz="1100" b="1" dirty="0"/>
              <a:t>Zimmermann &amp; Curtis</a:t>
            </a:r>
            <a:r>
              <a:rPr lang="fr-FR" sz="1100" b="1" dirty="0"/>
              <a:t>  </a:t>
            </a:r>
            <a:r>
              <a:rPr lang="fr-MA" sz="1100" i="1" dirty="0" err="1"/>
              <a:t>Pediatr</a:t>
            </a:r>
            <a:r>
              <a:rPr lang="fr-MA" sz="1100" i="1" dirty="0"/>
              <a:t> Infect Dis J </a:t>
            </a:r>
            <a:r>
              <a:rPr lang="fr-MA" sz="1100" dirty="0"/>
              <a:t>2020 </a:t>
            </a:r>
            <a:r>
              <a:rPr lang="de-DE" sz="1200" dirty="0"/>
              <a:t>https://</a:t>
            </a:r>
            <a:r>
              <a:rPr lang="de-DE" sz="1200" dirty="0" err="1"/>
              <a:t>journals.lww.com</a:t>
            </a:r>
            <a:r>
              <a:rPr lang="de-DE" sz="1200" dirty="0"/>
              <a:t>/</a:t>
            </a:r>
            <a:r>
              <a:rPr lang="de-DE" sz="1200" dirty="0" err="1"/>
              <a:t>pidj</a:t>
            </a:r>
            <a:r>
              <a:rPr lang="de-DE" sz="1200" dirty="0"/>
              <a:t>/</a:t>
            </a:r>
            <a:r>
              <a:rPr lang="de-DE" sz="1200" dirty="0" err="1"/>
              <a:t>FullText</a:t>
            </a:r>
            <a:r>
              <a:rPr lang="de-DE" sz="1200" dirty="0"/>
              <a:t>/2020/05000/Coronavirus_Infections_in_Children_Including.1.aspx</a:t>
            </a:r>
            <a:r>
              <a:rPr lang="fr-FR" sz="900" dirty="0"/>
              <a:t> </a:t>
            </a:r>
            <a:r>
              <a:rPr lang="fr-MA" sz="900" dirty="0"/>
              <a:t> </a:t>
            </a:r>
            <a:endParaRPr lang="fr-MA" sz="1100" dirty="0"/>
          </a:p>
        </p:txBody>
      </p:sp>
      <p:pic>
        <p:nvPicPr>
          <p:cNvPr id="15" name="Image 14">
            <a:extLst>
              <a:ext uri="{FF2B5EF4-FFF2-40B4-BE49-F238E27FC236}">
                <a16:creationId xmlns:a16="http://schemas.microsoft.com/office/drawing/2014/main" id="{B2AC9C4B-AAB8-1140-8F62-602E201374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86228" y="1656692"/>
            <a:ext cx="10243777" cy="4762829"/>
          </a:xfrm>
          <a:prstGeom prst="rect">
            <a:avLst/>
          </a:prstGeom>
        </p:spPr>
      </p:pic>
      <p:pic>
        <p:nvPicPr>
          <p:cNvPr id="16" name="Image 15">
            <a:extLst>
              <a:ext uri="{FF2B5EF4-FFF2-40B4-BE49-F238E27FC236}">
                <a16:creationId xmlns:a16="http://schemas.microsoft.com/office/drawing/2014/main" id="{9A117A93-23EA-B74A-BD3A-5D316E854F9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32149" y="448161"/>
            <a:ext cx="1231891" cy="969159"/>
          </a:xfrm>
          <a:prstGeom prst="rect">
            <a:avLst/>
          </a:prstGeom>
        </p:spPr>
      </p:pic>
      <p:sp>
        <p:nvSpPr>
          <p:cNvPr id="18" name="Titre 1">
            <a:extLst>
              <a:ext uri="{FF2B5EF4-FFF2-40B4-BE49-F238E27FC236}">
                <a16:creationId xmlns:a16="http://schemas.microsoft.com/office/drawing/2014/main" id="{1F61B1A4-0030-ED41-8A92-1D6B1F761227}"/>
              </a:ext>
            </a:extLst>
          </p:cNvPr>
          <p:cNvSpPr>
            <a:spLocks noGrp="1"/>
          </p:cNvSpPr>
          <p:nvPr>
            <p:ph type="title"/>
          </p:nvPr>
        </p:nvSpPr>
        <p:spPr>
          <a:xfrm>
            <a:off x="872966" y="388253"/>
            <a:ext cx="10280429" cy="1320800"/>
          </a:xfrm>
        </p:spPr>
        <p:txBody>
          <a:bodyPr>
            <a:normAutofit/>
          </a:bodyPr>
          <a:lstStyle/>
          <a:p>
            <a:r>
              <a:rPr lang="fr-FR" dirty="0"/>
              <a:t>Les maladies à coronavirus</a:t>
            </a:r>
          </a:p>
        </p:txBody>
      </p:sp>
    </p:spTree>
    <p:extLst>
      <p:ext uri="{BB962C8B-B14F-4D97-AF65-F5344CB8AC3E}">
        <p14:creationId xmlns:p14="http://schemas.microsoft.com/office/powerpoint/2010/main" val="12885934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280128-0482-444F-B24F-3A393103EC45}"/>
              </a:ext>
            </a:extLst>
          </p:cNvPr>
          <p:cNvSpPr>
            <a:spLocks noGrp="1"/>
          </p:cNvSpPr>
          <p:nvPr>
            <p:ph type="ctrTitle"/>
          </p:nvPr>
        </p:nvSpPr>
        <p:spPr/>
        <p:txBody>
          <a:bodyPr/>
          <a:lstStyle/>
          <a:p>
            <a:r>
              <a:rPr lang="fr-FR" dirty="0"/>
              <a:t>COVID-19 &amp; Enfants</a:t>
            </a:r>
          </a:p>
        </p:txBody>
      </p:sp>
    </p:spTree>
    <p:extLst>
      <p:ext uri="{BB962C8B-B14F-4D97-AF65-F5344CB8AC3E}">
        <p14:creationId xmlns:p14="http://schemas.microsoft.com/office/powerpoint/2010/main" val="40887922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enfant : poids de la maladie</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p:txBody>
          <a:bodyPr/>
          <a:lstStyle/>
          <a:p>
            <a:r>
              <a:rPr lang="fr-FR" sz="2400" dirty="0">
                <a:solidFill>
                  <a:schemeClr val="tx1"/>
                </a:solidFill>
              </a:rPr>
              <a:t>≠ 10.000 fois moins de décès</a:t>
            </a:r>
          </a:p>
          <a:p>
            <a:r>
              <a:rPr lang="fr-FR" sz="2400" dirty="0">
                <a:solidFill>
                  <a:schemeClr val="tx1"/>
                </a:solidFill>
              </a:rPr>
              <a:t>≠ 1000 fois moins de formes graves (réanimation)</a:t>
            </a:r>
          </a:p>
          <a:p>
            <a:r>
              <a:rPr lang="fr-FR" sz="2400" dirty="0">
                <a:solidFill>
                  <a:schemeClr val="tx1"/>
                </a:solidFill>
              </a:rPr>
              <a:t>≠ 100 fois mois d’hospitalisations</a:t>
            </a:r>
          </a:p>
          <a:p>
            <a:r>
              <a:rPr lang="fr-FR" sz="2400" dirty="0">
                <a:solidFill>
                  <a:schemeClr val="tx1"/>
                </a:solidFill>
              </a:rPr>
              <a:t>≠10 fois moins de malades</a:t>
            </a:r>
          </a:p>
          <a:p>
            <a:r>
              <a:rPr lang="fr-FR" sz="2400" dirty="0">
                <a:solidFill>
                  <a:schemeClr val="tx1"/>
                </a:solidFill>
              </a:rPr>
              <a:t> ≠2 à 5 fois moins de % de PCR positives en cas de suspicion de COVID-19 </a:t>
            </a:r>
          </a:p>
          <a:p>
            <a:r>
              <a:rPr lang="fr-FR" sz="2400" dirty="0">
                <a:solidFill>
                  <a:schemeClr val="tx1"/>
                </a:solidFill>
              </a:rPr>
              <a:t>moins contagieux (R0 chez l’enfant ?)</a:t>
            </a:r>
          </a:p>
          <a:p>
            <a:endParaRPr lang="fr-FR" dirty="0"/>
          </a:p>
        </p:txBody>
      </p:sp>
      <p:pic>
        <p:nvPicPr>
          <p:cNvPr id="5" name="Image 4" descr="Une image contenant personne, enfant, garçon, petit&#10;&#10;Description générée automatiquement">
            <a:extLst>
              <a:ext uri="{FF2B5EF4-FFF2-40B4-BE49-F238E27FC236}">
                <a16:creationId xmlns:a16="http://schemas.microsoft.com/office/drawing/2014/main" id="{A3D08FF1-0DB1-A94B-8E9A-A19853FAE5D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413055" y="2535042"/>
            <a:ext cx="3469337" cy="2111429"/>
          </a:xfrm>
          <a:prstGeom prst="rect">
            <a:avLst/>
          </a:prstGeom>
        </p:spPr>
      </p:pic>
    </p:spTree>
    <p:extLst>
      <p:ext uri="{BB962C8B-B14F-4D97-AF65-F5344CB8AC3E}">
        <p14:creationId xmlns:p14="http://schemas.microsoft.com/office/powerpoint/2010/main" val="36582614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fontScale="90000"/>
          </a:bodyPr>
          <a:lstStyle/>
          <a:p>
            <a:r>
              <a:rPr lang="fr-FR" dirty="0"/>
              <a:t>COVID-19 et enfant : Transmissibilité-contagiosité</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571316" y="1652369"/>
            <a:ext cx="11620684" cy="4720223"/>
          </a:xfrm>
        </p:spPr>
        <p:txBody>
          <a:bodyPr>
            <a:noAutofit/>
          </a:bodyPr>
          <a:lstStyle/>
          <a:p>
            <a:pPr marL="0" indent="0">
              <a:buNone/>
            </a:pPr>
            <a:r>
              <a:rPr lang="fr-FR" sz="2000" b="1" dirty="0">
                <a:solidFill>
                  <a:schemeClr val="tx1"/>
                </a:solidFill>
              </a:rPr>
              <a:t>L’hypothèse la plus communément admise est que l’enfant est plutôt un « mauvais » transmetteur</a:t>
            </a:r>
          </a:p>
          <a:p>
            <a:r>
              <a:rPr lang="fr-FR" dirty="0">
                <a:solidFill>
                  <a:schemeClr val="tx1"/>
                </a:solidFill>
              </a:rPr>
              <a:t>Transmission directe </a:t>
            </a:r>
            <a:r>
              <a:rPr lang="fr-FR" u="sng" dirty="0">
                <a:solidFill>
                  <a:schemeClr val="tx1"/>
                </a:solidFill>
              </a:rPr>
              <a:t>d’enfant à</a:t>
            </a:r>
            <a:r>
              <a:rPr lang="fr-FR" u="sng" dirty="0">
                <a:solidFill>
                  <a:schemeClr val="tx1"/>
                </a:solidFill>
                <a:sym typeface="Wingdings" panose="05000000000000000000" pitchFamily="2" charset="2"/>
              </a:rPr>
              <a:t> enfant estimée comme </a:t>
            </a:r>
            <a:r>
              <a:rPr lang="fr-FR" b="1" dirty="0">
                <a:solidFill>
                  <a:schemeClr val="tx1"/>
                </a:solidFill>
                <a:sym typeface="Wingdings" panose="05000000000000000000" pitchFamily="2" charset="2"/>
              </a:rPr>
              <a:t>faible</a:t>
            </a:r>
          </a:p>
          <a:p>
            <a:r>
              <a:rPr lang="fr-FR" dirty="0">
                <a:solidFill>
                  <a:schemeClr val="tx1"/>
                </a:solidFill>
                <a:sym typeface="Wingdings" panose="05000000000000000000" pitchFamily="2" charset="2"/>
              </a:rPr>
              <a:t>Transmission directe </a:t>
            </a:r>
            <a:r>
              <a:rPr lang="fr-FR" u="sng" dirty="0">
                <a:solidFill>
                  <a:schemeClr val="tx1"/>
                </a:solidFill>
                <a:sym typeface="Wingdings" panose="05000000000000000000" pitchFamily="2" charset="2"/>
              </a:rPr>
              <a:t>enfant =&gt; adulte estimée comme </a:t>
            </a:r>
            <a:r>
              <a:rPr lang="fr-FR" b="1" dirty="0">
                <a:solidFill>
                  <a:schemeClr val="tx1"/>
                </a:solidFill>
                <a:sym typeface="Wingdings" panose="05000000000000000000" pitchFamily="2" charset="2"/>
              </a:rPr>
              <a:t>faible</a:t>
            </a:r>
          </a:p>
          <a:p>
            <a:r>
              <a:rPr lang="fr-FR" dirty="0">
                <a:solidFill>
                  <a:schemeClr val="tx1"/>
                </a:solidFill>
                <a:sym typeface="Wingdings" panose="05000000000000000000" pitchFamily="2" charset="2"/>
              </a:rPr>
              <a:t>Transmission directe </a:t>
            </a:r>
            <a:r>
              <a:rPr lang="fr-FR" u="sng" dirty="0">
                <a:solidFill>
                  <a:schemeClr val="tx1"/>
                </a:solidFill>
                <a:sym typeface="Wingdings" panose="05000000000000000000" pitchFamily="2" charset="2"/>
              </a:rPr>
              <a:t>adulte =&gt; enfant </a:t>
            </a:r>
            <a:r>
              <a:rPr lang="fr-FR" dirty="0">
                <a:solidFill>
                  <a:schemeClr val="tx1"/>
                </a:solidFill>
                <a:sym typeface="Wingdings" panose="05000000000000000000" pitchFamily="2" charset="2"/>
              </a:rPr>
              <a:t>plus importante notamment dans les familles</a:t>
            </a:r>
          </a:p>
          <a:p>
            <a:r>
              <a:rPr lang="fr-FR" dirty="0">
                <a:solidFill>
                  <a:schemeClr val="tx1"/>
                </a:solidFill>
                <a:sym typeface="Wingdings" panose="05000000000000000000" pitchFamily="2" charset="2"/>
              </a:rPr>
              <a:t>En revanche, </a:t>
            </a:r>
            <a:r>
              <a:rPr lang="fr-FR" b="1" dirty="0">
                <a:solidFill>
                  <a:schemeClr val="tx1"/>
                </a:solidFill>
                <a:sym typeface="Wingdings" panose="05000000000000000000" pitchFamily="2" charset="2"/>
              </a:rPr>
              <a:t>risque de transmission indirecte probablement plus important</a:t>
            </a:r>
          </a:p>
          <a:p>
            <a:pPr lvl="1"/>
            <a:r>
              <a:rPr lang="fr-FR" dirty="0">
                <a:solidFill>
                  <a:schemeClr val="tx1"/>
                </a:solidFill>
                <a:sym typeface="Wingdings" panose="05000000000000000000" pitchFamily="2" charset="2"/>
              </a:rPr>
              <a:t>Le parent (adulte) accompagnant l’enfant a de fortes chances d’être celui qui l’a contaminé et donc d’être porteur</a:t>
            </a:r>
          </a:p>
          <a:p>
            <a:pPr lvl="1"/>
            <a:r>
              <a:rPr lang="fr-FR" dirty="0">
                <a:solidFill>
                  <a:schemeClr val="tx1"/>
                </a:solidFill>
                <a:sym typeface="Wingdings" panose="05000000000000000000" pitchFamily="2" charset="2"/>
              </a:rPr>
              <a:t>Via les </a:t>
            </a:r>
            <a:r>
              <a:rPr lang="fr-FR" b="1" u="sng" dirty="0">
                <a:solidFill>
                  <a:schemeClr val="tx1"/>
                </a:solidFill>
                <a:sym typeface="Wingdings" panose="05000000000000000000" pitchFamily="2" charset="2"/>
              </a:rPr>
              <a:t>mains</a:t>
            </a:r>
            <a:r>
              <a:rPr lang="fr-FR" dirty="0">
                <a:solidFill>
                  <a:schemeClr val="tx1"/>
                </a:solidFill>
                <a:sym typeface="Wingdings" panose="05000000000000000000" pitchFamily="2" charset="2"/>
              </a:rPr>
              <a:t> et les </a:t>
            </a:r>
            <a:r>
              <a:rPr lang="fr-FR" b="1" dirty="0">
                <a:solidFill>
                  <a:schemeClr val="tx1"/>
                </a:solidFill>
                <a:sym typeface="Wingdings" panose="05000000000000000000" pitchFamily="2" charset="2"/>
              </a:rPr>
              <a:t>objets</a:t>
            </a:r>
            <a:r>
              <a:rPr lang="fr-FR" dirty="0">
                <a:solidFill>
                  <a:schemeClr val="tx1"/>
                </a:solidFill>
                <a:sym typeface="Wingdings" panose="05000000000000000000" pitchFamily="2" charset="2"/>
              </a:rPr>
              <a:t> notamment chez les plus jeunes du fait des échanges et d’un rôle possiblement moins important de la « portée utile » (il suffit de saliver dessus ou de toucher l’objet…)</a:t>
            </a:r>
          </a:p>
          <a:p>
            <a:pPr marL="457200" lvl="1" indent="0">
              <a:buNone/>
            </a:pPr>
            <a:r>
              <a:rPr lang="fr-FR" sz="1900" dirty="0">
                <a:solidFill>
                  <a:schemeClr val="tx1"/>
                </a:solidFill>
                <a:sym typeface="Wingdings" panose="05000000000000000000" pitchFamily="2" charset="2"/>
              </a:rPr>
              <a:t>	=&gt; le risque de transmission en Pédiatrie, pour les autres enfants ou pour le personnel, est  probablement lié en grande partie aux adultes accompagnants le patient. </a:t>
            </a:r>
          </a:p>
          <a:p>
            <a:pPr marL="457200" lvl="1" indent="0">
              <a:buNone/>
            </a:pPr>
            <a:r>
              <a:rPr lang="fr-FR" sz="1900" dirty="0">
                <a:solidFill>
                  <a:schemeClr val="tx1"/>
                </a:solidFill>
                <a:sym typeface="Wingdings" panose="05000000000000000000" pitchFamily="2" charset="2"/>
              </a:rPr>
              <a:t>Contamination possible des objets et surfaces inertes, soit par le patient, soit par ses parents …</a:t>
            </a:r>
            <a:endParaRPr lang="fr-FR" sz="1900" dirty="0">
              <a:solidFill>
                <a:schemeClr val="tx1"/>
              </a:solidFill>
            </a:endParaRPr>
          </a:p>
          <a:p>
            <a:endParaRPr lang="fr-FR" dirty="0"/>
          </a:p>
        </p:txBody>
      </p:sp>
    </p:spTree>
    <p:extLst>
      <p:ext uri="{BB962C8B-B14F-4D97-AF65-F5344CB8AC3E}">
        <p14:creationId xmlns:p14="http://schemas.microsoft.com/office/powerpoint/2010/main" val="407433343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847812" y="555007"/>
            <a:ext cx="10915398" cy="765238"/>
          </a:xfrm>
        </p:spPr>
        <p:txBody>
          <a:bodyPr>
            <a:normAutofit fontScale="90000"/>
          </a:bodyPr>
          <a:lstStyle/>
          <a:p>
            <a:r>
              <a:rPr lang="fr-FR" dirty="0"/>
              <a:t>COVID-19 et enfant : Ouverture des écoles et crèches</a:t>
            </a:r>
          </a:p>
        </p:txBody>
      </p:sp>
      <p:pic>
        <p:nvPicPr>
          <p:cNvPr id="29" name="Image 28" descr="Une image contenant complet, chemise&#10;&#10;Description générée automatiquement">
            <a:extLst>
              <a:ext uri="{FF2B5EF4-FFF2-40B4-BE49-F238E27FC236}">
                <a16:creationId xmlns:a16="http://schemas.microsoft.com/office/drawing/2014/main" id="{08C97D69-5790-6F46-BF6C-18E739593D0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42597" y="3230581"/>
            <a:ext cx="3200400" cy="1739900"/>
          </a:xfrm>
          <a:prstGeom prst="rect">
            <a:avLst/>
          </a:prstGeom>
        </p:spPr>
      </p:pic>
      <p:pic>
        <p:nvPicPr>
          <p:cNvPr id="31" name="Image 30" descr="Une image contenant personne, groupe, gens, debout&#10;&#10;Description générée automatiquement">
            <a:extLst>
              <a:ext uri="{FF2B5EF4-FFF2-40B4-BE49-F238E27FC236}">
                <a16:creationId xmlns:a16="http://schemas.microsoft.com/office/drawing/2014/main" id="{11262D91-9D6F-F942-8B46-6C5F1675D12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88539" y="2432597"/>
            <a:ext cx="2526224" cy="2003801"/>
          </a:xfrm>
          <a:prstGeom prst="rect">
            <a:avLst/>
          </a:prstGeom>
        </p:spPr>
      </p:pic>
      <p:sp>
        <p:nvSpPr>
          <p:cNvPr id="33" name="ZoneTexte 32">
            <a:extLst>
              <a:ext uri="{FF2B5EF4-FFF2-40B4-BE49-F238E27FC236}">
                <a16:creationId xmlns:a16="http://schemas.microsoft.com/office/drawing/2014/main" id="{35D15ABC-1A04-BF4C-8BA8-5C71690728B3}"/>
              </a:ext>
            </a:extLst>
          </p:cNvPr>
          <p:cNvSpPr txBox="1"/>
          <p:nvPr/>
        </p:nvSpPr>
        <p:spPr>
          <a:xfrm>
            <a:off x="2016857" y="5228003"/>
            <a:ext cx="9193542" cy="369332"/>
          </a:xfrm>
          <a:prstGeom prst="rect">
            <a:avLst/>
          </a:prstGeom>
          <a:noFill/>
          <a:ln w="28575">
            <a:solidFill>
              <a:srgbClr val="FF0000"/>
            </a:solidFill>
          </a:ln>
        </p:spPr>
        <p:txBody>
          <a:bodyPr wrap="none" rtlCol="0">
            <a:spAutoFit/>
          </a:bodyPr>
          <a:lstStyle/>
          <a:p>
            <a:r>
              <a:rPr lang="fr-FR" b="1" dirty="0">
                <a:solidFill>
                  <a:srgbClr val="FF0000"/>
                </a:solidFill>
              </a:rPr>
              <a:t>Document de &gt; 50 pages réglementant les précautions pour l’ouverture des écoles </a:t>
            </a:r>
          </a:p>
        </p:txBody>
      </p:sp>
      <p:grpSp>
        <p:nvGrpSpPr>
          <p:cNvPr id="34" name="Groupe 33">
            <a:extLst>
              <a:ext uri="{FF2B5EF4-FFF2-40B4-BE49-F238E27FC236}">
                <a16:creationId xmlns:a16="http://schemas.microsoft.com/office/drawing/2014/main" id="{85964576-246A-B749-B581-98E7952E8344}"/>
              </a:ext>
            </a:extLst>
          </p:cNvPr>
          <p:cNvGrpSpPr/>
          <p:nvPr/>
        </p:nvGrpSpPr>
        <p:grpSpPr>
          <a:xfrm>
            <a:off x="1409624" y="5810431"/>
            <a:ext cx="9528776" cy="958339"/>
            <a:chOff x="634709" y="5810431"/>
            <a:chExt cx="9528776" cy="958339"/>
          </a:xfrm>
        </p:grpSpPr>
        <p:sp>
          <p:nvSpPr>
            <p:cNvPr id="35" name="ZoneTexte 34">
              <a:extLst>
                <a:ext uri="{FF2B5EF4-FFF2-40B4-BE49-F238E27FC236}">
                  <a16:creationId xmlns:a16="http://schemas.microsoft.com/office/drawing/2014/main" id="{19440458-29BD-C14F-A9F6-FF27E96153FC}"/>
                </a:ext>
              </a:extLst>
            </p:cNvPr>
            <p:cNvSpPr txBox="1"/>
            <p:nvPr/>
          </p:nvSpPr>
          <p:spPr>
            <a:xfrm>
              <a:off x="1612746" y="6399438"/>
              <a:ext cx="8550739" cy="369332"/>
            </a:xfrm>
            <a:prstGeom prst="rect">
              <a:avLst/>
            </a:prstGeom>
            <a:noFill/>
          </p:spPr>
          <p:txBody>
            <a:bodyPr wrap="none" rtlCol="0">
              <a:spAutoFit/>
            </a:bodyPr>
            <a:lstStyle/>
            <a:p>
              <a:r>
                <a:rPr lang="fr-FR" dirty="0"/>
                <a:t>«</a:t>
              </a:r>
              <a:r>
                <a:rPr lang="fr-FR" i="1" dirty="0"/>
                <a:t> Il ne faut pas compter sur ceux qui ont créé les problèmes pour les résoudre </a:t>
              </a:r>
              <a:r>
                <a:rPr lang="fr-FR" dirty="0"/>
                <a:t>» </a:t>
              </a:r>
            </a:p>
          </p:txBody>
        </p:sp>
        <p:pic>
          <p:nvPicPr>
            <p:cNvPr id="36" name="Image 35" descr="Une image contenant personne, homme, debout, photo&#10;&#10;Description générée automatiquement">
              <a:extLst>
                <a:ext uri="{FF2B5EF4-FFF2-40B4-BE49-F238E27FC236}">
                  <a16:creationId xmlns:a16="http://schemas.microsoft.com/office/drawing/2014/main" id="{DDA24A34-7AAC-D34D-BC8B-014F2243FE42}"/>
                </a:ext>
              </a:extLst>
            </p:cNvPr>
            <p:cNvPicPr>
              <a:picLocks noChangeAspect="1"/>
            </p:cNvPicPr>
            <p:nvPr/>
          </p:nvPicPr>
          <p:blipFill>
            <a:blip r:embed="rId5" cstate="email">
              <a:extLst>
                <a:ext uri="{28A0092B-C50C-407E-A947-70E740481C1C}">
                  <a14:useLocalDpi xmlns:a14="http://schemas.microsoft.com/office/drawing/2010/main"/>
                </a:ext>
                <a:ext uri="{837473B0-CC2E-450A-ABE3-18F120FF3D39}">
                  <a1611:picAttrSrcUrl xmlns:a1611="http://schemas.microsoft.com/office/drawing/2016/11/main" r:id="rId6"/>
                </a:ext>
              </a:extLst>
            </a:blip>
            <a:stretch>
              <a:fillRect/>
            </a:stretch>
          </p:blipFill>
          <p:spPr>
            <a:xfrm>
              <a:off x="634709" y="5810431"/>
              <a:ext cx="965200" cy="952500"/>
            </a:xfrm>
            <a:prstGeom prst="rect">
              <a:avLst/>
            </a:prstGeom>
          </p:spPr>
        </p:pic>
      </p:grpSp>
      <p:sp>
        <p:nvSpPr>
          <p:cNvPr id="37" name="Bulle rectangulaire à coins arrondis 36">
            <a:extLst>
              <a:ext uri="{FF2B5EF4-FFF2-40B4-BE49-F238E27FC236}">
                <a16:creationId xmlns:a16="http://schemas.microsoft.com/office/drawing/2014/main" id="{FAE624DD-100F-FE40-A2D7-6B327395C8F1}"/>
              </a:ext>
            </a:extLst>
          </p:cNvPr>
          <p:cNvSpPr/>
          <p:nvPr/>
        </p:nvSpPr>
        <p:spPr>
          <a:xfrm>
            <a:off x="1208147" y="1883547"/>
            <a:ext cx="2526224" cy="956412"/>
          </a:xfrm>
          <a:prstGeom prst="wedgeRoundRectCallout">
            <a:avLst>
              <a:gd name="adj1" fmla="val -8560"/>
              <a:gd name="adj2" fmla="val 10587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Ouverture des écoles le </a:t>
            </a:r>
            <a:r>
              <a:rPr lang="fr-FR" b="1" dirty="0"/>
              <a:t>11 Mai</a:t>
            </a:r>
          </a:p>
        </p:txBody>
      </p:sp>
      <p:sp>
        <p:nvSpPr>
          <p:cNvPr id="38" name="Bulle ronde 37">
            <a:extLst>
              <a:ext uri="{FF2B5EF4-FFF2-40B4-BE49-F238E27FC236}">
                <a16:creationId xmlns:a16="http://schemas.microsoft.com/office/drawing/2014/main" id="{507D00D1-9B79-5748-8EDD-5D6F0FCFEC9A}"/>
              </a:ext>
            </a:extLst>
          </p:cNvPr>
          <p:cNvSpPr/>
          <p:nvPr/>
        </p:nvSpPr>
        <p:spPr>
          <a:xfrm>
            <a:off x="9097504" y="1320245"/>
            <a:ext cx="2665705" cy="1163252"/>
          </a:xfrm>
          <a:prstGeom prst="wedgeEllipseCallout">
            <a:avLst>
              <a:gd name="adj1" fmla="val -38690"/>
              <a:gd name="adj2" fmla="val 971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Ouverture des écoles en </a:t>
            </a:r>
            <a:r>
              <a:rPr lang="fr-FR" b="1" dirty="0"/>
              <a:t>septembre</a:t>
            </a:r>
          </a:p>
        </p:txBody>
      </p:sp>
      <p:sp>
        <p:nvSpPr>
          <p:cNvPr id="66" name="Flèche vers le bas 65">
            <a:extLst>
              <a:ext uri="{FF2B5EF4-FFF2-40B4-BE49-F238E27FC236}">
                <a16:creationId xmlns:a16="http://schemas.microsoft.com/office/drawing/2014/main" id="{317A7F3D-D6F2-CE49-A193-0FE41CB57474}"/>
              </a:ext>
            </a:extLst>
          </p:cNvPr>
          <p:cNvSpPr/>
          <p:nvPr/>
        </p:nvSpPr>
        <p:spPr>
          <a:xfrm rot="1363040">
            <a:off x="7116277" y="3856629"/>
            <a:ext cx="560893" cy="1244338"/>
          </a:xfrm>
          <a:prstGeom prst="downArrow">
            <a:avLst>
              <a:gd name="adj1" fmla="val 0"/>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ZoneTexte 66">
            <a:extLst>
              <a:ext uri="{FF2B5EF4-FFF2-40B4-BE49-F238E27FC236}">
                <a16:creationId xmlns:a16="http://schemas.microsoft.com/office/drawing/2014/main" id="{A25FA6C9-3C86-A34D-A99A-33855E487222}"/>
              </a:ext>
            </a:extLst>
          </p:cNvPr>
          <p:cNvSpPr txBox="1"/>
          <p:nvPr/>
        </p:nvSpPr>
        <p:spPr>
          <a:xfrm>
            <a:off x="3006437" y="1257142"/>
            <a:ext cx="6667210" cy="400110"/>
          </a:xfrm>
          <a:prstGeom prst="rect">
            <a:avLst/>
          </a:prstGeom>
          <a:solidFill>
            <a:srgbClr val="FFB527"/>
          </a:solidFill>
        </p:spPr>
        <p:txBody>
          <a:bodyPr wrap="none" rtlCol="0">
            <a:spAutoFit/>
          </a:bodyPr>
          <a:lstStyle/>
          <a:p>
            <a:r>
              <a:rPr lang="fr-FR" sz="2000" b="1" dirty="0"/>
              <a:t>De toutes façons il va bien falloir rouvrir les écoles… </a:t>
            </a:r>
          </a:p>
        </p:txBody>
      </p:sp>
    </p:spTree>
    <p:extLst>
      <p:ext uri="{BB962C8B-B14F-4D97-AF65-F5344CB8AC3E}">
        <p14:creationId xmlns:p14="http://schemas.microsoft.com/office/powerpoint/2010/main" val="881363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1000" fill="hold"/>
                                        <p:tgtEl>
                                          <p:spTgt spid="34"/>
                                        </p:tgtEl>
                                        <p:attrNameLst>
                                          <p:attrName>ppt_w</p:attrName>
                                        </p:attrNameLst>
                                      </p:cBhvr>
                                      <p:tavLst>
                                        <p:tav tm="0">
                                          <p:val>
                                            <p:strVal val="#ppt_w*0.70"/>
                                          </p:val>
                                        </p:tav>
                                        <p:tav tm="100000">
                                          <p:val>
                                            <p:strVal val="#ppt_w"/>
                                          </p:val>
                                        </p:tav>
                                      </p:tavLst>
                                    </p:anim>
                                    <p:anim calcmode="lin" valueType="num">
                                      <p:cBhvr>
                                        <p:cTn id="24" dur="1000" fill="hold"/>
                                        <p:tgtEl>
                                          <p:spTgt spid="34"/>
                                        </p:tgtEl>
                                        <p:attrNameLst>
                                          <p:attrName>ppt_h</p:attrName>
                                        </p:attrNameLst>
                                      </p:cBhvr>
                                      <p:tavLst>
                                        <p:tav tm="0">
                                          <p:val>
                                            <p:strVal val="#ppt_h"/>
                                          </p:val>
                                        </p:tav>
                                        <p:tav tm="100000">
                                          <p:val>
                                            <p:strVal val="#ppt_h"/>
                                          </p:val>
                                        </p:tav>
                                      </p:tavLst>
                                    </p:anim>
                                    <p:animEffect transition="in" filter="fade">
                                      <p:cBhvr>
                                        <p:cTn id="25" dur="1000"/>
                                        <p:tgtEl>
                                          <p:spTgt spid="34"/>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6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3" presetClass="entr" presetSubtype="16" fill="hold" grpId="0" nodeType="clickEffect">
                                  <p:stCondLst>
                                    <p:cond delay="0"/>
                                  </p:stCondLst>
                                  <p:childTnLst>
                                    <p:set>
                                      <p:cBhvr>
                                        <p:cTn id="33" dur="1" fill="hold">
                                          <p:stCondLst>
                                            <p:cond delay="0"/>
                                          </p:stCondLst>
                                        </p:cTn>
                                        <p:tgtEl>
                                          <p:spTgt spid="33">
                                            <p:bg/>
                                          </p:spTgt>
                                        </p:tgtEl>
                                        <p:attrNameLst>
                                          <p:attrName>style.visibility</p:attrName>
                                        </p:attrNameLst>
                                      </p:cBhvr>
                                      <p:to>
                                        <p:strVal val="visible"/>
                                      </p:to>
                                    </p:set>
                                    <p:anim calcmode="lin" valueType="num">
                                      <p:cBhvr>
                                        <p:cTn id="34" dur="500" fill="hold"/>
                                        <p:tgtEl>
                                          <p:spTgt spid="33">
                                            <p:bg/>
                                          </p:spTgt>
                                        </p:tgtEl>
                                        <p:attrNameLst>
                                          <p:attrName>ppt_w</p:attrName>
                                        </p:attrNameLst>
                                      </p:cBhvr>
                                      <p:tavLst>
                                        <p:tav tm="0">
                                          <p:val>
                                            <p:fltVal val="0"/>
                                          </p:val>
                                        </p:tav>
                                        <p:tav tm="100000">
                                          <p:val>
                                            <p:strVal val="#ppt_w"/>
                                          </p:val>
                                        </p:tav>
                                      </p:tavLst>
                                    </p:anim>
                                    <p:anim calcmode="lin" valueType="num">
                                      <p:cBhvr>
                                        <p:cTn id="35" dur="500" fill="hold"/>
                                        <p:tgtEl>
                                          <p:spTgt spid="33">
                                            <p:bg/>
                                          </p:spTgt>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p:cTn id="38"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39" dur="500" fill="hold"/>
                                        <p:tgtEl>
                                          <p:spTgt spid="3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1" nodeType="clickEffect">
                                  <p:stCondLst>
                                    <p:cond delay="0"/>
                                  </p:stCondLst>
                                  <p:childTnLst>
                                    <p:set>
                                      <p:cBhvr>
                                        <p:cTn id="43" dur="1" fill="hold">
                                          <p:stCondLst>
                                            <p:cond delay="0"/>
                                          </p:stCondLst>
                                        </p:cTn>
                                        <p:tgtEl>
                                          <p:spTgt spid="33">
                                            <p:bg/>
                                          </p:spTgt>
                                        </p:tgtEl>
                                        <p:attrNameLst>
                                          <p:attrName>style.visibility</p:attrName>
                                        </p:attrNameLst>
                                      </p:cBhvr>
                                      <p:to>
                                        <p:strVal val="visible"/>
                                      </p:to>
                                    </p:set>
                                  </p:childTnLst>
                                </p:cTn>
                              </p:par>
                              <p:par>
                                <p:cTn id="44" presetID="1" presetClass="entr" presetSubtype="0" fill="hold" grpId="1" nodeType="withEffect">
                                  <p:stCondLst>
                                    <p:cond delay="0"/>
                                  </p:stCondLst>
                                  <p:childTnLst>
                                    <p:set>
                                      <p:cBhvr>
                                        <p:cTn id="45"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uild="allAtOnce" animBg="1"/>
      <p:bldP spid="33" grpId="1" build="allAtOnce" animBg="1"/>
      <p:bldP spid="37" grpId="0" animBg="1"/>
      <p:bldP spid="38" grpId="0" animBg="1"/>
      <p:bldP spid="66" grpId="0" animBg="1"/>
      <p:bldP spid="6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54</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847812" y="555007"/>
            <a:ext cx="10915398" cy="765238"/>
          </a:xfrm>
        </p:spPr>
        <p:txBody>
          <a:bodyPr>
            <a:normAutofit fontScale="90000"/>
          </a:bodyPr>
          <a:lstStyle/>
          <a:p>
            <a:r>
              <a:rPr lang="fr-FR" dirty="0"/>
              <a:t>COVID-19 et enfant : Ouverture des écoles et crèches</a:t>
            </a:r>
          </a:p>
        </p:txBody>
      </p:sp>
      <p:pic>
        <p:nvPicPr>
          <p:cNvPr id="5" name="Image 4" descr="Une image contenant échelle, intérieur, table, noir&#10;&#10;Description générée automatiquement">
            <a:extLst>
              <a:ext uri="{FF2B5EF4-FFF2-40B4-BE49-F238E27FC236}">
                <a16:creationId xmlns:a16="http://schemas.microsoft.com/office/drawing/2014/main" id="{25F34BA3-5D5C-814F-8A4D-6A393309EA88}"/>
              </a:ext>
            </a:extLst>
          </p:cNvPr>
          <p:cNvPicPr>
            <a:picLocks noChangeAspect="1"/>
          </p:cNvPicPr>
          <p:nvPr/>
        </p:nvPicPr>
        <p:blipFill>
          <a:blip r:embed="rId3" cstate="email">
            <a:extLst>
              <a:ext uri="{28A0092B-C50C-407E-A947-70E740481C1C}">
                <a14:useLocalDpi xmlns:a14="http://schemas.microsoft.com/office/drawing/2010/main"/>
              </a:ext>
              <a:ext uri="{837473B0-CC2E-450A-ABE3-18F120FF3D39}">
                <a1611:picAttrSrcUrl xmlns:a1611="http://schemas.microsoft.com/office/drawing/2016/11/main" r:id="rId4"/>
              </a:ext>
            </a:extLst>
          </a:blip>
          <a:stretch>
            <a:fillRect/>
          </a:stretch>
        </p:blipFill>
        <p:spPr>
          <a:xfrm>
            <a:off x="4873639" y="1272382"/>
            <a:ext cx="2747104" cy="1941748"/>
          </a:xfrm>
          <a:prstGeom prst="rect">
            <a:avLst/>
          </a:prstGeom>
        </p:spPr>
      </p:pic>
      <p:pic>
        <p:nvPicPr>
          <p:cNvPr id="14" name="Image 13">
            <a:extLst>
              <a:ext uri="{FF2B5EF4-FFF2-40B4-BE49-F238E27FC236}">
                <a16:creationId xmlns:a16="http://schemas.microsoft.com/office/drawing/2014/main" id="{8CE4820C-9B15-1E44-9F6C-6F68C957F53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19690" y="3560156"/>
            <a:ext cx="5040006" cy="1892654"/>
          </a:xfrm>
          <a:prstGeom prst="rect">
            <a:avLst/>
          </a:prstGeom>
        </p:spPr>
      </p:pic>
      <p:pic>
        <p:nvPicPr>
          <p:cNvPr id="21" name="Image 20">
            <a:extLst>
              <a:ext uri="{FF2B5EF4-FFF2-40B4-BE49-F238E27FC236}">
                <a16:creationId xmlns:a16="http://schemas.microsoft.com/office/drawing/2014/main" id="{904ABBF0-027B-9D4C-A40C-570DCEC55A4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13609" y="2795767"/>
            <a:ext cx="5156563" cy="3211230"/>
          </a:xfrm>
          <a:prstGeom prst="rect">
            <a:avLst/>
          </a:prstGeom>
          <a:ln>
            <a:solidFill>
              <a:schemeClr val="tx1">
                <a:lumMod val="65000"/>
                <a:lumOff val="35000"/>
              </a:schemeClr>
            </a:solidFill>
          </a:ln>
        </p:spPr>
      </p:pic>
      <p:pic>
        <p:nvPicPr>
          <p:cNvPr id="16" name="Image 15">
            <a:extLst>
              <a:ext uri="{FF2B5EF4-FFF2-40B4-BE49-F238E27FC236}">
                <a16:creationId xmlns:a16="http://schemas.microsoft.com/office/drawing/2014/main" id="{3D287D4C-E551-5E4E-A4CC-5881A4C024A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7955" y="1358802"/>
            <a:ext cx="1729311" cy="1069379"/>
          </a:xfrm>
          <a:prstGeom prst="rect">
            <a:avLst/>
          </a:prstGeom>
        </p:spPr>
      </p:pic>
      <p:pic>
        <p:nvPicPr>
          <p:cNvPr id="20" name="Image 19" descr="Une image contenant dessin&#10;&#10;Description générée automatiquement">
            <a:extLst>
              <a:ext uri="{FF2B5EF4-FFF2-40B4-BE49-F238E27FC236}">
                <a16:creationId xmlns:a16="http://schemas.microsoft.com/office/drawing/2014/main" id="{11B4995A-F475-4841-90AA-6216252BAB0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129258" y="1589187"/>
            <a:ext cx="1130300" cy="622300"/>
          </a:xfrm>
          <a:prstGeom prst="rect">
            <a:avLst/>
          </a:prstGeom>
        </p:spPr>
      </p:pic>
      <p:pic>
        <p:nvPicPr>
          <p:cNvPr id="22" name="Image 21">
            <a:extLst>
              <a:ext uri="{FF2B5EF4-FFF2-40B4-BE49-F238E27FC236}">
                <a16:creationId xmlns:a16="http://schemas.microsoft.com/office/drawing/2014/main" id="{36DAC0BB-17C0-224B-B67F-6189ADCDF657}"/>
              </a:ext>
            </a:extLst>
          </p:cNvPr>
          <p:cNvPicPr>
            <a:picLocks noChangeAspect="1"/>
          </p:cNvPicPr>
          <p:nvPr/>
        </p:nvPicPr>
        <p:blipFill>
          <a:blip r:embed="rId9" cstate="email">
            <a:extLst>
              <a:ext uri="{28A0092B-C50C-407E-A947-70E740481C1C}">
                <a14:useLocalDpi xmlns:a14="http://schemas.microsoft.com/office/drawing/2010/main"/>
              </a:ext>
              <a:ext uri="{837473B0-CC2E-450A-ABE3-18F120FF3D39}">
                <a1611:picAttrSrcUrl xmlns:a1611="http://schemas.microsoft.com/office/drawing/2016/11/main" r:id="rId10"/>
              </a:ext>
            </a:extLst>
          </a:blip>
          <a:stretch>
            <a:fillRect/>
          </a:stretch>
        </p:blipFill>
        <p:spPr>
          <a:xfrm>
            <a:off x="5140397" y="1865313"/>
            <a:ext cx="581764" cy="387842"/>
          </a:xfrm>
          <a:prstGeom prst="rect">
            <a:avLst/>
          </a:prstGeom>
        </p:spPr>
      </p:pic>
      <p:pic>
        <p:nvPicPr>
          <p:cNvPr id="24" name="Image 23" descr="Une image contenant dessin, signe&#10;&#10;Description générée automatiquement">
            <a:extLst>
              <a:ext uri="{FF2B5EF4-FFF2-40B4-BE49-F238E27FC236}">
                <a16:creationId xmlns:a16="http://schemas.microsoft.com/office/drawing/2014/main" id="{C3B0A42C-99F0-7D49-BBC1-4AE5740768CA}"/>
              </a:ext>
            </a:extLst>
          </p:cNvPr>
          <p:cNvPicPr>
            <a:picLocks noChangeAspect="1"/>
          </p:cNvPicPr>
          <p:nvPr/>
        </p:nvPicPr>
        <p:blipFill>
          <a:blip r:embed="rId11" cstate="email">
            <a:extLst>
              <a:ext uri="{28A0092B-C50C-407E-A947-70E740481C1C}">
                <a14:useLocalDpi xmlns:a14="http://schemas.microsoft.com/office/drawing/2010/main"/>
              </a:ext>
              <a:ext uri="{837473B0-CC2E-450A-ABE3-18F120FF3D39}">
                <a1611:picAttrSrcUrl xmlns:a1611="http://schemas.microsoft.com/office/drawing/2016/11/main" r:id="rId12"/>
              </a:ext>
            </a:extLst>
          </a:blip>
          <a:stretch>
            <a:fillRect/>
          </a:stretch>
        </p:blipFill>
        <p:spPr>
          <a:xfrm>
            <a:off x="6699120" y="2163368"/>
            <a:ext cx="633141" cy="369332"/>
          </a:xfrm>
          <a:prstGeom prst="rect">
            <a:avLst/>
          </a:prstGeom>
        </p:spPr>
      </p:pic>
      <p:sp>
        <p:nvSpPr>
          <p:cNvPr id="2" name="ZoneTexte 1">
            <a:extLst>
              <a:ext uri="{FF2B5EF4-FFF2-40B4-BE49-F238E27FC236}">
                <a16:creationId xmlns:a16="http://schemas.microsoft.com/office/drawing/2014/main" id="{CB6D0134-B615-814F-A2AB-92FDF4668C43}"/>
              </a:ext>
            </a:extLst>
          </p:cNvPr>
          <p:cNvSpPr txBox="1"/>
          <p:nvPr/>
        </p:nvSpPr>
        <p:spPr>
          <a:xfrm>
            <a:off x="863429" y="6072297"/>
            <a:ext cx="4010210" cy="584775"/>
          </a:xfrm>
          <a:prstGeom prst="rect">
            <a:avLst/>
          </a:prstGeom>
          <a:solidFill>
            <a:srgbClr val="92D050"/>
          </a:solidFill>
        </p:spPr>
        <p:txBody>
          <a:bodyPr wrap="square" rtlCol="0">
            <a:spAutoFit/>
          </a:bodyPr>
          <a:lstStyle/>
          <a:p>
            <a:r>
              <a:rPr lang="fr-FR" sz="1600" dirty="0"/>
              <a:t>L’argumentaire du texte complet de SPF</a:t>
            </a:r>
          </a:p>
          <a:p>
            <a:r>
              <a:rPr lang="fr-FR" sz="1600" dirty="0"/>
              <a:t> ne supporte pas ses propres points clés </a:t>
            </a:r>
          </a:p>
        </p:txBody>
      </p:sp>
    </p:spTree>
    <p:extLst>
      <p:ext uri="{BB962C8B-B14F-4D97-AF65-F5344CB8AC3E}">
        <p14:creationId xmlns:p14="http://schemas.microsoft.com/office/powerpoint/2010/main" val="15262882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811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5" name="ZoneTexte 44">
            <a:extLst>
              <a:ext uri="{FF2B5EF4-FFF2-40B4-BE49-F238E27FC236}">
                <a16:creationId xmlns:a16="http://schemas.microsoft.com/office/drawing/2014/main" id="{2951244A-A0E8-594D-8A39-A243DA669FB5}"/>
              </a:ext>
            </a:extLst>
          </p:cNvPr>
          <p:cNvSpPr txBox="1"/>
          <p:nvPr/>
        </p:nvSpPr>
        <p:spPr>
          <a:xfrm>
            <a:off x="842597" y="456336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26962" y="619157"/>
            <a:ext cx="11414825"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rPr>
              <a:t>COVID-19 et enfant : retour en collectivité</a:t>
            </a:r>
          </a:p>
        </p:txBody>
      </p:sp>
      <p:sp>
        <p:nvSpPr>
          <p:cNvPr id="5" name="ZoneTexte 4">
            <a:extLst>
              <a:ext uri="{FF2B5EF4-FFF2-40B4-BE49-F238E27FC236}">
                <a16:creationId xmlns:a16="http://schemas.microsoft.com/office/drawing/2014/main" id="{3811F7A9-5266-9B47-8A86-5806BF772623}"/>
              </a:ext>
            </a:extLst>
          </p:cNvPr>
          <p:cNvSpPr txBox="1"/>
          <p:nvPr/>
        </p:nvSpPr>
        <p:spPr>
          <a:xfrm>
            <a:off x="750212" y="1611052"/>
            <a:ext cx="11135834" cy="1015663"/>
          </a:xfrm>
          <a:prstGeom prst="rect">
            <a:avLst/>
          </a:prstGeom>
          <a:solidFill>
            <a:schemeClr val="accent4"/>
          </a:solidFill>
          <a:ln>
            <a:solidFill>
              <a:schemeClr val="accent5"/>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white"/>
                </a:solidFill>
                <a:effectLst/>
                <a:uLnTx/>
                <a:uFillTx/>
                <a:latin typeface="Trebuchet MS" panose="020B0603020202020204"/>
                <a:ea typeface="+mn-ea"/>
                <a:cs typeface="+mn-cs"/>
              </a:rPr>
              <a:t>COVID-19 chez l’enfant (moins de 18 ans) – RAPPORT SFP mis en ligne le 4 mai 2020</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white"/>
                </a:solidFill>
                <a:effectLst/>
                <a:uLnTx/>
                <a:uFillTx/>
                <a:latin typeface="Trebuchet MS" panose="020B0603020202020204"/>
                <a:ea typeface="+mn-ea"/>
                <a:cs typeface="+mn-cs"/>
              </a:rPr>
              <a:t>« ETAT DES LIEUX DE LA LITTÉRATURE EN AMONT DE LA REOUVERTURE ANNONCEE DES CRECHES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white"/>
                </a:solidFill>
                <a:effectLst/>
                <a:uLnTx/>
                <a:uFillTx/>
                <a:latin typeface="Trebuchet MS" panose="020B0603020202020204"/>
                <a:ea typeface="+mn-ea"/>
                <a:cs typeface="+mn-cs"/>
              </a:rPr>
              <a:t>ET DES ECOLES »</a:t>
            </a:r>
          </a:p>
        </p:txBody>
      </p:sp>
      <p:sp>
        <p:nvSpPr>
          <p:cNvPr id="14" name="Rectangle 13">
            <a:extLst>
              <a:ext uri="{FF2B5EF4-FFF2-40B4-BE49-F238E27FC236}">
                <a16:creationId xmlns:a16="http://schemas.microsoft.com/office/drawing/2014/main" id="{CDAACAD8-AB8E-F540-8656-5E4B27F7B58C}"/>
              </a:ext>
            </a:extLst>
          </p:cNvPr>
          <p:cNvSpPr/>
          <p:nvPr/>
        </p:nvSpPr>
        <p:spPr>
          <a:xfrm>
            <a:off x="1426153" y="3587278"/>
            <a:ext cx="9731269" cy="1862048"/>
          </a:xfrm>
          <a:prstGeom prst="rect">
            <a:avLst/>
          </a:prstGeom>
        </p:spPr>
        <p:txBody>
          <a:bodyPr wrap="square">
            <a:spAutoFit/>
          </a:body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solidFill>
                <a:effectLst/>
                <a:uLnTx/>
                <a:uFillTx/>
                <a:latin typeface="Trebuchet MS" panose="020B0603020202020204"/>
                <a:ea typeface="+mn-ea"/>
                <a:cs typeface="+mn-cs"/>
              </a:rPr>
              <a:t>Ce rapport a suscité une grande confusion chez les parents et colère des pédiatres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solidFill>
                <a:effectLst/>
                <a:uLnTx/>
                <a:uFillTx/>
                <a:latin typeface="Trebuchet MS" panose="020B0603020202020204"/>
                <a:ea typeface="+mn-ea"/>
                <a:cs typeface="+mn-cs"/>
              </a:rPr>
              <a:t>Les points clés, fréquemment les seuls lus et retenus, sont en totale discordance avec contenu de l’argumentaire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solidFill>
                <a:effectLst/>
                <a:uLnTx/>
                <a:uFillTx/>
                <a:latin typeface="Trebuchet MS" panose="020B0603020202020204"/>
                <a:ea typeface="+mn-ea"/>
                <a:cs typeface="+mn-cs"/>
              </a:rPr>
              <a:t>Réponses du GPIP</a:t>
            </a: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7246966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811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5" name="ZoneTexte 44">
            <a:extLst>
              <a:ext uri="{FF2B5EF4-FFF2-40B4-BE49-F238E27FC236}">
                <a16:creationId xmlns:a16="http://schemas.microsoft.com/office/drawing/2014/main" id="{2951244A-A0E8-594D-8A39-A243DA669FB5}"/>
              </a:ext>
            </a:extLst>
          </p:cNvPr>
          <p:cNvSpPr txBox="1"/>
          <p:nvPr/>
        </p:nvSpPr>
        <p:spPr>
          <a:xfrm>
            <a:off x="842597" y="456336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26962" y="619157"/>
            <a:ext cx="11414825"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rPr>
              <a:t>COVID-19 et enfant : retour en collectivité</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rPr>
              <a:t>VRAI ou FAUX ?</a:t>
            </a:r>
          </a:p>
        </p:txBody>
      </p:sp>
      <p:sp>
        <p:nvSpPr>
          <p:cNvPr id="5" name="ZoneTexte 4">
            <a:extLst>
              <a:ext uri="{FF2B5EF4-FFF2-40B4-BE49-F238E27FC236}">
                <a16:creationId xmlns:a16="http://schemas.microsoft.com/office/drawing/2014/main" id="{3811F7A9-5266-9B47-8A86-5806BF772623}"/>
              </a:ext>
            </a:extLst>
          </p:cNvPr>
          <p:cNvSpPr txBox="1"/>
          <p:nvPr/>
        </p:nvSpPr>
        <p:spPr>
          <a:xfrm>
            <a:off x="750212" y="2129670"/>
            <a:ext cx="9634369" cy="400110"/>
          </a:xfrm>
          <a:prstGeom prst="rect">
            <a:avLst/>
          </a:prstGeom>
          <a:solidFill>
            <a:schemeClr val="accent4"/>
          </a:solidFill>
          <a:ln>
            <a:solidFill>
              <a:schemeClr val="accent5"/>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white"/>
                </a:solidFill>
                <a:effectLst/>
                <a:uLnTx/>
                <a:uFillTx/>
                <a:latin typeface="Trebuchet MS" panose="020B0603020202020204"/>
                <a:ea typeface="+mn-ea"/>
                <a:cs typeface="+mn-cs"/>
              </a:rPr>
              <a:t>Les enfants semblent autant sujets à l’infection par le SARS-CoV-2 que les adultes</a:t>
            </a:r>
          </a:p>
        </p:txBody>
      </p:sp>
      <p:sp>
        <p:nvSpPr>
          <p:cNvPr id="14" name="Rectangle 13">
            <a:extLst>
              <a:ext uri="{FF2B5EF4-FFF2-40B4-BE49-F238E27FC236}">
                <a16:creationId xmlns:a16="http://schemas.microsoft.com/office/drawing/2014/main" id="{CDAACAD8-AB8E-F540-8656-5E4B27F7B58C}"/>
              </a:ext>
            </a:extLst>
          </p:cNvPr>
          <p:cNvSpPr/>
          <p:nvPr/>
        </p:nvSpPr>
        <p:spPr>
          <a:xfrm>
            <a:off x="750211" y="2607001"/>
            <a:ext cx="9731269" cy="1733808"/>
          </a:xfrm>
          <a:prstGeom prst="rect">
            <a:avLst/>
          </a:prstGeom>
        </p:spPr>
        <p:txBody>
          <a:bodyPr wrap="square">
            <a:spAutoFit/>
          </a:body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solidFill>
                <a:effectLst/>
                <a:uLnTx/>
                <a:uFillTx/>
                <a:latin typeface="Trebuchet MS" panose="020B0603020202020204"/>
                <a:ea typeface="+mn-ea"/>
                <a:cs typeface="+mn-cs"/>
              </a:rPr>
              <a:t>Taux d’attaque différent selon contexte intrafamilial ou en population générale </a:t>
            </a: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(Etudes chinoise, islandaise et Corée du sud)</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En France : majorité des enfants hospitalisés ou vus en consultation, contaminés par adulte de la famille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9" name="ZoneTexte 28">
            <a:extLst>
              <a:ext uri="{FF2B5EF4-FFF2-40B4-BE49-F238E27FC236}">
                <a16:creationId xmlns:a16="http://schemas.microsoft.com/office/drawing/2014/main" id="{69CAFE8E-793B-1B4B-8697-BDBAAEF6D2B5}"/>
              </a:ext>
            </a:extLst>
          </p:cNvPr>
          <p:cNvSpPr txBox="1"/>
          <p:nvPr/>
        </p:nvSpPr>
        <p:spPr>
          <a:xfrm>
            <a:off x="842598" y="4179111"/>
            <a:ext cx="9694384" cy="400110"/>
          </a:xfrm>
          <a:prstGeom prst="rect">
            <a:avLst/>
          </a:prstGeom>
          <a:solidFill>
            <a:schemeClr val="accent4"/>
          </a:solidFill>
          <a:ln>
            <a:solidFill>
              <a:schemeClr val="accent5"/>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white"/>
                </a:solidFill>
                <a:effectLst/>
                <a:uLnTx/>
                <a:uFillTx/>
                <a:latin typeface="Trebuchet MS" panose="020B0603020202020204"/>
                <a:ea typeface="+mn-ea"/>
                <a:cs typeface="+mn-cs"/>
              </a:rPr>
              <a:t>L’importance des enfants dans la transmission reste mal connue</a:t>
            </a:r>
          </a:p>
        </p:txBody>
      </p:sp>
      <p:sp>
        <p:nvSpPr>
          <p:cNvPr id="30" name="Rectangle 29">
            <a:extLst>
              <a:ext uri="{FF2B5EF4-FFF2-40B4-BE49-F238E27FC236}">
                <a16:creationId xmlns:a16="http://schemas.microsoft.com/office/drawing/2014/main" id="{69AE63F1-1063-9F48-8BC3-594BC04081EE}"/>
              </a:ext>
            </a:extLst>
          </p:cNvPr>
          <p:cNvSpPr/>
          <p:nvPr/>
        </p:nvSpPr>
        <p:spPr>
          <a:xfrm>
            <a:off x="842597" y="4733686"/>
            <a:ext cx="9731269" cy="1862048"/>
          </a:xfrm>
          <a:prstGeom prst="rect">
            <a:avLst/>
          </a:prstGeom>
        </p:spPr>
        <p:txBody>
          <a:bodyPr wrap="square">
            <a:spAutoFit/>
          </a:body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Plusieurs études démontrent </a:t>
            </a:r>
            <a:r>
              <a:rPr kumimoji="0" lang="fr-FR" sz="1800" b="1" i="0" u="none" strike="noStrike" kern="1200" cap="none" spc="0" normalizeH="0" baseline="0" noProof="0" dirty="0">
                <a:ln>
                  <a:noFill/>
                </a:ln>
                <a:solidFill>
                  <a:prstClr val="black"/>
                </a:solidFill>
                <a:effectLst/>
                <a:uLnTx/>
                <a:uFillTx/>
                <a:latin typeface="Trebuchet MS" panose="020B0603020202020204"/>
                <a:ea typeface="+mn-ea"/>
                <a:cs typeface="+mn-cs"/>
              </a:rPr>
              <a:t>la moindre contagiosité des enfants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Multiples « clusters » chez les adultes – A ce jour aucun chez les enfants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solidFill>
                <a:effectLst/>
                <a:uLnTx/>
                <a:uFillTx/>
                <a:latin typeface="Trebuchet MS" panose="020B0603020202020204"/>
                <a:ea typeface="+mn-ea"/>
                <a:cs typeface="+mn-cs"/>
              </a:rPr>
              <a:t>Une étude sur les ados             Recommander les mêmes mesures des distanciation et d’hygiène que pour les adultes</a:t>
            </a: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6" name="Flèche droite à entaille 15">
            <a:extLst>
              <a:ext uri="{FF2B5EF4-FFF2-40B4-BE49-F238E27FC236}">
                <a16:creationId xmlns:a16="http://schemas.microsoft.com/office/drawing/2014/main" id="{DE6C92FA-127F-F14A-BCFB-47CAB3027173}"/>
              </a:ext>
            </a:extLst>
          </p:cNvPr>
          <p:cNvSpPr/>
          <p:nvPr/>
        </p:nvSpPr>
        <p:spPr>
          <a:xfrm>
            <a:off x="3807725" y="5701872"/>
            <a:ext cx="709684" cy="10076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73006513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811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5" name="ZoneTexte 44">
            <a:extLst>
              <a:ext uri="{FF2B5EF4-FFF2-40B4-BE49-F238E27FC236}">
                <a16:creationId xmlns:a16="http://schemas.microsoft.com/office/drawing/2014/main" id="{2951244A-A0E8-594D-8A39-A243DA669FB5}"/>
              </a:ext>
            </a:extLst>
          </p:cNvPr>
          <p:cNvSpPr txBox="1"/>
          <p:nvPr/>
        </p:nvSpPr>
        <p:spPr>
          <a:xfrm>
            <a:off x="842597" y="456336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26962" y="619157"/>
            <a:ext cx="11414825"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rPr>
              <a:t>COVID-19 et enfant : retour en collectivité</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rPr>
              <a:t>VRAI ou FAUX ?</a:t>
            </a:r>
          </a:p>
        </p:txBody>
      </p:sp>
      <p:sp>
        <p:nvSpPr>
          <p:cNvPr id="5" name="ZoneTexte 4">
            <a:extLst>
              <a:ext uri="{FF2B5EF4-FFF2-40B4-BE49-F238E27FC236}">
                <a16:creationId xmlns:a16="http://schemas.microsoft.com/office/drawing/2014/main" id="{3811F7A9-5266-9B47-8A86-5806BF772623}"/>
              </a:ext>
            </a:extLst>
          </p:cNvPr>
          <p:cNvSpPr txBox="1"/>
          <p:nvPr/>
        </p:nvSpPr>
        <p:spPr>
          <a:xfrm>
            <a:off x="750212" y="2129670"/>
            <a:ext cx="10993055" cy="1323439"/>
          </a:xfrm>
          <a:prstGeom prst="rect">
            <a:avLst/>
          </a:prstGeom>
          <a:solidFill>
            <a:schemeClr val="accent4"/>
          </a:solidFill>
          <a:ln>
            <a:solidFill>
              <a:schemeClr val="accent5"/>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white"/>
                </a:solidFill>
                <a:effectLst/>
                <a:uLnTx/>
                <a:uFillTx/>
                <a:latin typeface="Trebuchet MS" panose="020B0603020202020204"/>
                <a:ea typeface="+mn-ea"/>
                <a:cs typeface="+mn-cs"/>
              </a:rPr>
              <a:t>Les études de modélisation sur distanciation sociale indiquent que la fermeture des écoles a un effet limité sur le pic épidémique mais que le maintien à un niveau contrôlé de la transmission passe par le maintien prolongé de cette fermeture-Pas d’étude sur effet spécifique de réouverture des écoles.</a:t>
            </a:r>
          </a:p>
        </p:txBody>
      </p:sp>
      <p:sp>
        <p:nvSpPr>
          <p:cNvPr id="14" name="Rectangle 13">
            <a:extLst>
              <a:ext uri="{FF2B5EF4-FFF2-40B4-BE49-F238E27FC236}">
                <a16:creationId xmlns:a16="http://schemas.microsoft.com/office/drawing/2014/main" id="{CDAACAD8-AB8E-F540-8656-5E4B27F7B58C}"/>
              </a:ext>
            </a:extLst>
          </p:cNvPr>
          <p:cNvSpPr/>
          <p:nvPr/>
        </p:nvSpPr>
        <p:spPr>
          <a:xfrm>
            <a:off x="704538" y="3577518"/>
            <a:ext cx="9731269" cy="1456809"/>
          </a:xfrm>
          <a:prstGeom prst="rect">
            <a:avLst/>
          </a:prstGeom>
        </p:spPr>
        <p:txBody>
          <a:bodyPr wrap="square">
            <a:spAutoFit/>
          </a:body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solidFill>
                <a:effectLst/>
                <a:uLnTx/>
                <a:uFillTx/>
                <a:latin typeface="Trebuchet MS" panose="020B0603020202020204"/>
                <a:ea typeface="+mn-ea"/>
                <a:cs typeface="+mn-cs"/>
              </a:rPr>
              <a:t>Aucune étude ne permet d’infirmer ou confirmer les modèles mathématiques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1" i="0" u="none" strike="noStrike" kern="1200" cap="none" spc="0" normalizeH="0" baseline="0" noProof="0" dirty="0">
                <a:ln>
                  <a:noFill/>
                </a:ln>
                <a:solidFill>
                  <a:prstClr val="black"/>
                </a:solidFill>
                <a:effectLst/>
                <a:uLnTx/>
                <a:uFillTx/>
                <a:latin typeface="Trebuchet MS" panose="020B0603020202020204"/>
                <a:ea typeface="+mn-ea"/>
                <a:cs typeface="+mn-cs"/>
              </a:rPr>
              <a:t>Les modèles dépendent des hypothèses et données introduites……peu nombreuses et contradictoires</a:t>
            </a: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9" name="ZoneTexte 28">
            <a:extLst>
              <a:ext uri="{FF2B5EF4-FFF2-40B4-BE49-F238E27FC236}">
                <a16:creationId xmlns:a16="http://schemas.microsoft.com/office/drawing/2014/main" id="{69CAFE8E-793B-1B4B-8697-BDBAAEF6D2B5}"/>
              </a:ext>
            </a:extLst>
          </p:cNvPr>
          <p:cNvSpPr txBox="1"/>
          <p:nvPr/>
        </p:nvSpPr>
        <p:spPr>
          <a:xfrm>
            <a:off x="750212" y="4929132"/>
            <a:ext cx="11370550" cy="400110"/>
          </a:xfrm>
          <a:prstGeom prst="rect">
            <a:avLst/>
          </a:prstGeom>
          <a:solidFill>
            <a:schemeClr val="accent4"/>
          </a:solidFill>
          <a:ln>
            <a:solidFill>
              <a:schemeClr val="accent5"/>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white"/>
                </a:solidFill>
                <a:effectLst/>
                <a:uLnTx/>
                <a:uFillTx/>
                <a:latin typeface="Trebuchet MS" panose="020B0603020202020204"/>
                <a:ea typeface="+mn-ea"/>
                <a:cs typeface="+mn-cs"/>
              </a:rPr>
              <a:t>Les parents et enseignants sont inquiets de la réouverture des crèches et établissements scolaires</a:t>
            </a:r>
          </a:p>
        </p:txBody>
      </p:sp>
      <p:sp>
        <p:nvSpPr>
          <p:cNvPr id="30" name="Rectangle 29">
            <a:extLst>
              <a:ext uri="{FF2B5EF4-FFF2-40B4-BE49-F238E27FC236}">
                <a16:creationId xmlns:a16="http://schemas.microsoft.com/office/drawing/2014/main" id="{69AE63F1-1063-9F48-8BC3-594BC04081EE}"/>
              </a:ext>
            </a:extLst>
          </p:cNvPr>
          <p:cNvSpPr/>
          <p:nvPr/>
        </p:nvSpPr>
        <p:spPr>
          <a:xfrm>
            <a:off x="704538" y="5552008"/>
            <a:ext cx="9731269" cy="1179810"/>
          </a:xfrm>
          <a:prstGeom prst="rect">
            <a:avLst/>
          </a:prstGeom>
        </p:spPr>
        <p:txBody>
          <a:bodyPr wrap="square">
            <a:spAutoFit/>
          </a:body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SARS-CoV-2         Virus de la grippe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Pas de donnée scientifique…. Que des opinions                  CONFUSION  des parents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2" name="Différent de 1">
            <a:extLst>
              <a:ext uri="{FF2B5EF4-FFF2-40B4-BE49-F238E27FC236}">
                <a16:creationId xmlns:a16="http://schemas.microsoft.com/office/drawing/2014/main" id="{595FCBCF-86CA-6241-ADD6-D805DB858A9F}"/>
              </a:ext>
            </a:extLst>
          </p:cNvPr>
          <p:cNvSpPr/>
          <p:nvPr/>
        </p:nvSpPr>
        <p:spPr>
          <a:xfrm>
            <a:off x="2391639" y="5652497"/>
            <a:ext cx="330784" cy="187977"/>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sp>
        <p:nvSpPr>
          <p:cNvPr id="4" name="Flèche droite à entaille 3">
            <a:extLst>
              <a:ext uri="{FF2B5EF4-FFF2-40B4-BE49-F238E27FC236}">
                <a16:creationId xmlns:a16="http://schemas.microsoft.com/office/drawing/2014/main" id="{79CE4645-44A5-DB48-8A2A-66762086DC1E}"/>
              </a:ext>
            </a:extLst>
          </p:cNvPr>
          <p:cNvSpPr/>
          <p:nvPr/>
        </p:nvSpPr>
        <p:spPr>
          <a:xfrm>
            <a:off x="6045963" y="5950421"/>
            <a:ext cx="968991" cy="39043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3167495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58397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66958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673257"/>
            <a:ext cx="683339" cy="365125"/>
          </a:xfrm>
        </p:spPr>
        <p:txBody>
          <a:bodyPr/>
          <a:lstStyle/>
          <a:p>
            <a:fld id="{D57F1E4F-1CFF-5643-939E-217C01CDF565}" type="slidenum">
              <a:rPr lang="en-US" smtClean="0">
                <a:solidFill>
                  <a:schemeClr val="bg1"/>
                </a:solidFill>
              </a:rPr>
              <a:pPr/>
              <a:t>58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185346"/>
            <a:ext cx="2426354" cy="357887"/>
          </a:xfrm>
          <a:prstGeom prst="rect">
            <a:avLst/>
          </a:prstGeom>
        </p:spPr>
      </p:pic>
      <p:pic>
        <p:nvPicPr>
          <p:cNvPr id="5" name="Image 4" descr="Une image contenant échelle, intérieur, table, noir&#10;&#10;Description générée automatiquement">
            <a:extLst>
              <a:ext uri="{FF2B5EF4-FFF2-40B4-BE49-F238E27FC236}">
                <a16:creationId xmlns:a16="http://schemas.microsoft.com/office/drawing/2014/main" id="{25F34BA3-5D5C-814F-8A4D-6A393309EA88}"/>
              </a:ext>
            </a:extLst>
          </p:cNvPr>
          <p:cNvPicPr>
            <a:picLocks noChangeAspect="1"/>
          </p:cNvPicPr>
          <p:nvPr/>
        </p:nvPicPr>
        <p:blipFill>
          <a:blip r:embed="rId3" cstate="email">
            <a:extLst>
              <a:ext uri="{28A0092B-C50C-407E-A947-70E740481C1C}">
                <a14:useLocalDpi xmlns:a14="http://schemas.microsoft.com/office/drawing/2010/main"/>
              </a:ext>
              <a:ext uri="{837473B0-CC2E-450A-ABE3-18F120FF3D39}">
                <a1611:picAttrSrcUrl xmlns:a1611="http://schemas.microsoft.com/office/drawing/2016/11/main" r:id="rId4"/>
              </a:ext>
            </a:extLst>
          </a:blip>
          <a:stretch>
            <a:fillRect/>
          </a:stretch>
        </p:blipFill>
        <p:spPr>
          <a:xfrm>
            <a:off x="3353812" y="2017192"/>
            <a:ext cx="5176520" cy="3658943"/>
          </a:xfrm>
          <a:prstGeom prst="rect">
            <a:avLst/>
          </a:prstGeom>
        </p:spPr>
      </p:pic>
      <p:pic>
        <p:nvPicPr>
          <p:cNvPr id="17" name="Image 16">
            <a:extLst>
              <a:ext uri="{FF2B5EF4-FFF2-40B4-BE49-F238E27FC236}">
                <a16:creationId xmlns:a16="http://schemas.microsoft.com/office/drawing/2014/main" id="{CC8251D7-EE4C-884C-A6F3-66430509120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485717" y="5868550"/>
            <a:ext cx="3257550" cy="393700"/>
          </a:xfrm>
          <a:prstGeom prst="rect">
            <a:avLst/>
          </a:prstGeom>
        </p:spPr>
      </p:pic>
      <p:pic>
        <p:nvPicPr>
          <p:cNvPr id="19" name="Image 18" descr="Une image contenant dessin&#10;&#10;Description générée automatiquement">
            <a:extLst>
              <a:ext uri="{FF2B5EF4-FFF2-40B4-BE49-F238E27FC236}">
                <a16:creationId xmlns:a16="http://schemas.microsoft.com/office/drawing/2014/main" id="{AA3A3045-0B60-6C4F-AC99-724E5C37732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888891" y="5206561"/>
            <a:ext cx="1130300" cy="622300"/>
          </a:xfrm>
          <a:prstGeom prst="rect">
            <a:avLst/>
          </a:prstGeom>
        </p:spPr>
      </p:pic>
      <p:pic>
        <p:nvPicPr>
          <p:cNvPr id="23" name="Image 22">
            <a:extLst>
              <a:ext uri="{FF2B5EF4-FFF2-40B4-BE49-F238E27FC236}">
                <a16:creationId xmlns:a16="http://schemas.microsoft.com/office/drawing/2014/main" id="{17A4BE12-D436-1845-A069-DA6F5D174E8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77656" y="2052763"/>
            <a:ext cx="2476156" cy="1531216"/>
          </a:xfrm>
          <a:prstGeom prst="rect">
            <a:avLst/>
          </a:prstGeom>
        </p:spPr>
      </p:pic>
      <p:sp>
        <p:nvSpPr>
          <p:cNvPr id="24" name="ZoneTexte 23">
            <a:extLst>
              <a:ext uri="{FF2B5EF4-FFF2-40B4-BE49-F238E27FC236}">
                <a16:creationId xmlns:a16="http://schemas.microsoft.com/office/drawing/2014/main" id="{544256B8-D4FE-A143-A54B-9BF9DDBC2F02}"/>
              </a:ext>
            </a:extLst>
          </p:cNvPr>
          <p:cNvSpPr txBox="1"/>
          <p:nvPr/>
        </p:nvSpPr>
        <p:spPr>
          <a:xfrm>
            <a:off x="1937288" y="5676135"/>
            <a:ext cx="3182346" cy="523220"/>
          </a:xfrm>
          <a:prstGeom prst="rect">
            <a:avLst/>
          </a:prstGeom>
          <a:noFill/>
        </p:spPr>
        <p:txBody>
          <a:bodyPr wrap="none" rtlCol="0">
            <a:spAutoFit/>
          </a:bodyPr>
          <a:lstStyle/>
          <a:p>
            <a:r>
              <a:rPr lang="fr-FR" sz="2800" b="1" i="1" dirty="0">
                <a:solidFill>
                  <a:srgbClr val="FF0000"/>
                </a:solidFill>
              </a:rPr>
              <a:t>Trouver l’erreur ?</a:t>
            </a:r>
          </a:p>
        </p:txBody>
      </p:sp>
      <p:cxnSp>
        <p:nvCxnSpPr>
          <p:cNvPr id="29" name="Connecteur droit avec flèche 28">
            <a:extLst>
              <a:ext uri="{FF2B5EF4-FFF2-40B4-BE49-F238E27FC236}">
                <a16:creationId xmlns:a16="http://schemas.microsoft.com/office/drawing/2014/main" id="{D21C8DD3-FB57-7542-BDB0-7959AFDA9A8F}"/>
              </a:ext>
            </a:extLst>
          </p:cNvPr>
          <p:cNvCxnSpPr>
            <a:cxnSpLocks/>
          </p:cNvCxnSpPr>
          <p:nvPr/>
        </p:nvCxnSpPr>
        <p:spPr>
          <a:xfrm flipH="1" flipV="1">
            <a:off x="2340244" y="3735092"/>
            <a:ext cx="954024" cy="1884569"/>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37" name="ZoneTexte 36">
            <a:extLst>
              <a:ext uri="{FF2B5EF4-FFF2-40B4-BE49-F238E27FC236}">
                <a16:creationId xmlns:a16="http://schemas.microsoft.com/office/drawing/2014/main" id="{36461E0A-EDC9-B44B-A149-A25D301A3FA9}"/>
              </a:ext>
            </a:extLst>
          </p:cNvPr>
          <p:cNvSpPr txBox="1"/>
          <p:nvPr/>
        </p:nvSpPr>
        <p:spPr>
          <a:xfrm>
            <a:off x="8155340" y="1631580"/>
            <a:ext cx="3911648" cy="1754326"/>
          </a:xfrm>
          <a:prstGeom prst="rect">
            <a:avLst/>
          </a:prstGeom>
          <a:noFill/>
          <a:ln w="19050">
            <a:solidFill>
              <a:schemeClr val="accent1"/>
            </a:solidFill>
          </a:ln>
        </p:spPr>
        <p:txBody>
          <a:bodyPr wrap="none" rtlCol="0">
            <a:spAutoFit/>
          </a:bodyPr>
          <a:lstStyle/>
          <a:p>
            <a:r>
              <a:rPr lang="fr-FR" dirty="0"/>
              <a:t>Hypothèses</a:t>
            </a:r>
          </a:p>
          <a:p>
            <a:pPr marL="342900" indent="-342900">
              <a:buAutoNum type="arabicParenR"/>
            </a:pPr>
            <a:r>
              <a:rPr lang="fr-FR" dirty="0"/>
              <a:t>Ils sont incompétents</a:t>
            </a:r>
          </a:p>
          <a:p>
            <a:pPr marL="342900" indent="-342900">
              <a:buAutoNum type="arabicParenR"/>
            </a:pPr>
            <a:r>
              <a:rPr lang="fr-FR" dirty="0"/>
              <a:t>Ils ne savent pas lire l’anglais</a:t>
            </a:r>
          </a:p>
          <a:p>
            <a:pPr marL="342900" indent="-342900">
              <a:buAutoNum type="arabicParenR"/>
            </a:pPr>
            <a:r>
              <a:rPr lang="fr-FR" dirty="0"/>
              <a:t>Ils ont des données cachées</a:t>
            </a:r>
          </a:p>
          <a:p>
            <a:pPr marL="342900" indent="-342900">
              <a:buAutoNum type="arabicParenR"/>
            </a:pPr>
            <a:r>
              <a:rPr lang="fr-FR" dirty="0"/>
              <a:t>C’est de la politique « interne » </a:t>
            </a:r>
          </a:p>
          <a:p>
            <a:r>
              <a:rPr lang="fr-FR" dirty="0"/>
              <a:t>en prévision  des futures procès</a:t>
            </a:r>
          </a:p>
        </p:txBody>
      </p:sp>
      <p:pic>
        <p:nvPicPr>
          <p:cNvPr id="42" name="Image 41">
            <a:extLst>
              <a:ext uri="{FF2B5EF4-FFF2-40B4-BE49-F238E27FC236}">
                <a16:creationId xmlns:a16="http://schemas.microsoft.com/office/drawing/2014/main" id="{0B7623AC-2B2F-2B4A-ABC2-7D1EC74D4D37}"/>
              </a:ext>
            </a:extLst>
          </p:cNvPr>
          <p:cNvPicPr>
            <a:picLocks noChangeAspect="1"/>
          </p:cNvPicPr>
          <p:nvPr/>
        </p:nvPicPr>
        <p:blipFill>
          <a:blip r:embed="rId8" cstate="email">
            <a:extLst>
              <a:ext uri="{28A0092B-C50C-407E-A947-70E740481C1C}">
                <a14:useLocalDpi xmlns:a14="http://schemas.microsoft.com/office/drawing/2010/main"/>
              </a:ext>
              <a:ext uri="{837473B0-CC2E-450A-ABE3-18F120FF3D39}">
                <a1611:picAttrSrcUrl xmlns:a1611="http://schemas.microsoft.com/office/drawing/2016/11/main" r:id="rId9"/>
              </a:ext>
            </a:extLst>
          </a:blip>
          <a:stretch>
            <a:fillRect/>
          </a:stretch>
        </p:blipFill>
        <p:spPr>
          <a:xfrm>
            <a:off x="254190" y="4626987"/>
            <a:ext cx="809996" cy="539997"/>
          </a:xfrm>
          <a:prstGeom prst="rect">
            <a:avLst/>
          </a:prstGeom>
        </p:spPr>
      </p:pic>
      <p:pic>
        <p:nvPicPr>
          <p:cNvPr id="45" name="Image 44" descr="Une image contenant dessin, signe&#10;&#10;Description générée automatiquement">
            <a:extLst>
              <a:ext uri="{FF2B5EF4-FFF2-40B4-BE49-F238E27FC236}">
                <a16:creationId xmlns:a16="http://schemas.microsoft.com/office/drawing/2014/main" id="{400EFBAA-B4B2-BA4A-B819-0309854E6C94}"/>
              </a:ext>
            </a:extLst>
          </p:cNvPr>
          <p:cNvPicPr>
            <a:picLocks noChangeAspect="1"/>
          </p:cNvPicPr>
          <p:nvPr/>
        </p:nvPicPr>
        <p:blipFill>
          <a:blip r:embed="rId10" cstate="email">
            <a:extLst>
              <a:ext uri="{28A0092B-C50C-407E-A947-70E740481C1C}">
                <a14:useLocalDpi xmlns:a14="http://schemas.microsoft.com/office/drawing/2010/main"/>
              </a:ext>
              <a:ext uri="{837473B0-CC2E-450A-ABE3-18F120FF3D39}">
                <a1611:picAttrSrcUrl xmlns:a1611="http://schemas.microsoft.com/office/drawing/2016/11/main" r:id="rId11"/>
              </a:ext>
            </a:extLst>
          </a:blip>
          <a:stretch>
            <a:fillRect/>
          </a:stretch>
        </p:blipFill>
        <p:spPr>
          <a:xfrm>
            <a:off x="11006489" y="4626987"/>
            <a:ext cx="791634" cy="461786"/>
          </a:xfrm>
          <a:prstGeom prst="rect">
            <a:avLst/>
          </a:prstGeom>
        </p:spPr>
      </p:pic>
      <p:grpSp>
        <p:nvGrpSpPr>
          <p:cNvPr id="50" name="Groupe 49">
            <a:extLst>
              <a:ext uri="{FF2B5EF4-FFF2-40B4-BE49-F238E27FC236}">
                <a16:creationId xmlns:a16="http://schemas.microsoft.com/office/drawing/2014/main" id="{7338EB4E-D791-934B-989B-012C06D0B878}"/>
              </a:ext>
            </a:extLst>
          </p:cNvPr>
          <p:cNvGrpSpPr/>
          <p:nvPr/>
        </p:nvGrpSpPr>
        <p:grpSpPr>
          <a:xfrm>
            <a:off x="634709" y="5810431"/>
            <a:ext cx="9528776" cy="958339"/>
            <a:chOff x="634709" y="5810431"/>
            <a:chExt cx="9528776" cy="958339"/>
          </a:xfrm>
        </p:grpSpPr>
        <p:sp>
          <p:nvSpPr>
            <p:cNvPr id="46" name="ZoneTexte 45">
              <a:extLst>
                <a:ext uri="{FF2B5EF4-FFF2-40B4-BE49-F238E27FC236}">
                  <a16:creationId xmlns:a16="http://schemas.microsoft.com/office/drawing/2014/main" id="{F4B2A598-1DE3-C842-8822-A4013DFE93E2}"/>
                </a:ext>
              </a:extLst>
            </p:cNvPr>
            <p:cNvSpPr txBox="1"/>
            <p:nvPr/>
          </p:nvSpPr>
          <p:spPr>
            <a:xfrm>
              <a:off x="1612746" y="6399438"/>
              <a:ext cx="8550739" cy="369332"/>
            </a:xfrm>
            <a:prstGeom prst="rect">
              <a:avLst/>
            </a:prstGeom>
            <a:noFill/>
          </p:spPr>
          <p:txBody>
            <a:bodyPr wrap="none" rtlCol="0">
              <a:spAutoFit/>
            </a:bodyPr>
            <a:lstStyle/>
            <a:p>
              <a:r>
                <a:rPr lang="fr-FR" dirty="0"/>
                <a:t>«</a:t>
              </a:r>
              <a:r>
                <a:rPr lang="fr-FR" i="1" dirty="0"/>
                <a:t> Il ne faut pas compter sur ceux qui ont créé les problèmes pour les résoudre </a:t>
              </a:r>
              <a:r>
                <a:rPr lang="fr-FR" dirty="0"/>
                <a:t>» </a:t>
              </a:r>
            </a:p>
          </p:txBody>
        </p:sp>
        <p:pic>
          <p:nvPicPr>
            <p:cNvPr id="48" name="Image 47" descr="Une image contenant personne, homme, debout, photo&#10;&#10;Description générée automatiquement">
              <a:extLst>
                <a:ext uri="{FF2B5EF4-FFF2-40B4-BE49-F238E27FC236}">
                  <a16:creationId xmlns:a16="http://schemas.microsoft.com/office/drawing/2014/main" id="{3D40C584-1B93-5A45-8D06-6CD33ABBC168}"/>
                </a:ext>
              </a:extLst>
            </p:cNvPr>
            <p:cNvPicPr>
              <a:picLocks noChangeAspect="1"/>
            </p:cNvPicPr>
            <p:nvPr/>
          </p:nvPicPr>
          <p:blipFill>
            <a:blip r:embed="rId12" cstate="email">
              <a:extLst>
                <a:ext uri="{28A0092B-C50C-407E-A947-70E740481C1C}">
                  <a14:useLocalDpi xmlns:a14="http://schemas.microsoft.com/office/drawing/2010/main"/>
                </a:ext>
                <a:ext uri="{837473B0-CC2E-450A-ABE3-18F120FF3D39}">
                  <a1611:picAttrSrcUrl xmlns:a1611="http://schemas.microsoft.com/office/drawing/2016/11/main" r:id="rId13"/>
                </a:ext>
              </a:extLst>
            </a:blip>
            <a:stretch>
              <a:fillRect/>
            </a:stretch>
          </p:blipFill>
          <p:spPr>
            <a:xfrm>
              <a:off x="634709" y="5810431"/>
              <a:ext cx="965200" cy="952500"/>
            </a:xfrm>
            <a:prstGeom prst="rect">
              <a:avLst/>
            </a:prstGeom>
          </p:spPr>
        </p:pic>
      </p:grpSp>
      <p:sp>
        <p:nvSpPr>
          <p:cNvPr id="53" name="Titre 1">
            <a:extLst>
              <a:ext uri="{FF2B5EF4-FFF2-40B4-BE49-F238E27FC236}">
                <a16:creationId xmlns:a16="http://schemas.microsoft.com/office/drawing/2014/main" id="{474B07AF-8071-6147-B4A7-6D6733AEF3F1}"/>
              </a:ext>
            </a:extLst>
          </p:cNvPr>
          <p:cNvSpPr>
            <a:spLocks noGrp="1"/>
          </p:cNvSpPr>
          <p:nvPr>
            <p:ph type="title"/>
          </p:nvPr>
        </p:nvSpPr>
        <p:spPr>
          <a:xfrm>
            <a:off x="847812" y="555007"/>
            <a:ext cx="10915398" cy="765238"/>
          </a:xfrm>
        </p:spPr>
        <p:txBody>
          <a:bodyPr>
            <a:normAutofit fontScale="90000"/>
          </a:bodyPr>
          <a:lstStyle/>
          <a:p>
            <a:r>
              <a:rPr lang="fr-FR" dirty="0"/>
              <a:t>COVID-19 et enfant : Ouverture des écoles et crèches</a:t>
            </a:r>
          </a:p>
        </p:txBody>
      </p:sp>
    </p:spTree>
    <p:extLst>
      <p:ext uri="{BB962C8B-B14F-4D97-AF65-F5344CB8AC3E}">
        <p14:creationId xmlns:p14="http://schemas.microsoft.com/office/powerpoint/2010/main" val="1018320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nodeType="click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p:cTn id="15" dur="1000" fill="hold"/>
                                        <p:tgtEl>
                                          <p:spTgt spid="50"/>
                                        </p:tgtEl>
                                        <p:attrNameLst>
                                          <p:attrName>ppt_w</p:attrName>
                                        </p:attrNameLst>
                                      </p:cBhvr>
                                      <p:tavLst>
                                        <p:tav tm="0">
                                          <p:val>
                                            <p:strVal val="#ppt_w*0.70"/>
                                          </p:val>
                                        </p:tav>
                                        <p:tav tm="100000">
                                          <p:val>
                                            <p:strVal val="#ppt_w"/>
                                          </p:val>
                                        </p:tav>
                                      </p:tavLst>
                                    </p:anim>
                                    <p:anim calcmode="lin" valueType="num">
                                      <p:cBhvr>
                                        <p:cTn id="16" dur="1000" fill="hold"/>
                                        <p:tgtEl>
                                          <p:spTgt spid="50"/>
                                        </p:tgtEl>
                                        <p:attrNameLst>
                                          <p:attrName>ppt_h</p:attrName>
                                        </p:attrNameLst>
                                      </p:cBhvr>
                                      <p:tavLst>
                                        <p:tav tm="0">
                                          <p:val>
                                            <p:strVal val="#ppt_h"/>
                                          </p:val>
                                        </p:tav>
                                        <p:tav tm="100000">
                                          <p:val>
                                            <p:strVal val="#ppt_h"/>
                                          </p:val>
                                        </p:tav>
                                      </p:tavLst>
                                    </p:anim>
                                    <p:animEffect transition="in" filter="fade">
                                      <p:cBhvr>
                                        <p:cTn id="17"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Rectangle 1">
            <a:extLst>
              <a:ext uri="{FF2B5EF4-FFF2-40B4-BE49-F238E27FC236}">
                <a16:creationId xmlns:a16="http://schemas.microsoft.com/office/drawing/2014/main" id="{E4B6F20A-FC5E-5D4A-B1FA-D002CCA887F8}"/>
              </a:ext>
            </a:extLst>
          </p:cNvPr>
          <p:cNvSpPr/>
          <p:nvPr/>
        </p:nvSpPr>
        <p:spPr>
          <a:xfrm>
            <a:off x="2123108" y="6363632"/>
            <a:ext cx="9289375" cy="369332"/>
          </a:xfrm>
          <a:prstGeom prst="rect">
            <a:avLst/>
          </a:prstGeom>
        </p:spPr>
        <p:txBody>
          <a:bodyPr wrap="square">
            <a:spAutoFit/>
          </a:bodyPr>
          <a:lstStyle/>
          <a:p>
            <a:r>
              <a:rPr lang="fr-FR" dirty="0"/>
              <a:t>https://</a:t>
            </a:r>
            <a:r>
              <a:rPr lang="fr-FR" dirty="0" err="1"/>
              <a:t>www.rivm.nl</a:t>
            </a:r>
            <a:r>
              <a:rPr lang="fr-FR" dirty="0"/>
              <a:t>/en/novel-coronavirus-covid-19/children-and-covid-19</a:t>
            </a:r>
          </a:p>
        </p:txBody>
      </p:sp>
      <p:sp>
        <p:nvSpPr>
          <p:cNvPr id="4" name="ZoneTexte 3">
            <a:extLst>
              <a:ext uri="{FF2B5EF4-FFF2-40B4-BE49-F238E27FC236}">
                <a16:creationId xmlns:a16="http://schemas.microsoft.com/office/drawing/2014/main" id="{CC7C40ED-1E29-B24F-A8C7-C07511D81B8A}"/>
              </a:ext>
            </a:extLst>
          </p:cNvPr>
          <p:cNvSpPr txBox="1"/>
          <p:nvPr/>
        </p:nvSpPr>
        <p:spPr>
          <a:xfrm>
            <a:off x="421298" y="2116315"/>
            <a:ext cx="10735149" cy="4247317"/>
          </a:xfrm>
          <a:prstGeom prst="rect">
            <a:avLst/>
          </a:prstGeom>
          <a:noFill/>
        </p:spPr>
        <p:txBody>
          <a:bodyPr wrap="square" rtlCol="0">
            <a:spAutoFit/>
          </a:bodyPr>
          <a:lstStyle/>
          <a:p>
            <a:pPr marL="285750" lvl="0" indent="-285750">
              <a:buFont typeface="Arial" panose="020B0604020202020204" pitchFamily="34" charset="0"/>
              <a:buChar char="•"/>
            </a:pPr>
            <a:r>
              <a:rPr lang="en-US" sz="2100" dirty="0"/>
              <a:t>Children have a small role in the spread of COVID-19</a:t>
            </a:r>
            <a:endParaRPr lang="fr-FR" sz="2100" dirty="0"/>
          </a:p>
          <a:p>
            <a:pPr marL="285750" lvl="0" indent="-285750">
              <a:buFont typeface="Arial" panose="020B0604020202020204" pitchFamily="34" charset="0"/>
              <a:buChar char="•"/>
            </a:pPr>
            <a:r>
              <a:rPr lang="en-US" sz="2100" dirty="0"/>
              <a:t>No infected children in medical practices</a:t>
            </a:r>
            <a:endParaRPr lang="fr-FR" sz="2100" dirty="0"/>
          </a:p>
          <a:p>
            <a:pPr marL="285750" lvl="0" indent="-285750">
              <a:buFont typeface="Arial" panose="020B0604020202020204" pitchFamily="34" charset="0"/>
              <a:buChar char="•"/>
            </a:pPr>
            <a:r>
              <a:rPr lang="en-US" sz="2100" dirty="0"/>
              <a:t>There are no indications that children younger than 12 years were </a:t>
            </a:r>
          </a:p>
          <a:p>
            <a:pPr lvl="0"/>
            <a:r>
              <a:rPr lang="en-US" sz="2100" dirty="0"/>
              <a:t>    the first to be infected within the family</a:t>
            </a:r>
            <a:endParaRPr lang="fr-FR" sz="2100" dirty="0"/>
          </a:p>
          <a:p>
            <a:pPr marL="285750" lvl="0" indent="-285750">
              <a:buFont typeface="Arial" panose="020B0604020202020204" pitchFamily="34" charset="0"/>
              <a:buChar char="•"/>
            </a:pPr>
            <a:r>
              <a:rPr lang="en-US" sz="2100" dirty="0"/>
              <a:t>Why is the 1.5-m measure for young children less stringent?</a:t>
            </a:r>
            <a:endParaRPr lang="fr-FR" sz="2100" dirty="0"/>
          </a:p>
          <a:p>
            <a:pPr marL="742950" lvl="1" indent="-285750">
              <a:buFont typeface="Arial" panose="020B0604020202020204" pitchFamily="34" charset="0"/>
              <a:buChar char="•"/>
            </a:pPr>
            <a:r>
              <a:rPr lang="en-US" sz="2100" dirty="0"/>
              <a:t>Nevertheless, it is wise to limit contact between children from different groups, </a:t>
            </a:r>
          </a:p>
          <a:p>
            <a:pPr marL="742950" lvl="1" indent="-285750">
              <a:buFont typeface="Arial" panose="020B0604020202020204" pitchFamily="34" charset="0"/>
              <a:buChar char="•"/>
            </a:pPr>
            <a:r>
              <a:rPr lang="en-US" sz="2100" dirty="0"/>
              <a:t>between children and parents and between parents themselves as much as possible. </a:t>
            </a:r>
            <a:endParaRPr lang="fr-FR" sz="2100" dirty="0"/>
          </a:p>
          <a:p>
            <a:pPr marL="285750" lvl="0" indent="-285750">
              <a:buFont typeface="Arial" panose="020B0604020202020204" pitchFamily="34" charset="0"/>
              <a:buChar char="•"/>
            </a:pPr>
            <a:r>
              <a:rPr lang="en-US" sz="2100" dirty="0"/>
              <a:t>It is also essential that children regularly wash their hands with soap </a:t>
            </a:r>
          </a:p>
          <a:p>
            <a:pPr lvl="0"/>
            <a:r>
              <a:rPr lang="en-US" sz="2100" dirty="0"/>
              <a:t>   and water, and cough and sneeze in the inside of the elbow</a:t>
            </a:r>
            <a:endParaRPr lang="fr-FR" sz="2100" dirty="0"/>
          </a:p>
          <a:p>
            <a:pPr marL="285750" lvl="0" indent="-285750">
              <a:buFont typeface="Arial" panose="020B0604020202020204" pitchFamily="34" charset="0"/>
              <a:buChar char="•"/>
            </a:pPr>
            <a:r>
              <a:rPr lang="en-US" sz="2100" dirty="0"/>
              <a:t>Why do teachers have to keep their distance from others? </a:t>
            </a:r>
          </a:p>
          <a:p>
            <a:pPr lvl="0"/>
            <a:r>
              <a:rPr lang="en-US" sz="2100" dirty="0"/>
              <a:t>  Adults play a more significant role in the spread of COVID-19 than children </a:t>
            </a:r>
            <a:endParaRPr lang="fr-FR" sz="2100" dirty="0"/>
          </a:p>
          <a:p>
            <a:endParaRPr lang="fr-FR" dirty="0"/>
          </a:p>
        </p:txBody>
      </p:sp>
      <p:pic>
        <p:nvPicPr>
          <p:cNvPr id="9" name="Image 8" descr="Une image contenant couteau&#10;&#10;Description générée automatiquement">
            <a:extLst>
              <a:ext uri="{FF2B5EF4-FFF2-40B4-BE49-F238E27FC236}">
                <a16:creationId xmlns:a16="http://schemas.microsoft.com/office/drawing/2014/main" id="{74E4FD0A-B8A7-C149-8536-D8E7291FBF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23108" y="1007359"/>
            <a:ext cx="9436100" cy="850899"/>
          </a:xfrm>
          <a:prstGeom prst="rect">
            <a:avLst/>
          </a:prstGeom>
        </p:spPr>
      </p:pic>
      <p:pic>
        <p:nvPicPr>
          <p:cNvPr id="18" name="Image 17" descr="Une image contenant oiseau, fleur&#10;&#10;Description générée automatiquement">
            <a:extLst>
              <a:ext uri="{FF2B5EF4-FFF2-40B4-BE49-F238E27FC236}">
                <a16:creationId xmlns:a16="http://schemas.microsoft.com/office/drawing/2014/main" id="{9CA1AE12-58B8-B743-8A70-64E87EEB22C1}"/>
              </a:ext>
            </a:extLst>
          </p:cNvPr>
          <p:cNvPicPr>
            <a:picLocks noChangeAspect="1"/>
          </p:cNvPicPr>
          <p:nvPr/>
        </p:nvPicPr>
        <p:blipFill>
          <a:blip r:embed="rId4" cstate="email">
            <a:extLst>
              <a:ext uri="{28A0092B-C50C-407E-A947-70E740481C1C}">
                <a14:useLocalDpi xmlns:a14="http://schemas.microsoft.com/office/drawing/2010/main"/>
              </a:ext>
              <a:ext uri="{837473B0-CC2E-450A-ABE3-18F120FF3D39}">
                <a1611:picAttrSrcUrl xmlns:a1611="http://schemas.microsoft.com/office/drawing/2016/11/main" r:id="rId5"/>
              </a:ext>
            </a:extLst>
          </a:blip>
          <a:stretch>
            <a:fillRect/>
          </a:stretch>
        </p:blipFill>
        <p:spPr>
          <a:xfrm>
            <a:off x="1029553" y="1152558"/>
            <a:ext cx="1046136" cy="697424"/>
          </a:xfrm>
          <a:prstGeom prst="rect">
            <a:avLst/>
          </a:prstGeom>
        </p:spPr>
      </p:pic>
      <p:sp>
        <p:nvSpPr>
          <p:cNvPr id="26" name="Titre 1">
            <a:extLst>
              <a:ext uri="{FF2B5EF4-FFF2-40B4-BE49-F238E27FC236}">
                <a16:creationId xmlns:a16="http://schemas.microsoft.com/office/drawing/2014/main" id="{EB96D7E7-C7BB-6440-88F6-E574C6D8151A}"/>
              </a:ext>
            </a:extLst>
          </p:cNvPr>
          <p:cNvSpPr>
            <a:spLocks noGrp="1"/>
          </p:cNvSpPr>
          <p:nvPr>
            <p:ph type="title"/>
          </p:nvPr>
        </p:nvSpPr>
        <p:spPr>
          <a:xfrm>
            <a:off x="847812" y="353533"/>
            <a:ext cx="10915398" cy="765238"/>
          </a:xfrm>
        </p:spPr>
        <p:txBody>
          <a:bodyPr>
            <a:normAutofit fontScale="90000"/>
          </a:bodyPr>
          <a:lstStyle/>
          <a:p>
            <a:r>
              <a:rPr lang="fr-FR" dirty="0"/>
              <a:t>COVID-19 et enfant : Ouverture des écoles et crèches</a:t>
            </a:r>
          </a:p>
        </p:txBody>
      </p:sp>
    </p:spTree>
    <p:extLst>
      <p:ext uri="{BB962C8B-B14F-4D97-AF65-F5344CB8AC3E}">
        <p14:creationId xmlns:p14="http://schemas.microsoft.com/office/powerpoint/2010/main" val="1584216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1" y="609600"/>
            <a:ext cx="10280429" cy="1320800"/>
          </a:xfrm>
        </p:spPr>
        <p:txBody>
          <a:bodyPr>
            <a:normAutofit/>
          </a:bodyPr>
          <a:lstStyle/>
          <a:p>
            <a:r>
              <a:rPr lang="fr-FR" dirty="0"/>
              <a:t>La pandémie COVID-19 dans le monde </a:t>
            </a:r>
            <a:r>
              <a:rPr lang="fr-FR" sz="2800" dirty="0"/>
              <a:t>(09/05/20)</a:t>
            </a: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 name="Rectangle : coins arrondis 2">
            <a:extLst>
              <a:ext uri="{FF2B5EF4-FFF2-40B4-BE49-F238E27FC236}">
                <a16:creationId xmlns:a16="http://schemas.microsoft.com/office/drawing/2014/main" id="{5F0CF368-347D-7F4E-B416-E296CF1F5A64}"/>
              </a:ext>
            </a:extLst>
          </p:cNvPr>
          <p:cNvSpPr/>
          <p:nvPr/>
        </p:nvSpPr>
        <p:spPr>
          <a:xfrm>
            <a:off x="914400" y="5312345"/>
            <a:ext cx="10862868" cy="11833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Pour juger de l’intensité de l’épidémie, plus que le nombre de « diagnostics confirmés » qui dépend essentiellement de la capacité à faire des tests, il est préférable de s’intéresser au nombre de décès (influencé aussi par les capacités diagnostiques, le système de santé et par la transparence des régimes politiques)</a:t>
            </a:r>
          </a:p>
        </p:txBody>
      </p:sp>
      <p:pic>
        <p:nvPicPr>
          <p:cNvPr id="9" name="Image 8" descr="Une image contenant texte&#10;&#10;Description générée automatiquement">
            <a:extLst>
              <a:ext uri="{FF2B5EF4-FFF2-40B4-BE49-F238E27FC236}">
                <a16:creationId xmlns:a16="http://schemas.microsoft.com/office/drawing/2014/main" id="{4B0C2054-DBAA-B84F-A2AF-22FFF7B08900}"/>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968193" y="1496539"/>
            <a:ext cx="1665628" cy="3747600"/>
          </a:xfrm>
          <a:prstGeom prst="rect">
            <a:avLst/>
          </a:prstGeom>
        </p:spPr>
      </p:pic>
      <p:pic>
        <p:nvPicPr>
          <p:cNvPr id="15" name="Image 14" descr="Une image contenant texte, carte, photo, portable&#10;&#10;Description générée automatiquement">
            <a:extLst>
              <a:ext uri="{FF2B5EF4-FFF2-40B4-BE49-F238E27FC236}">
                <a16:creationId xmlns:a16="http://schemas.microsoft.com/office/drawing/2014/main" id="{EF63742A-2A59-AD46-A92F-8A77A8D80EA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666820" y="1496539"/>
            <a:ext cx="7178400" cy="3744190"/>
          </a:xfrm>
          <a:prstGeom prst="rect">
            <a:avLst/>
          </a:prstGeom>
        </p:spPr>
      </p:pic>
      <p:pic>
        <p:nvPicPr>
          <p:cNvPr id="17" name="Image 16" descr="Une image contenant texte&#10;&#10;Description générée automatiquement">
            <a:extLst>
              <a:ext uri="{FF2B5EF4-FFF2-40B4-BE49-F238E27FC236}">
                <a16:creationId xmlns:a16="http://schemas.microsoft.com/office/drawing/2014/main" id="{853B5CBC-3499-CE47-BDF0-600D48B1083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74454" y="1496539"/>
            <a:ext cx="2024599" cy="3744190"/>
          </a:xfrm>
          <a:prstGeom prst="rect">
            <a:avLst/>
          </a:prstGeom>
        </p:spPr>
      </p:pic>
      <p:sp>
        <p:nvSpPr>
          <p:cNvPr id="6" name="ZoneTexte 5">
            <a:extLst>
              <a:ext uri="{FF2B5EF4-FFF2-40B4-BE49-F238E27FC236}">
                <a16:creationId xmlns:a16="http://schemas.microsoft.com/office/drawing/2014/main" id="{E1123E0D-452D-F341-9209-1D3C1AD68477}"/>
              </a:ext>
            </a:extLst>
          </p:cNvPr>
          <p:cNvSpPr txBox="1"/>
          <p:nvPr/>
        </p:nvSpPr>
        <p:spPr>
          <a:xfrm>
            <a:off x="2955852" y="6518277"/>
            <a:ext cx="5636479" cy="307777"/>
          </a:xfrm>
          <a:prstGeom prst="rect">
            <a:avLst/>
          </a:prstGeom>
          <a:noFill/>
        </p:spPr>
        <p:txBody>
          <a:bodyPr wrap="none" rtlCol="0">
            <a:spAutoFit/>
          </a:bodyPr>
          <a:lstStyle/>
          <a:p>
            <a:r>
              <a:rPr lang="fr-FR" sz="1400" b="1" i="1" dirty="0"/>
              <a:t>Johns Hopkins </a:t>
            </a:r>
            <a:r>
              <a:rPr lang="fr-FR" sz="1400" b="1" i="1" dirty="0" err="1"/>
              <a:t>university</a:t>
            </a:r>
            <a:r>
              <a:rPr lang="fr-FR" sz="1400" b="1" i="1" dirty="0"/>
              <a:t> </a:t>
            </a:r>
            <a:r>
              <a:rPr lang="fr-FR" sz="1400" i="1" dirty="0"/>
              <a:t>: https://</a:t>
            </a:r>
            <a:r>
              <a:rPr lang="fr-FR" sz="1400" i="1" dirty="0" err="1"/>
              <a:t>coronavirus.jhu.edu</a:t>
            </a:r>
            <a:r>
              <a:rPr lang="fr-FR" sz="1400" i="1" dirty="0"/>
              <a:t>/</a:t>
            </a:r>
            <a:r>
              <a:rPr lang="fr-FR" sz="1400" i="1" dirty="0" err="1"/>
              <a:t>map.html</a:t>
            </a:r>
            <a:endParaRPr lang="fr-FR" sz="1400" i="1" dirty="0"/>
          </a:p>
        </p:txBody>
      </p:sp>
    </p:spTree>
    <p:extLst>
      <p:ext uri="{BB962C8B-B14F-4D97-AF65-F5344CB8AC3E}">
        <p14:creationId xmlns:p14="http://schemas.microsoft.com/office/powerpoint/2010/main" val="1956211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60</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3" y="534699"/>
            <a:ext cx="10627975" cy="872359"/>
          </a:xfrm>
        </p:spPr>
        <p:txBody>
          <a:bodyPr>
            <a:normAutofit fontScale="90000"/>
          </a:bodyPr>
          <a:lstStyle/>
          <a:p>
            <a:r>
              <a:rPr lang="fr-FR" dirty="0"/>
              <a:t>COVID-19 et enfant : Comparaison du % de prélèvements positifs / prélèvements réalisés f° de l’âge</a:t>
            </a:r>
          </a:p>
        </p:txBody>
      </p:sp>
      <p:graphicFrame>
        <p:nvGraphicFramePr>
          <p:cNvPr id="7" name="Tableau 6">
            <a:extLst>
              <a:ext uri="{FF2B5EF4-FFF2-40B4-BE49-F238E27FC236}">
                <a16:creationId xmlns:a16="http://schemas.microsoft.com/office/drawing/2014/main" id="{2E475E45-04AD-7448-ACCD-C7AB66C49871}"/>
              </a:ext>
            </a:extLst>
          </p:cNvPr>
          <p:cNvGraphicFramePr>
            <a:graphicFrameLocks noGrp="1"/>
          </p:cNvGraphicFramePr>
          <p:nvPr>
            <p:extLst>
              <p:ext uri="{D42A27DB-BD31-4B8C-83A1-F6EECF244321}">
                <p14:modId xmlns:p14="http://schemas.microsoft.com/office/powerpoint/2010/main" val="604553653"/>
              </p:ext>
            </p:extLst>
          </p:nvPr>
        </p:nvGraphicFramePr>
        <p:xfrm>
          <a:off x="1733206" y="2158158"/>
          <a:ext cx="8128002" cy="175260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3652926426"/>
                    </a:ext>
                  </a:extLst>
                </a:gridCol>
                <a:gridCol w="1354667">
                  <a:extLst>
                    <a:ext uri="{9D8B030D-6E8A-4147-A177-3AD203B41FA5}">
                      <a16:colId xmlns:a16="http://schemas.microsoft.com/office/drawing/2014/main" val="963800972"/>
                    </a:ext>
                  </a:extLst>
                </a:gridCol>
                <a:gridCol w="1354667">
                  <a:extLst>
                    <a:ext uri="{9D8B030D-6E8A-4147-A177-3AD203B41FA5}">
                      <a16:colId xmlns:a16="http://schemas.microsoft.com/office/drawing/2014/main" val="2692594473"/>
                    </a:ext>
                  </a:extLst>
                </a:gridCol>
                <a:gridCol w="1354667">
                  <a:extLst>
                    <a:ext uri="{9D8B030D-6E8A-4147-A177-3AD203B41FA5}">
                      <a16:colId xmlns:a16="http://schemas.microsoft.com/office/drawing/2014/main" val="1014746421"/>
                    </a:ext>
                  </a:extLst>
                </a:gridCol>
                <a:gridCol w="1354667">
                  <a:extLst>
                    <a:ext uri="{9D8B030D-6E8A-4147-A177-3AD203B41FA5}">
                      <a16:colId xmlns:a16="http://schemas.microsoft.com/office/drawing/2014/main" val="2818516235"/>
                    </a:ext>
                  </a:extLst>
                </a:gridCol>
                <a:gridCol w="1354667">
                  <a:extLst>
                    <a:ext uri="{9D8B030D-6E8A-4147-A177-3AD203B41FA5}">
                      <a16:colId xmlns:a16="http://schemas.microsoft.com/office/drawing/2014/main" val="3342946796"/>
                    </a:ext>
                  </a:extLst>
                </a:gridCol>
              </a:tblGrid>
              <a:tr h="370840">
                <a:tc>
                  <a:txBody>
                    <a:bodyPr/>
                    <a:lstStyle/>
                    <a:p>
                      <a:endParaRPr lang="fr-FR" dirty="0"/>
                    </a:p>
                  </a:txBody>
                  <a:tcPr/>
                </a:tc>
                <a:tc>
                  <a:txBody>
                    <a:bodyPr/>
                    <a:lstStyle/>
                    <a:p>
                      <a:pPr algn="ctr"/>
                      <a:r>
                        <a:rPr lang="fr-FR" dirty="0"/>
                        <a:t>Islande </a:t>
                      </a:r>
                    </a:p>
                    <a:p>
                      <a:pPr algn="ctr"/>
                      <a:r>
                        <a:rPr lang="fr-FR" dirty="0"/>
                        <a:t>(1)</a:t>
                      </a:r>
                    </a:p>
                  </a:txBody>
                  <a:tcPr/>
                </a:tc>
                <a:tc>
                  <a:txBody>
                    <a:bodyPr/>
                    <a:lstStyle/>
                    <a:p>
                      <a:pPr algn="ctr"/>
                      <a:r>
                        <a:rPr lang="fr-FR" dirty="0"/>
                        <a:t>Allemagne (2)</a:t>
                      </a:r>
                    </a:p>
                  </a:txBody>
                  <a:tcPr/>
                </a:tc>
                <a:tc>
                  <a:txBody>
                    <a:bodyPr/>
                    <a:lstStyle/>
                    <a:p>
                      <a:pPr algn="ctr"/>
                      <a:r>
                        <a:rPr lang="fr-FR" dirty="0"/>
                        <a:t>France</a:t>
                      </a:r>
                    </a:p>
                    <a:p>
                      <a:pPr algn="ctr"/>
                      <a:r>
                        <a:rPr lang="fr-FR" dirty="0"/>
                        <a:t>(3)</a:t>
                      </a:r>
                    </a:p>
                  </a:txBody>
                  <a:tcPr/>
                </a:tc>
                <a:tc>
                  <a:txBody>
                    <a:bodyPr/>
                    <a:lstStyle/>
                    <a:p>
                      <a:pPr algn="ctr"/>
                      <a:r>
                        <a:rPr lang="fr-FR" dirty="0"/>
                        <a:t>USA</a:t>
                      </a:r>
                    </a:p>
                    <a:p>
                      <a:pPr algn="ctr"/>
                      <a:r>
                        <a:rPr lang="fr-FR" dirty="0"/>
                        <a:t>(4)</a:t>
                      </a:r>
                    </a:p>
                  </a:txBody>
                  <a:tcPr/>
                </a:tc>
                <a:tc>
                  <a:txBody>
                    <a:bodyPr/>
                    <a:lstStyle/>
                    <a:p>
                      <a:pPr algn="ctr"/>
                      <a:r>
                        <a:rPr lang="fr-FR" dirty="0"/>
                        <a:t>Chine</a:t>
                      </a:r>
                    </a:p>
                    <a:p>
                      <a:pPr algn="ctr"/>
                      <a:r>
                        <a:rPr lang="fr-FR" dirty="0"/>
                        <a:t>(5)</a:t>
                      </a:r>
                    </a:p>
                  </a:txBody>
                  <a:tcPr/>
                </a:tc>
                <a:extLst>
                  <a:ext uri="{0D108BD9-81ED-4DB2-BD59-A6C34878D82A}">
                    <a16:rowId xmlns:a16="http://schemas.microsoft.com/office/drawing/2014/main" val="4282657693"/>
                  </a:ext>
                </a:extLst>
              </a:tr>
              <a:tr h="370840">
                <a:tc>
                  <a:txBody>
                    <a:bodyPr/>
                    <a:lstStyle/>
                    <a:p>
                      <a:r>
                        <a:rPr lang="fr-FR" dirty="0"/>
                        <a:t>&lt;10 ans</a:t>
                      </a:r>
                    </a:p>
                  </a:txBody>
                  <a:tcPr/>
                </a:tc>
                <a:tc>
                  <a:txBody>
                    <a:bodyPr/>
                    <a:lstStyle/>
                    <a:p>
                      <a:pPr algn="ctr"/>
                      <a:r>
                        <a:rPr lang="fr-FR" dirty="0"/>
                        <a:t>6,7%</a:t>
                      </a:r>
                    </a:p>
                  </a:txBody>
                  <a:tcPr/>
                </a:tc>
                <a:tc>
                  <a:txBody>
                    <a:bodyPr/>
                    <a:lstStyle/>
                    <a:p>
                      <a:pPr algn="ctr"/>
                      <a:r>
                        <a:rPr lang="fr-FR" dirty="0"/>
                        <a:t>2,2 %</a:t>
                      </a:r>
                    </a:p>
                  </a:txBody>
                  <a:tcPr/>
                </a:tc>
                <a:tc rowSpan="2">
                  <a:txBody>
                    <a:bodyPr/>
                    <a:lstStyle/>
                    <a:p>
                      <a:pPr algn="ctr"/>
                      <a:r>
                        <a:rPr lang="fr-FR" dirty="0"/>
                        <a:t>6,3 %</a:t>
                      </a:r>
                    </a:p>
                  </a:txBody>
                  <a:tcPr/>
                </a:tc>
                <a:tc rowSpan="2">
                  <a:txBody>
                    <a:bodyPr/>
                    <a:lstStyle/>
                    <a:p>
                      <a:pPr algn="ctr"/>
                      <a:r>
                        <a:rPr lang="fr-FR" dirty="0"/>
                        <a:t>2,7%</a:t>
                      </a:r>
                    </a:p>
                    <a:p>
                      <a:pPr algn="ctr"/>
                      <a:r>
                        <a:rPr lang="fr-FR" dirty="0"/>
                        <a:t>7,6%</a:t>
                      </a:r>
                    </a:p>
                  </a:txBody>
                  <a:tcPr/>
                </a:tc>
                <a:tc>
                  <a:txBody>
                    <a:bodyPr/>
                    <a:lstStyle/>
                    <a:p>
                      <a:pPr algn="ctr"/>
                      <a:r>
                        <a:rPr lang="fr-FR" dirty="0"/>
                        <a:t>2%</a:t>
                      </a:r>
                    </a:p>
                  </a:txBody>
                  <a:tcPr/>
                </a:tc>
                <a:extLst>
                  <a:ext uri="{0D108BD9-81ED-4DB2-BD59-A6C34878D82A}">
                    <a16:rowId xmlns:a16="http://schemas.microsoft.com/office/drawing/2014/main" val="1036773068"/>
                  </a:ext>
                </a:extLst>
              </a:tr>
              <a:tr h="370840">
                <a:tc>
                  <a:txBody>
                    <a:bodyPr/>
                    <a:lstStyle/>
                    <a:p>
                      <a:r>
                        <a:rPr lang="fr-FR" dirty="0"/>
                        <a:t>10-20 ans</a:t>
                      </a:r>
                    </a:p>
                  </a:txBody>
                  <a:tcPr/>
                </a:tc>
                <a:tc rowSpan="2">
                  <a:txBody>
                    <a:bodyPr/>
                    <a:lstStyle/>
                    <a:p>
                      <a:pPr algn="ctr"/>
                      <a:endParaRPr lang="fr-FR" dirty="0"/>
                    </a:p>
                    <a:p>
                      <a:pPr algn="ctr"/>
                      <a:r>
                        <a:rPr lang="fr-FR" dirty="0"/>
                        <a:t>13,7%</a:t>
                      </a:r>
                    </a:p>
                  </a:txBody>
                  <a:tcPr/>
                </a:tc>
                <a:tc>
                  <a:txBody>
                    <a:bodyPr/>
                    <a:lstStyle/>
                    <a:p>
                      <a:pPr algn="ctr"/>
                      <a:r>
                        <a:rPr lang="fr-FR" dirty="0"/>
                        <a:t>3,92 %</a:t>
                      </a:r>
                    </a:p>
                  </a:txBody>
                  <a:tcPr/>
                </a:tc>
                <a:tc vMerge="1">
                  <a:txBody>
                    <a:bodyPr/>
                    <a:lstStyle/>
                    <a:p>
                      <a:endParaRPr lang="fr-FR" dirty="0"/>
                    </a:p>
                  </a:txBody>
                  <a:tcPr/>
                </a:tc>
                <a:tc vMerge="1">
                  <a:txBody>
                    <a:bodyPr/>
                    <a:lstStyle/>
                    <a:p>
                      <a:endParaRPr lang="fr-FR"/>
                    </a:p>
                  </a:txBody>
                  <a:tcPr/>
                </a:tc>
                <a:tc>
                  <a:txBody>
                    <a:bodyPr/>
                    <a:lstStyle/>
                    <a:p>
                      <a:pPr algn="ctr"/>
                      <a:r>
                        <a:rPr lang="fr-FR" dirty="0"/>
                        <a:t>2%</a:t>
                      </a:r>
                    </a:p>
                  </a:txBody>
                  <a:tcPr/>
                </a:tc>
                <a:extLst>
                  <a:ext uri="{0D108BD9-81ED-4DB2-BD59-A6C34878D82A}">
                    <a16:rowId xmlns:a16="http://schemas.microsoft.com/office/drawing/2014/main" val="4169683948"/>
                  </a:ext>
                </a:extLst>
              </a:tr>
              <a:tr h="370840">
                <a:tc>
                  <a:txBody>
                    <a:bodyPr/>
                    <a:lstStyle/>
                    <a:p>
                      <a:r>
                        <a:rPr lang="fr-FR" dirty="0"/>
                        <a:t>&gt; 20 ans</a:t>
                      </a:r>
                    </a:p>
                  </a:txBody>
                  <a:tcPr/>
                </a:tc>
                <a:tc vMerge="1">
                  <a:txBody>
                    <a:bodyPr/>
                    <a:lstStyle/>
                    <a:p>
                      <a:endParaRPr lang="fr-FR" dirty="0"/>
                    </a:p>
                  </a:txBody>
                  <a:tcPr/>
                </a:tc>
                <a:tc>
                  <a:txBody>
                    <a:bodyPr/>
                    <a:lstStyle/>
                    <a:p>
                      <a:pPr algn="ctr"/>
                      <a:r>
                        <a:rPr lang="fr-FR" dirty="0"/>
                        <a:t> &gt;6 %</a:t>
                      </a:r>
                    </a:p>
                  </a:txBody>
                  <a:tcPr/>
                </a:tc>
                <a:tc>
                  <a:txBody>
                    <a:bodyPr/>
                    <a:lstStyle/>
                    <a:p>
                      <a:pPr algn="ctr"/>
                      <a:r>
                        <a:rPr lang="fr-FR" dirty="0"/>
                        <a:t>12,2 %</a:t>
                      </a:r>
                    </a:p>
                  </a:txBody>
                  <a:tcPr/>
                </a:tc>
                <a:tc>
                  <a:txBody>
                    <a:bodyPr/>
                    <a:lstStyle/>
                    <a:p>
                      <a:pPr algn="ctr"/>
                      <a:r>
                        <a:rPr lang="fr-FR" dirty="0"/>
                        <a:t>8,6%</a:t>
                      </a:r>
                    </a:p>
                  </a:txBody>
                  <a:tcPr/>
                </a:tc>
                <a:tc>
                  <a:txBody>
                    <a:bodyPr/>
                    <a:lstStyle/>
                    <a:p>
                      <a:pPr algn="ctr"/>
                      <a:r>
                        <a:rPr lang="fr-FR" dirty="0"/>
                        <a:t>&gt;8%</a:t>
                      </a:r>
                    </a:p>
                  </a:txBody>
                  <a:tcPr/>
                </a:tc>
                <a:extLst>
                  <a:ext uri="{0D108BD9-81ED-4DB2-BD59-A6C34878D82A}">
                    <a16:rowId xmlns:a16="http://schemas.microsoft.com/office/drawing/2014/main" val="1978843182"/>
                  </a:ext>
                </a:extLst>
              </a:tr>
            </a:tbl>
          </a:graphicData>
        </a:graphic>
      </p:graphicFrame>
      <p:sp>
        <p:nvSpPr>
          <p:cNvPr id="9" name="ZoneTexte 8">
            <a:extLst>
              <a:ext uri="{FF2B5EF4-FFF2-40B4-BE49-F238E27FC236}">
                <a16:creationId xmlns:a16="http://schemas.microsoft.com/office/drawing/2014/main" id="{7F892A51-7076-9844-B93B-A3EC748193A5}"/>
              </a:ext>
            </a:extLst>
          </p:cNvPr>
          <p:cNvSpPr txBox="1"/>
          <p:nvPr/>
        </p:nvSpPr>
        <p:spPr>
          <a:xfrm>
            <a:off x="437957" y="4390601"/>
            <a:ext cx="11529676" cy="446276"/>
          </a:xfrm>
          <a:prstGeom prst="rect">
            <a:avLst/>
          </a:prstGeom>
          <a:noFill/>
        </p:spPr>
        <p:txBody>
          <a:bodyPr wrap="square" rtlCol="0">
            <a:spAutoFit/>
          </a:bodyPr>
          <a:lstStyle/>
          <a:p>
            <a:r>
              <a:rPr lang="fr-FR" sz="2300" b="1" dirty="0">
                <a:solidFill>
                  <a:srgbClr val="FF0000"/>
                </a:solidFill>
              </a:rPr>
              <a:t>Quand les enfants ont une PCR +, la charge virale ne semble pas ≠ de l’adulte (2) ?</a:t>
            </a:r>
          </a:p>
        </p:txBody>
      </p:sp>
      <p:sp>
        <p:nvSpPr>
          <p:cNvPr id="2" name="ZoneTexte 1">
            <a:extLst>
              <a:ext uri="{FF2B5EF4-FFF2-40B4-BE49-F238E27FC236}">
                <a16:creationId xmlns:a16="http://schemas.microsoft.com/office/drawing/2014/main" id="{41BC8289-C954-2940-8BDC-82A00F7F4A28}"/>
              </a:ext>
            </a:extLst>
          </p:cNvPr>
          <p:cNvSpPr txBox="1"/>
          <p:nvPr/>
        </p:nvSpPr>
        <p:spPr>
          <a:xfrm>
            <a:off x="842597" y="5554711"/>
            <a:ext cx="6773008" cy="1107996"/>
          </a:xfrm>
          <a:prstGeom prst="rect">
            <a:avLst/>
          </a:prstGeom>
          <a:noFill/>
        </p:spPr>
        <p:txBody>
          <a:bodyPr wrap="none" rtlCol="0">
            <a:spAutoFit/>
          </a:bodyPr>
          <a:lstStyle/>
          <a:p>
            <a:pPr marL="342900" indent="-342900">
              <a:buAutoNum type="arabicParenR"/>
            </a:pPr>
            <a:r>
              <a:rPr lang="fr-FR" sz="1200" i="1" dirty="0">
                <a:hlinkClick r:id="rId3">
                  <a:extLst>
                    <a:ext uri="{A12FA001-AC4F-418D-AE19-62706E023703}">
                      <ahyp:hlinkClr xmlns:ahyp="http://schemas.microsoft.com/office/drawing/2018/hyperlinkcolor" val="tx"/>
                    </a:ext>
                  </a:extLst>
                </a:hlinkClick>
              </a:rPr>
              <a:t>https://www.nejm.org/doi/full/10.1056/NEJMoa2006100?query=featured_coronavirus</a:t>
            </a:r>
            <a:endParaRPr lang="fr-FR" sz="1200" i="1" dirty="0"/>
          </a:p>
          <a:p>
            <a:pPr marL="342900" indent="-342900">
              <a:buAutoNum type="arabicParenR"/>
            </a:pPr>
            <a:r>
              <a:rPr lang="fr-FR" sz="1200" i="1" dirty="0"/>
              <a:t>Jones </a:t>
            </a:r>
            <a:r>
              <a:rPr lang="fr-FR" sz="1200" i="1" dirty="0" err="1"/>
              <a:t>T</a:t>
            </a:r>
            <a:r>
              <a:rPr lang="fr-FR" sz="1200" i="1" dirty="0"/>
              <a:t>, </a:t>
            </a:r>
            <a:r>
              <a:rPr lang="fr-FR" sz="1200" i="1" dirty="0" err="1"/>
              <a:t>Mühlemann</a:t>
            </a:r>
            <a:r>
              <a:rPr lang="fr-FR" sz="1200" i="1" dirty="0"/>
              <a:t> B, </a:t>
            </a:r>
            <a:r>
              <a:rPr lang="fr-FR" sz="1200" i="1" dirty="0" err="1"/>
              <a:t>Veith</a:t>
            </a:r>
            <a:r>
              <a:rPr lang="fr-FR" sz="1200" i="1" dirty="0"/>
              <a:t> </a:t>
            </a:r>
            <a:r>
              <a:rPr lang="fr-FR" sz="1200" i="1" dirty="0" err="1"/>
              <a:t>T</a:t>
            </a:r>
            <a:r>
              <a:rPr lang="fr-FR" sz="1200" i="1" dirty="0"/>
              <a:t> et al. </a:t>
            </a:r>
            <a:r>
              <a:rPr lang="en-US" sz="1200" i="1" dirty="0"/>
              <a:t>An analysis of SARS-CoV-2 viral load by patient age</a:t>
            </a:r>
          </a:p>
          <a:p>
            <a:pPr marL="342900" indent="-342900">
              <a:buFontTx/>
              <a:buAutoNum type="arabicParenR"/>
            </a:pPr>
            <a:r>
              <a:rPr lang="en-US" sz="1200" i="1" dirty="0"/>
              <a:t>Levy C : </a:t>
            </a:r>
            <a:r>
              <a:rPr lang="fr-FR" sz="1200" i="1" dirty="0"/>
              <a:t>https://</a:t>
            </a:r>
            <a:r>
              <a:rPr lang="fr-FR" sz="1200" i="1" dirty="0" err="1"/>
              <a:t>doi.org</a:t>
            </a:r>
            <a:r>
              <a:rPr lang="fr-FR" sz="1200" i="1" dirty="0"/>
              <a:t>/10.1101/2020.05.18.20098863</a:t>
            </a:r>
          </a:p>
          <a:p>
            <a:pPr marL="342900" indent="-342900">
              <a:buAutoNum type="arabicParenR"/>
            </a:pPr>
            <a:r>
              <a:rPr lang="da-DK" sz="1200" i="1" u="sng" dirty="0" err="1"/>
              <a:t>Randhawa</a:t>
            </a:r>
            <a:r>
              <a:rPr lang="da-DK" sz="1200" i="1" u="sng" dirty="0"/>
              <a:t> </a:t>
            </a:r>
            <a:r>
              <a:rPr lang="da-DK" sz="1200" i="1" dirty="0"/>
              <a:t> </a:t>
            </a:r>
            <a:r>
              <a:rPr lang="en-US" sz="1200" i="1" dirty="0"/>
              <a:t>JAMA. 2020 May8;.Doi :10.1001 /</a:t>
            </a:r>
            <a:r>
              <a:rPr lang="en-US" sz="1200" i="1" dirty="0" err="1"/>
              <a:t>jama</a:t>
            </a:r>
            <a:r>
              <a:rPr lang="en-US" sz="1200" i="1" dirty="0"/>
              <a:t>. 2020.8097</a:t>
            </a:r>
          </a:p>
          <a:p>
            <a:pPr marL="342900" indent="-342900">
              <a:buFontTx/>
              <a:buAutoNum type="arabicParenR"/>
            </a:pPr>
            <a:r>
              <a:rPr lang="fr-FR" sz="1200" i="1" dirty="0"/>
              <a:t>Bi Q Lancet Infect Dis. 2020 </a:t>
            </a:r>
            <a:r>
              <a:rPr lang="fr-FR" sz="1200" i="1" dirty="0" err="1"/>
              <a:t>Apr</a:t>
            </a:r>
            <a:r>
              <a:rPr lang="fr-FR" sz="1200" i="1" dirty="0"/>
              <a:t> 27; S1473-3099(20)30287-5</a:t>
            </a:r>
            <a:r>
              <a:rPr lang="fr-FR" i="1" dirty="0"/>
              <a:t>.</a:t>
            </a:r>
          </a:p>
        </p:txBody>
      </p:sp>
    </p:spTree>
    <p:extLst>
      <p:ext uri="{BB962C8B-B14F-4D97-AF65-F5344CB8AC3E}">
        <p14:creationId xmlns:p14="http://schemas.microsoft.com/office/powerpoint/2010/main" val="34712732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3" y="534699"/>
            <a:ext cx="10627975" cy="872359"/>
          </a:xfrm>
        </p:spPr>
        <p:txBody>
          <a:bodyPr>
            <a:normAutofit fontScale="90000"/>
          </a:bodyPr>
          <a:lstStyle/>
          <a:p>
            <a:r>
              <a:rPr lang="fr-FR" dirty="0"/>
              <a:t>COVID-19 et enfant : Comparaison du % de prélèvements positifs / prélèvements réalisés f° de l’âge</a:t>
            </a:r>
          </a:p>
        </p:txBody>
      </p:sp>
      <p:pic>
        <p:nvPicPr>
          <p:cNvPr id="4" name="Image 3" descr="Une image contenant texte, carte&#10;&#10;Description générée automatiquement">
            <a:extLst>
              <a:ext uri="{FF2B5EF4-FFF2-40B4-BE49-F238E27FC236}">
                <a16:creationId xmlns:a16="http://schemas.microsoft.com/office/drawing/2014/main" id="{D33D1FE2-502F-EF40-BB92-D19F5928490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92979" y="1941757"/>
            <a:ext cx="7256318" cy="4289704"/>
          </a:xfrm>
          <a:prstGeom prst="rect">
            <a:avLst/>
          </a:prstGeom>
        </p:spPr>
      </p:pic>
      <p:sp>
        <p:nvSpPr>
          <p:cNvPr id="5" name="ZoneTexte 4">
            <a:extLst>
              <a:ext uri="{FF2B5EF4-FFF2-40B4-BE49-F238E27FC236}">
                <a16:creationId xmlns:a16="http://schemas.microsoft.com/office/drawing/2014/main" id="{E58353F0-FF98-2747-A37A-0FDEFF45AF78}"/>
              </a:ext>
            </a:extLst>
          </p:cNvPr>
          <p:cNvSpPr txBox="1"/>
          <p:nvPr/>
        </p:nvSpPr>
        <p:spPr>
          <a:xfrm>
            <a:off x="9420437" y="2899171"/>
            <a:ext cx="2425664" cy="923330"/>
          </a:xfrm>
          <a:prstGeom prst="rect">
            <a:avLst/>
          </a:prstGeom>
          <a:noFill/>
        </p:spPr>
        <p:txBody>
          <a:bodyPr wrap="none" rtlCol="0">
            <a:spAutoFit/>
          </a:bodyPr>
          <a:lstStyle/>
          <a:p>
            <a:r>
              <a:rPr lang="fr-FR" dirty="0"/>
              <a:t>France</a:t>
            </a:r>
          </a:p>
          <a:p>
            <a:r>
              <a:rPr lang="fr-FR" dirty="0"/>
              <a:t>GPIP</a:t>
            </a:r>
          </a:p>
          <a:p>
            <a:r>
              <a:rPr lang="fr-FR" dirty="0"/>
              <a:t>Données non publiées</a:t>
            </a:r>
          </a:p>
        </p:txBody>
      </p:sp>
      <p:pic>
        <p:nvPicPr>
          <p:cNvPr id="16" name="Image 15">
            <a:extLst>
              <a:ext uri="{FF2B5EF4-FFF2-40B4-BE49-F238E27FC236}">
                <a16:creationId xmlns:a16="http://schemas.microsoft.com/office/drawing/2014/main" id="{F3D35F08-B0A0-8043-92BD-1FBA948AA715}"/>
              </a:ext>
            </a:extLst>
          </p:cNvPr>
          <p:cNvPicPr>
            <a:picLocks noChangeAspect="1"/>
          </p:cNvPicPr>
          <p:nvPr/>
        </p:nvPicPr>
        <p:blipFill>
          <a:blip r:embed="rId4" cstate="email">
            <a:extLst>
              <a:ext uri="{28A0092B-C50C-407E-A947-70E740481C1C}">
                <a14:useLocalDpi xmlns:a14="http://schemas.microsoft.com/office/drawing/2010/main"/>
              </a:ext>
              <a:ext uri="{837473B0-CC2E-450A-ABE3-18F120FF3D39}">
                <a1611:picAttrSrcUrl xmlns:a1611="http://schemas.microsoft.com/office/drawing/2016/11/main" r:id="rId5"/>
              </a:ext>
            </a:extLst>
          </a:blip>
          <a:stretch>
            <a:fillRect/>
          </a:stretch>
        </p:blipFill>
        <p:spPr>
          <a:xfrm flipH="1">
            <a:off x="9905999" y="5045668"/>
            <a:ext cx="1384997" cy="923331"/>
          </a:xfrm>
          <a:prstGeom prst="rect">
            <a:avLst/>
          </a:prstGeom>
        </p:spPr>
      </p:pic>
      <p:sp>
        <p:nvSpPr>
          <p:cNvPr id="2" name="Rectangle 1">
            <a:extLst>
              <a:ext uri="{FF2B5EF4-FFF2-40B4-BE49-F238E27FC236}">
                <a16:creationId xmlns:a16="http://schemas.microsoft.com/office/drawing/2014/main" id="{760AC670-4B8F-4444-9312-CBDA7D760384}"/>
              </a:ext>
            </a:extLst>
          </p:cNvPr>
          <p:cNvSpPr/>
          <p:nvPr/>
        </p:nvSpPr>
        <p:spPr>
          <a:xfrm>
            <a:off x="2727045" y="6289046"/>
            <a:ext cx="7719237" cy="369332"/>
          </a:xfrm>
          <a:prstGeom prst="rect">
            <a:avLst/>
          </a:prstGeom>
        </p:spPr>
        <p:txBody>
          <a:bodyPr wrap="square">
            <a:spAutoFit/>
          </a:bodyPr>
          <a:lstStyle/>
          <a:p>
            <a:pPr marL="342900" indent="-342900">
              <a:buFontTx/>
              <a:buAutoNum type="arabicParenR"/>
            </a:pPr>
            <a:r>
              <a:rPr lang="en-US" i="1" dirty="0"/>
              <a:t>Levy C : </a:t>
            </a:r>
            <a:r>
              <a:rPr lang="fr-FR" i="1" dirty="0"/>
              <a:t>https://</a:t>
            </a:r>
            <a:r>
              <a:rPr lang="fr-FR" i="1" dirty="0" err="1"/>
              <a:t>doi.org</a:t>
            </a:r>
            <a:r>
              <a:rPr lang="fr-FR" i="1" dirty="0"/>
              <a:t>/10.1101/2020.05.18.20098863</a:t>
            </a:r>
          </a:p>
        </p:txBody>
      </p:sp>
    </p:spTree>
    <p:extLst>
      <p:ext uri="{BB962C8B-B14F-4D97-AF65-F5344CB8AC3E}">
        <p14:creationId xmlns:p14="http://schemas.microsoft.com/office/powerpoint/2010/main" val="47080948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8" name="Rectangle 17">
            <a:extLst>
              <a:ext uri="{FF2B5EF4-FFF2-40B4-BE49-F238E27FC236}">
                <a16:creationId xmlns:a16="http://schemas.microsoft.com/office/drawing/2014/main" id="{D7654CC7-5462-F54F-B9E1-67B29B180F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9">
            <a:extLst>
              <a:ext uri="{FF2B5EF4-FFF2-40B4-BE49-F238E27FC236}">
                <a16:creationId xmlns:a16="http://schemas.microsoft.com/office/drawing/2014/main" id="{354EBBB5-42E8-8E45-8F89-9F77F6C79C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1">
            <a:extLst>
              <a:ext uri="{FF2B5EF4-FFF2-40B4-BE49-F238E27FC236}">
                <a16:creationId xmlns:a16="http://schemas.microsoft.com/office/drawing/2014/main" id="{538B2CE6-8543-7840-A759-F5D36662A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ZoneTexte 20">
            <a:extLst>
              <a:ext uri="{FF2B5EF4-FFF2-40B4-BE49-F238E27FC236}">
                <a16:creationId xmlns:a16="http://schemas.microsoft.com/office/drawing/2014/main" id="{DE01385B-90C1-1F4F-ABF6-92CAE8D5E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2" name="ZoneTexte 21">
            <a:extLst>
              <a:ext uri="{FF2B5EF4-FFF2-40B4-BE49-F238E27FC236}">
                <a16:creationId xmlns:a16="http://schemas.microsoft.com/office/drawing/2014/main" id="{2A0597CD-F361-F248-BD11-D42FEDFDC0B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3" name="Espace réservé du numéro de diapositive 4">
            <a:extLst>
              <a:ext uri="{FF2B5EF4-FFF2-40B4-BE49-F238E27FC236}">
                <a16:creationId xmlns:a16="http://schemas.microsoft.com/office/drawing/2014/main" id="{F5E88DC2-ADF5-0048-B970-B005D285E9D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62</a:t>
            </a:fld>
            <a:endParaRPr lang="en-US" dirty="0">
              <a:solidFill>
                <a:schemeClr val="bg1"/>
              </a:solidFill>
            </a:endParaRPr>
          </a:p>
        </p:txBody>
      </p:sp>
      <p:pic>
        <p:nvPicPr>
          <p:cNvPr id="24" name="Image 3">
            <a:extLst>
              <a:ext uri="{FF2B5EF4-FFF2-40B4-BE49-F238E27FC236}">
                <a16:creationId xmlns:a16="http://schemas.microsoft.com/office/drawing/2014/main" id="{244EC628-845D-0542-BE04-4C8A733538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5" name="Titre 1">
            <a:extLst>
              <a:ext uri="{FF2B5EF4-FFF2-40B4-BE49-F238E27FC236}">
                <a16:creationId xmlns:a16="http://schemas.microsoft.com/office/drawing/2014/main" id="{3260220D-0891-344E-8972-DA1D53AE3966}"/>
              </a:ext>
            </a:extLst>
          </p:cNvPr>
          <p:cNvSpPr>
            <a:spLocks noGrp="1"/>
          </p:cNvSpPr>
          <p:nvPr>
            <p:ph type="title"/>
          </p:nvPr>
        </p:nvSpPr>
        <p:spPr>
          <a:xfrm>
            <a:off x="677334" y="609600"/>
            <a:ext cx="9454638" cy="872359"/>
          </a:xfrm>
        </p:spPr>
        <p:txBody>
          <a:bodyPr>
            <a:normAutofit fontScale="90000"/>
          </a:bodyPr>
          <a:lstStyle/>
          <a:p>
            <a:r>
              <a:rPr lang="fr-FR" dirty="0"/>
              <a:t>COVID-19 et enfant : Transmissibilité-contagiosité</a:t>
            </a:r>
          </a:p>
        </p:txBody>
      </p:sp>
      <p:sp>
        <p:nvSpPr>
          <p:cNvPr id="26" name="Espace réservé du contenu 3">
            <a:extLst>
              <a:ext uri="{FF2B5EF4-FFF2-40B4-BE49-F238E27FC236}">
                <a16:creationId xmlns:a16="http://schemas.microsoft.com/office/drawing/2014/main" id="{BFFA01F4-BD45-7C44-AD99-0F7DD528BB90}"/>
              </a:ext>
            </a:extLst>
          </p:cNvPr>
          <p:cNvSpPr>
            <a:spLocks noGrp="1"/>
          </p:cNvSpPr>
          <p:nvPr>
            <p:ph idx="1"/>
          </p:nvPr>
        </p:nvSpPr>
        <p:spPr>
          <a:xfrm>
            <a:off x="571316" y="1640939"/>
            <a:ext cx="11620684" cy="4720223"/>
          </a:xfrm>
        </p:spPr>
        <p:txBody>
          <a:bodyPr>
            <a:noAutofit/>
          </a:bodyPr>
          <a:lstStyle/>
          <a:p>
            <a:pPr lvl="0"/>
            <a:r>
              <a:rPr lang="fr-FR" dirty="0"/>
              <a:t>Contamines-Montjoie, Haute-Savoie </a:t>
            </a:r>
            <a:endParaRPr lang="fr-FR" sz="2000" dirty="0"/>
          </a:p>
          <a:p>
            <a:pPr lvl="0"/>
            <a:r>
              <a:rPr lang="fr-FR" dirty="0"/>
              <a:t>Fin Janvier 2020</a:t>
            </a:r>
          </a:p>
          <a:p>
            <a:pPr lvl="0"/>
            <a:r>
              <a:rPr lang="fr-FR" dirty="0"/>
              <a:t>Cas index : Adulte ayant séjourné à Wuhan </a:t>
            </a:r>
            <a:r>
              <a:rPr lang="en-US" dirty="0">
                <a:sym typeface="Wingdings" pitchFamily="2" charset="2"/>
              </a:rPr>
              <a:t></a:t>
            </a:r>
            <a:r>
              <a:rPr lang="en-US" dirty="0"/>
              <a:t> </a:t>
            </a:r>
            <a:r>
              <a:rPr lang="fr-FR" dirty="0"/>
              <a:t>même chalet 16 personnes </a:t>
            </a:r>
            <a:r>
              <a:rPr lang="fr-FR" dirty="0">
                <a:sym typeface="Wingdings" pitchFamily="2" charset="2"/>
              </a:rPr>
              <a:t></a:t>
            </a:r>
            <a:r>
              <a:rPr lang="fr-FR" dirty="0"/>
              <a:t> 12 Sars-CoV2 (75%) positifs dont un enfant</a:t>
            </a:r>
          </a:p>
          <a:p>
            <a:pPr lvl="0"/>
            <a:r>
              <a:rPr lang="fr-FR" dirty="0"/>
              <a:t>L’enfant (9 ans)</a:t>
            </a:r>
          </a:p>
          <a:p>
            <a:pPr lvl="1"/>
            <a:r>
              <a:rPr lang="fr-FR" dirty="0"/>
              <a:t>Charge virale élevée = adulte</a:t>
            </a:r>
          </a:p>
          <a:p>
            <a:pPr lvl="1"/>
            <a:r>
              <a:rPr lang="fr-FR" dirty="0"/>
              <a:t>A fréquenté 3 écoles et une école de Ski</a:t>
            </a:r>
          </a:p>
          <a:p>
            <a:pPr lvl="1"/>
            <a:r>
              <a:rPr lang="fr-FR" dirty="0"/>
              <a:t>+ en même temps pour Influenza A et </a:t>
            </a:r>
            <a:r>
              <a:rPr lang="fr-FR" dirty="0" err="1"/>
              <a:t>Picornavirus</a:t>
            </a:r>
            <a:endParaRPr lang="fr-FR" dirty="0"/>
          </a:p>
          <a:p>
            <a:pPr lvl="1"/>
            <a:r>
              <a:rPr lang="fr-FR" dirty="0"/>
              <a:t>172 contacts suivi dont 73 prélevés</a:t>
            </a:r>
          </a:p>
          <a:p>
            <a:pPr lvl="2"/>
            <a:r>
              <a:rPr lang="fr-FR" dirty="0"/>
              <a:t>0 + pour Sars-CoV-2</a:t>
            </a:r>
          </a:p>
          <a:p>
            <a:pPr lvl="2"/>
            <a:r>
              <a:rPr lang="fr-FR" dirty="0"/>
              <a:t>Plusieurs enfants + pour les autres virus respiratoires</a:t>
            </a:r>
          </a:p>
          <a:p>
            <a:endParaRPr lang="fr-FR" dirty="0"/>
          </a:p>
        </p:txBody>
      </p:sp>
      <p:pic>
        <p:nvPicPr>
          <p:cNvPr id="27" name="Image 26" descr="Une image contenant texte, carte&#10;&#10;Description générée automatiquement">
            <a:extLst>
              <a:ext uri="{FF2B5EF4-FFF2-40B4-BE49-F238E27FC236}">
                <a16:creationId xmlns:a16="http://schemas.microsoft.com/office/drawing/2014/main" id="{44C5D6DC-EF4A-BE40-BDFB-73F89BCB6F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10679671" y="462125"/>
            <a:ext cx="1465624" cy="1229133"/>
          </a:xfrm>
          <a:prstGeom prst="rect">
            <a:avLst/>
          </a:prstGeom>
        </p:spPr>
      </p:pic>
      <p:pic>
        <p:nvPicPr>
          <p:cNvPr id="28" name="Image 27" descr="Une image contenant dessin, table&#10;&#10;Description générée automatiquement">
            <a:extLst>
              <a:ext uri="{FF2B5EF4-FFF2-40B4-BE49-F238E27FC236}">
                <a16:creationId xmlns:a16="http://schemas.microsoft.com/office/drawing/2014/main" id="{C554C71F-BFAC-FA42-8A24-CFE1287F9D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71799" y="1154115"/>
            <a:ext cx="863601" cy="577851"/>
          </a:xfrm>
          <a:prstGeom prst="rect">
            <a:avLst/>
          </a:prstGeom>
        </p:spPr>
      </p:pic>
      <p:sp>
        <p:nvSpPr>
          <p:cNvPr id="29" name="Rectangle : coins arrondis 28">
            <a:extLst>
              <a:ext uri="{FF2B5EF4-FFF2-40B4-BE49-F238E27FC236}">
                <a16:creationId xmlns:a16="http://schemas.microsoft.com/office/drawing/2014/main" id="{9499A16D-BC23-414D-B82F-227D97413DDF}"/>
              </a:ext>
            </a:extLst>
          </p:cNvPr>
          <p:cNvSpPr/>
          <p:nvPr/>
        </p:nvSpPr>
        <p:spPr>
          <a:xfrm>
            <a:off x="7587007" y="3084491"/>
            <a:ext cx="3772977" cy="284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v"/>
            </a:pPr>
            <a:r>
              <a:rPr lang="fr-FR" dirty="0"/>
              <a:t>Les plus</a:t>
            </a:r>
          </a:p>
          <a:p>
            <a:pPr marL="285750" indent="-285750">
              <a:buFont typeface="Arial" panose="020B0604020202020204" pitchFamily="34" charset="0"/>
              <a:buChar char="•"/>
            </a:pPr>
            <a:r>
              <a:rPr lang="fr-FR" dirty="0"/>
              <a:t>Charge virale élevée</a:t>
            </a:r>
          </a:p>
          <a:p>
            <a:pPr marL="285750" indent="-285750">
              <a:buFont typeface="Arial" panose="020B0604020202020204" pitchFamily="34" charset="0"/>
              <a:buChar char="•"/>
            </a:pPr>
            <a:r>
              <a:rPr lang="fr-FR" dirty="0"/>
              <a:t>Des dizaines de contacts scolaires sans précaution particulière et sans contamination</a:t>
            </a:r>
          </a:p>
          <a:p>
            <a:pPr marL="285750" indent="-285750">
              <a:buFont typeface="Wingdings" pitchFamily="2" charset="2"/>
              <a:buChar char="v"/>
            </a:pPr>
            <a:r>
              <a:rPr lang="fr-FR" dirty="0"/>
              <a:t>Les moins</a:t>
            </a:r>
          </a:p>
          <a:p>
            <a:pPr marL="285750" indent="-285750">
              <a:buFont typeface="Arial" panose="020B0604020202020204" pitchFamily="34" charset="0"/>
              <a:buChar char="•"/>
            </a:pPr>
            <a:r>
              <a:rPr lang="fr-FR" dirty="0"/>
              <a:t>1 enfant…</a:t>
            </a:r>
          </a:p>
          <a:p>
            <a:pPr marL="285750" indent="-285750">
              <a:buFont typeface="Arial" panose="020B0604020202020204" pitchFamily="34" charset="0"/>
              <a:buChar char="•"/>
            </a:pPr>
            <a:r>
              <a:rPr lang="fr-FR" dirty="0"/>
              <a:t>Début d’épidémie</a:t>
            </a:r>
          </a:p>
        </p:txBody>
      </p:sp>
      <p:sp>
        <p:nvSpPr>
          <p:cNvPr id="30" name="ZoneTexte 29">
            <a:extLst>
              <a:ext uri="{FF2B5EF4-FFF2-40B4-BE49-F238E27FC236}">
                <a16:creationId xmlns:a16="http://schemas.microsoft.com/office/drawing/2014/main" id="{D9F0181A-850B-434F-AC14-152B98B2F2CC}"/>
              </a:ext>
            </a:extLst>
          </p:cNvPr>
          <p:cNvSpPr txBox="1"/>
          <p:nvPr/>
        </p:nvSpPr>
        <p:spPr>
          <a:xfrm>
            <a:off x="2163337" y="6018262"/>
            <a:ext cx="2529667" cy="369332"/>
          </a:xfrm>
          <a:prstGeom prst="rect">
            <a:avLst/>
          </a:prstGeom>
          <a:noFill/>
        </p:spPr>
        <p:txBody>
          <a:bodyPr wrap="none" rtlCol="0">
            <a:spAutoFit/>
          </a:bodyPr>
          <a:lstStyle/>
          <a:p>
            <a:r>
              <a:rPr lang="fr-FR" i="1" dirty="0"/>
              <a:t>Danis K, CID Avril 2020</a:t>
            </a:r>
          </a:p>
        </p:txBody>
      </p:sp>
      <p:sp>
        <p:nvSpPr>
          <p:cNvPr id="31" name="ZoneTexte 30">
            <a:extLst>
              <a:ext uri="{FF2B5EF4-FFF2-40B4-BE49-F238E27FC236}">
                <a16:creationId xmlns:a16="http://schemas.microsoft.com/office/drawing/2014/main" id="{4651D66D-D879-694A-B1AE-D1B6522DF9F6}"/>
              </a:ext>
            </a:extLst>
          </p:cNvPr>
          <p:cNvSpPr txBox="1"/>
          <p:nvPr/>
        </p:nvSpPr>
        <p:spPr>
          <a:xfrm>
            <a:off x="340242" y="4338084"/>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19875464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1" name="Rectangle 20">
            <a:extLst>
              <a:ext uri="{FF2B5EF4-FFF2-40B4-BE49-F238E27FC236}">
                <a16:creationId xmlns:a16="http://schemas.microsoft.com/office/drawing/2014/main" id="{37123596-33E5-4F49-84BD-55088CBB2B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9">
            <a:extLst>
              <a:ext uri="{FF2B5EF4-FFF2-40B4-BE49-F238E27FC236}">
                <a16:creationId xmlns:a16="http://schemas.microsoft.com/office/drawing/2014/main" id="{14DB01B1-4FF1-594F-A3A2-988ADA6472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11">
            <a:extLst>
              <a:ext uri="{FF2B5EF4-FFF2-40B4-BE49-F238E27FC236}">
                <a16:creationId xmlns:a16="http://schemas.microsoft.com/office/drawing/2014/main" id="{15C4EE89-F86B-3944-BC86-C36BB01D8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ZoneTexte 23">
            <a:extLst>
              <a:ext uri="{FF2B5EF4-FFF2-40B4-BE49-F238E27FC236}">
                <a16:creationId xmlns:a16="http://schemas.microsoft.com/office/drawing/2014/main" id="{5AB350C4-F0D9-054D-9B06-685E8C98AB2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5" name="ZoneTexte 24">
            <a:extLst>
              <a:ext uri="{FF2B5EF4-FFF2-40B4-BE49-F238E27FC236}">
                <a16:creationId xmlns:a16="http://schemas.microsoft.com/office/drawing/2014/main" id="{91E2B154-78E2-DC4C-91A5-C3D6FDB3954A}"/>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6" name="Espace réservé du numéro de diapositive 4">
            <a:extLst>
              <a:ext uri="{FF2B5EF4-FFF2-40B4-BE49-F238E27FC236}">
                <a16:creationId xmlns:a16="http://schemas.microsoft.com/office/drawing/2014/main" id="{475DB835-B32C-8143-9C82-FE18093A46E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63</a:t>
            </a:fld>
            <a:endParaRPr lang="en-US" dirty="0">
              <a:solidFill>
                <a:schemeClr val="bg1"/>
              </a:solidFill>
            </a:endParaRPr>
          </a:p>
        </p:txBody>
      </p:sp>
      <p:pic>
        <p:nvPicPr>
          <p:cNvPr id="27" name="Image 3">
            <a:extLst>
              <a:ext uri="{FF2B5EF4-FFF2-40B4-BE49-F238E27FC236}">
                <a16:creationId xmlns:a16="http://schemas.microsoft.com/office/drawing/2014/main" id="{0331E7AD-CC97-924B-AFBF-A4B01B4838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8" name="Rectangle 27">
            <a:extLst>
              <a:ext uri="{FF2B5EF4-FFF2-40B4-BE49-F238E27FC236}">
                <a16:creationId xmlns:a16="http://schemas.microsoft.com/office/drawing/2014/main" id="{017B8D9E-B57A-2C40-84EA-0D53BB234D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9">
            <a:extLst>
              <a:ext uri="{FF2B5EF4-FFF2-40B4-BE49-F238E27FC236}">
                <a16:creationId xmlns:a16="http://schemas.microsoft.com/office/drawing/2014/main" id="{F5820F18-8238-C346-A959-BBB25EBC0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Isosceles Triangle 11">
            <a:extLst>
              <a:ext uri="{FF2B5EF4-FFF2-40B4-BE49-F238E27FC236}">
                <a16:creationId xmlns:a16="http://schemas.microsoft.com/office/drawing/2014/main" id="{381E9AA6-15AF-3342-A404-D61163BAE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ZoneTexte 30">
            <a:extLst>
              <a:ext uri="{FF2B5EF4-FFF2-40B4-BE49-F238E27FC236}">
                <a16:creationId xmlns:a16="http://schemas.microsoft.com/office/drawing/2014/main" id="{9CA315DB-722F-B14E-AC07-457BBF6D497E}"/>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2" name="ZoneTexte 31">
            <a:extLst>
              <a:ext uri="{FF2B5EF4-FFF2-40B4-BE49-F238E27FC236}">
                <a16:creationId xmlns:a16="http://schemas.microsoft.com/office/drawing/2014/main" id="{3F42F58D-06E0-E144-8E8C-F309E7110E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3" name="Espace réservé du numéro de diapositive 4">
            <a:extLst>
              <a:ext uri="{FF2B5EF4-FFF2-40B4-BE49-F238E27FC236}">
                <a16:creationId xmlns:a16="http://schemas.microsoft.com/office/drawing/2014/main" id="{05A36009-CF02-2D4E-8FEB-31E0DD9E6B2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63</a:t>
            </a:fld>
            <a:endParaRPr lang="en-US" dirty="0">
              <a:solidFill>
                <a:schemeClr val="bg1"/>
              </a:solidFill>
            </a:endParaRPr>
          </a:p>
        </p:txBody>
      </p:sp>
      <p:pic>
        <p:nvPicPr>
          <p:cNvPr id="34" name="Image 3">
            <a:extLst>
              <a:ext uri="{FF2B5EF4-FFF2-40B4-BE49-F238E27FC236}">
                <a16:creationId xmlns:a16="http://schemas.microsoft.com/office/drawing/2014/main" id="{04CD86EB-E7FE-754D-9133-6F010D0368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5" name="Titre 1">
            <a:extLst>
              <a:ext uri="{FF2B5EF4-FFF2-40B4-BE49-F238E27FC236}">
                <a16:creationId xmlns:a16="http://schemas.microsoft.com/office/drawing/2014/main" id="{B94479FB-DA16-EA40-AC8F-B00CB5B6E77C}"/>
              </a:ext>
            </a:extLst>
          </p:cNvPr>
          <p:cNvSpPr>
            <a:spLocks noGrp="1"/>
          </p:cNvSpPr>
          <p:nvPr>
            <p:ph type="title"/>
          </p:nvPr>
        </p:nvSpPr>
        <p:spPr>
          <a:xfrm>
            <a:off x="677334" y="609600"/>
            <a:ext cx="9454638" cy="872359"/>
          </a:xfrm>
        </p:spPr>
        <p:txBody>
          <a:bodyPr>
            <a:normAutofit fontScale="90000"/>
          </a:bodyPr>
          <a:lstStyle/>
          <a:p>
            <a:r>
              <a:rPr lang="fr-FR" dirty="0"/>
              <a:t>COVID-19 et enfant : Transmissibilité-contagiosité</a:t>
            </a:r>
          </a:p>
        </p:txBody>
      </p:sp>
      <p:pic>
        <p:nvPicPr>
          <p:cNvPr id="36" name="Image 35" descr="Une image contenant capture d’écran&#10;&#10;Description générée automatiquement">
            <a:extLst>
              <a:ext uri="{FF2B5EF4-FFF2-40B4-BE49-F238E27FC236}">
                <a16:creationId xmlns:a16="http://schemas.microsoft.com/office/drawing/2014/main" id="{F3495D3A-B090-1A43-8895-28942D51878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4422" y="3254266"/>
            <a:ext cx="7016685" cy="2844800"/>
          </a:xfrm>
          <a:prstGeom prst="rect">
            <a:avLst/>
          </a:prstGeom>
        </p:spPr>
      </p:pic>
      <p:pic>
        <p:nvPicPr>
          <p:cNvPr id="37" name="Image 36" descr="Une image contenant couteau&#10;&#10;Description générée automatiquement">
            <a:extLst>
              <a:ext uri="{FF2B5EF4-FFF2-40B4-BE49-F238E27FC236}">
                <a16:creationId xmlns:a16="http://schemas.microsoft.com/office/drawing/2014/main" id="{1569340B-4113-6047-81BD-32CABB10B13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6841" y="1403569"/>
            <a:ext cx="8420100" cy="1612900"/>
          </a:xfrm>
          <a:prstGeom prst="rect">
            <a:avLst/>
          </a:prstGeom>
        </p:spPr>
      </p:pic>
      <p:pic>
        <p:nvPicPr>
          <p:cNvPr id="38" name="Image 37" descr="Une image contenant table&#10;&#10;Description générée automatiquement">
            <a:extLst>
              <a:ext uri="{FF2B5EF4-FFF2-40B4-BE49-F238E27FC236}">
                <a16:creationId xmlns:a16="http://schemas.microsoft.com/office/drawing/2014/main" id="{0A1502B3-3E2F-AE45-A587-D93573AFCDF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47340" y="5761883"/>
            <a:ext cx="2065143" cy="973034"/>
          </a:xfrm>
          <a:prstGeom prst="rect">
            <a:avLst/>
          </a:prstGeom>
        </p:spPr>
      </p:pic>
      <p:pic>
        <p:nvPicPr>
          <p:cNvPr id="39" name="Image 38" descr="Une image contenant dessin, drapeau, signe&#10;&#10;Description générée automatiquement">
            <a:extLst>
              <a:ext uri="{FF2B5EF4-FFF2-40B4-BE49-F238E27FC236}">
                <a16:creationId xmlns:a16="http://schemas.microsoft.com/office/drawing/2014/main" id="{C3D819EB-9A16-E44A-B43F-EF5D996DE1D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0557933" y="714826"/>
            <a:ext cx="1401234" cy="901700"/>
          </a:xfrm>
          <a:prstGeom prst="rect">
            <a:avLst/>
          </a:prstGeom>
        </p:spPr>
      </p:pic>
      <p:sp>
        <p:nvSpPr>
          <p:cNvPr id="40" name="Rectangle : coins arrondis 39">
            <a:extLst>
              <a:ext uri="{FF2B5EF4-FFF2-40B4-BE49-F238E27FC236}">
                <a16:creationId xmlns:a16="http://schemas.microsoft.com/office/drawing/2014/main" id="{4C8B4FB6-CB4B-CD49-8580-1A274942BB96}"/>
              </a:ext>
            </a:extLst>
          </p:cNvPr>
          <p:cNvSpPr/>
          <p:nvPr/>
        </p:nvSpPr>
        <p:spPr>
          <a:xfrm>
            <a:off x="7811163" y="2788525"/>
            <a:ext cx="4156260" cy="284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v"/>
            </a:pPr>
            <a:r>
              <a:rPr lang="fr-FR" b="1" u="sng" dirty="0"/>
              <a:t>Les plus</a:t>
            </a:r>
          </a:p>
          <a:p>
            <a:pPr marL="285750" indent="-285750">
              <a:buFont typeface="Arial" panose="020B0604020202020204" pitchFamily="34" charset="0"/>
              <a:buChar char="•"/>
            </a:pPr>
            <a:r>
              <a:rPr lang="fr-FR" dirty="0"/>
              <a:t>Nombreux enfants et adultes +++</a:t>
            </a:r>
          </a:p>
          <a:p>
            <a:pPr marL="285750" indent="-285750">
              <a:buFont typeface="Arial" panose="020B0604020202020204" pitchFamily="34" charset="0"/>
              <a:buChar char="•"/>
            </a:pPr>
            <a:r>
              <a:rPr lang="fr-FR" dirty="0"/>
              <a:t>Des dizaines de contacts scolaires sans précaution particulière et sans contamination</a:t>
            </a:r>
          </a:p>
          <a:p>
            <a:pPr marL="285750" indent="-285750">
              <a:buFont typeface="Wingdings" pitchFamily="2" charset="2"/>
              <a:buChar char="v"/>
            </a:pPr>
            <a:r>
              <a:rPr lang="fr-FR" b="1" u="sng" dirty="0"/>
              <a:t>Les moins</a:t>
            </a:r>
          </a:p>
          <a:p>
            <a:pPr marL="285750" indent="-285750">
              <a:buFont typeface="Arial" panose="020B0604020202020204" pitchFamily="34" charset="0"/>
              <a:buChar char="•"/>
            </a:pPr>
            <a:r>
              <a:rPr lang="fr-FR" dirty="0"/>
              <a:t>Charge virale non décrite</a:t>
            </a:r>
          </a:p>
          <a:p>
            <a:pPr marL="285750" indent="-285750">
              <a:buFont typeface="Arial" panose="020B0604020202020204" pitchFamily="34" charset="0"/>
              <a:buChar char="•"/>
            </a:pPr>
            <a:r>
              <a:rPr lang="fr-FR" dirty="0"/>
              <a:t>Australie (saisonnalité)</a:t>
            </a:r>
          </a:p>
        </p:txBody>
      </p:sp>
      <p:sp useBgFill="1">
        <p:nvSpPr>
          <p:cNvPr id="41" name="Rectangle 40">
            <a:extLst>
              <a:ext uri="{FF2B5EF4-FFF2-40B4-BE49-F238E27FC236}">
                <a16:creationId xmlns:a16="http://schemas.microsoft.com/office/drawing/2014/main" id="{6BE87DB7-04D2-884B-A643-FF971FA628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Isosceles Triangle 9">
            <a:extLst>
              <a:ext uri="{FF2B5EF4-FFF2-40B4-BE49-F238E27FC236}">
                <a16:creationId xmlns:a16="http://schemas.microsoft.com/office/drawing/2014/main" id="{81581915-E96B-E848-889F-999E6895A8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3" name="Isosceles Triangle 11">
            <a:extLst>
              <a:ext uri="{FF2B5EF4-FFF2-40B4-BE49-F238E27FC236}">
                <a16:creationId xmlns:a16="http://schemas.microsoft.com/office/drawing/2014/main" id="{D1C733A7-BF64-EA47-A5D0-1A7A389FB7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4" name="ZoneTexte 43">
            <a:extLst>
              <a:ext uri="{FF2B5EF4-FFF2-40B4-BE49-F238E27FC236}">
                <a16:creationId xmlns:a16="http://schemas.microsoft.com/office/drawing/2014/main" id="{AF167478-3902-B44D-AA70-6C315D1CB10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548959AD-7AAE-2344-8254-00D0255C2262}"/>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B4D48FBF-60B0-604C-9E01-4B486F2240B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63</a:t>
            </a:fld>
            <a:endParaRPr lang="en-US" dirty="0">
              <a:solidFill>
                <a:schemeClr val="bg1"/>
              </a:solidFill>
            </a:endParaRPr>
          </a:p>
        </p:txBody>
      </p:sp>
      <p:pic>
        <p:nvPicPr>
          <p:cNvPr id="47" name="Image 3">
            <a:extLst>
              <a:ext uri="{FF2B5EF4-FFF2-40B4-BE49-F238E27FC236}">
                <a16:creationId xmlns:a16="http://schemas.microsoft.com/office/drawing/2014/main" id="{34DFD708-10CC-5944-8879-23587C4F494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48" name="Rectangle 47">
            <a:extLst>
              <a:ext uri="{FF2B5EF4-FFF2-40B4-BE49-F238E27FC236}">
                <a16:creationId xmlns:a16="http://schemas.microsoft.com/office/drawing/2014/main" id="{ACCF68B7-2DE0-0946-9939-FC998DCEC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9">
            <a:extLst>
              <a:ext uri="{FF2B5EF4-FFF2-40B4-BE49-F238E27FC236}">
                <a16:creationId xmlns:a16="http://schemas.microsoft.com/office/drawing/2014/main" id="{ED704DDE-62E9-DB41-B285-4E737DAD0A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0" name="Isosceles Triangle 11">
            <a:extLst>
              <a:ext uri="{FF2B5EF4-FFF2-40B4-BE49-F238E27FC236}">
                <a16:creationId xmlns:a16="http://schemas.microsoft.com/office/drawing/2014/main" id="{3B40F144-711C-EC41-8B07-BCB16DDADE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1" name="ZoneTexte 50">
            <a:extLst>
              <a:ext uri="{FF2B5EF4-FFF2-40B4-BE49-F238E27FC236}">
                <a16:creationId xmlns:a16="http://schemas.microsoft.com/office/drawing/2014/main" id="{D17442C4-1E0B-D64D-B24C-C0E2598FF67A}"/>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52" name="ZoneTexte 51">
            <a:extLst>
              <a:ext uri="{FF2B5EF4-FFF2-40B4-BE49-F238E27FC236}">
                <a16:creationId xmlns:a16="http://schemas.microsoft.com/office/drawing/2014/main" id="{E61D9EA1-AA82-4643-A3A7-922AA31388ED}"/>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53" name="Espace réservé du numéro de diapositive 4">
            <a:extLst>
              <a:ext uri="{FF2B5EF4-FFF2-40B4-BE49-F238E27FC236}">
                <a16:creationId xmlns:a16="http://schemas.microsoft.com/office/drawing/2014/main" id="{231FAED2-4F1A-7E42-AAFF-F481E9871C3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63</a:t>
            </a:fld>
            <a:endParaRPr lang="en-US" dirty="0">
              <a:solidFill>
                <a:schemeClr val="bg1"/>
              </a:solidFill>
            </a:endParaRPr>
          </a:p>
        </p:txBody>
      </p:sp>
      <p:sp>
        <p:nvSpPr>
          <p:cNvPr id="58" name="ZoneTexte 57">
            <a:extLst>
              <a:ext uri="{FF2B5EF4-FFF2-40B4-BE49-F238E27FC236}">
                <a16:creationId xmlns:a16="http://schemas.microsoft.com/office/drawing/2014/main" id="{E45718B5-BB12-104C-AF43-AB91A4AE9107}"/>
              </a:ext>
            </a:extLst>
          </p:cNvPr>
          <p:cNvSpPr txBox="1"/>
          <p:nvPr/>
        </p:nvSpPr>
        <p:spPr>
          <a:xfrm>
            <a:off x="9399009" y="6488668"/>
            <a:ext cx="2344258" cy="369332"/>
          </a:xfrm>
          <a:prstGeom prst="rect">
            <a:avLst/>
          </a:prstGeom>
          <a:noFill/>
        </p:spPr>
        <p:txBody>
          <a:bodyPr wrap="none" rtlCol="0">
            <a:spAutoFit/>
          </a:bodyPr>
          <a:lstStyle/>
          <a:p>
            <a:r>
              <a:rPr lang="fr-FR" i="1" dirty="0" err="1"/>
              <a:t>Fontanet</a:t>
            </a:r>
            <a:r>
              <a:rPr lang="fr-FR" i="1" dirty="0"/>
              <a:t>, Avril 2020</a:t>
            </a:r>
          </a:p>
        </p:txBody>
      </p:sp>
      <p:sp>
        <p:nvSpPr>
          <p:cNvPr id="59" name="ZoneTexte 58">
            <a:extLst>
              <a:ext uri="{FF2B5EF4-FFF2-40B4-BE49-F238E27FC236}">
                <a16:creationId xmlns:a16="http://schemas.microsoft.com/office/drawing/2014/main" id="{D0DF3709-6E5B-A344-BD6C-B8973D7B8CEF}"/>
              </a:ext>
            </a:extLst>
          </p:cNvPr>
          <p:cNvSpPr txBox="1"/>
          <p:nvPr/>
        </p:nvSpPr>
        <p:spPr>
          <a:xfrm>
            <a:off x="340242" y="4338084"/>
            <a:ext cx="184731" cy="369332"/>
          </a:xfrm>
          <a:prstGeom prst="rect">
            <a:avLst/>
          </a:prstGeom>
          <a:noFill/>
        </p:spPr>
        <p:txBody>
          <a:bodyPr wrap="none" rtlCol="0">
            <a:spAutoFit/>
          </a:bodyPr>
          <a:lstStyle/>
          <a:p>
            <a:endParaRPr lang="fr-FR" dirty="0"/>
          </a:p>
        </p:txBody>
      </p:sp>
      <p:sp useBgFill="1">
        <p:nvSpPr>
          <p:cNvPr id="61" name="Rectangle 60">
            <a:extLst>
              <a:ext uri="{FF2B5EF4-FFF2-40B4-BE49-F238E27FC236}">
                <a16:creationId xmlns:a16="http://schemas.microsoft.com/office/drawing/2014/main" id="{BCB62E89-EC97-014A-9DAA-6F8527A0C5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 y="15240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9">
            <a:extLst>
              <a:ext uri="{FF2B5EF4-FFF2-40B4-BE49-F238E27FC236}">
                <a16:creationId xmlns:a16="http://schemas.microsoft.com/office/drawing/2014/main" id="{08625BA1-FA8F-6E47-8423-409902071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400" y="1524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3" name="Isosceles Triangle 11">
            <a:extLst>
              <a:ext uri="{FF2B5EF4-FFF2-40B4-BE49-F238E27FC236}">
                <a16:creationId xmlns:a16="http://schemas.microsoft.com/office/drawing/2014/main" id="{FA347ED7-76AB-384D-9733-FC78A5C309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895667" y="41656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4" name="ZoneTexte 63">
            <a:extLst>
              <a:ext uri="{FF2B5EF4-FFF2-40B4-BE49-F238E27FC236}">
                <a16:creationId xmlns:a16="http://schemas.microsoft.com/office/drawing/2014/main" id="{D7AECAB1-78CF-5746-8134-BF29BC134779}"/>
              </a:ext>
            </a:extLst>
          </p:cNvPr>
          <p:cNvSpPr txBox="1"/>
          <p:nvPr/>
        </p:nvSpPr>
        <p:spPr>
          <a:xfrm>
            <a:off x="6823263" y="3581399"/>
            <a:ext cx="5288304" cy="369332"/>
          </a:xfrm>
          <a:prstGeom prst="rect">
            <a:avLst/>
          </a:prstGeom>
          <a:noFill/>
        </p:spPr>
        <p:txBody>
          <a:bodyPr wrap="square" rtlCol="0">
            <a:spAutoFit/>
          </a:bodyPr>
          <a:lstStyle/>
          <a:p>
            <a:pPr algn="l"/>
            <a:endParaRPr lang="fr-FR" dirty="0"/>
          </a:p>
        </p:txBody>
      </p:sp>
      <p:sp>
        <p:nvSpPr>
          <p:cNvPr id="65" name="ZoneTexte 64">
            <a:extLst>
              <a:ext uri="{FF2B5EF4-FFF2-40B4-BE49-F238E27FC236}">
                <a16:creationId xmlns:a16="http://schemas.microsoft.com/office/drawing/2014/main" id="{0C51272E-57D8-2646-AFE3-30904D33961B}"/>
              </a:ext>
            </a:extLst>
          </p:cNvPr>
          <p:cNvSpPr txBox="1"/>
          <p:nvPr/>
        </p:nvSpPr>
        <p:spPr>
          <a:xfrm>
            <a:off x="5339291" y="2667000"/>
            <a:ext cx="1828800" cy="1828800"/>
          </a:xfrm>
          <a:prstGeom prst="rect">
            <a:avLst/>
          </a:prstGeom>
          <a:noFill/>
        </p:spPr>
        <p:txBody>
          <a:bodyPr wrap="square" rtlCol="0">
            <a:spAutoFit/>
          </a:bodyPr>
          <a:lstStyle/>
          <a:p>
            <a:pPr algn="l"/>
            <a:endParaRPr lang="fr-FR" dirty="0"/>
          </a:p>
        </p:txBody>
      </p:sp>
      <p:sp>
        <p:nvSpPr>
          <p:cNvPr id="66" name="Espace réservé du numéro de diapositive 4">
            <a:extLst>
              <a:ext uri="{FF2B5EF4-FFF2-40B4-BE49-F238E27FC236}">
                <a16:creationId xmlns:a16="http://schemas.microsoft.com/office/drawing/2014/main" id="{8F6106A3-3EF8-B449-B7CC-DF61E1432189}"/>
              </a:ext>
            </a:extLst>
          </p:cNvPr>
          <p:cNvSpPr txBox="1">
            <a:spLocks/>
          </p:cNvSpPr>
          <p:nvPr/>
        </p:nvSpPr>
        <p:spPr>
          <a:xfrm>
            <a:off x="11564883" y="66706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63</a:t>
            </a:fld>
            <a:endParaRPr lang="en-US" dirty="0">
              <a:solidFill>
                <a:schemeClr val="bg1"/>
              </a:solidFill>
            </a:endParaRPr>
          </a:p>
        </p:txBody>
      </p:sp>
      <p:pic>
        <p:nvPicPr>
          <p:cNvPr id="67" name="Image 3">
            <a:extLst>
              <a:ext uri="{FF2B5EF4-FFF2-40B4-BE49-F238E27FC236}">
                <a16:creationId xmlns:a16="http://schemas.microsoft.com/office/drawing/2014/main" id="{8A2D79F7-EC57-9740-B032-B2136F053DD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46808" y="182766"/>
            <a:ext cx="2426354" cy="357887"/>
          </a:xfrm>
          <a:prstGeom prst="rect">
            <a:avLst/>
          </a:prstGeom>
        </p:spPr>
      </p:pic>
      <p:sp useBgFill="1">
        <p:nvSpPr>
          <p:cNvPr id="68" name="Rectangle 67">
            <a:extLst>
              <a:ext uri="{FF2B5EF4-FFF2-40B4-BE49-F238E27FC236}">
                <a16:creationId xmlns:a16="http://schemas.microsoft.com/office/drawing/2014/main" id="{45087E9A-99F2-E44D-B269-AC1F701FBC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 y="15240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Isosceles Triangle 9">
            <a:extLst>
              <a:ext uri="{FF2B5EF4-FFF2-40B4-BE49-F238E27FC236}">
                <a16:creationId xmlns:a16="http://schemas.microsoft.com/office/drawing/2014/main" id="{7EE81899-94A9-8141-8695-02BC037DDA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400" y="1524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70" name="Isosceles Triangle 11">
            <a:extLst>
              <a:ext uri="{FF2B5EF4-FFF2-40B4-BE49-F238E27FC236}">
                <a16:creationId xmlns:a16="http://schemas.microsoft.com/office/drawing/2014/main" id="{280661B8-84E0-9849-B355-81A62DF64E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895667" y="41656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71" name="ZoneTexte 70">
            <a:extLst>
              <a:ext uri="{FF2B5EF4-FFF2-40B4-BE49-F238E27FC236}">
                <a16:creationId xmlns:a16="http://schemas.microsoft.com/office/drawing/2014/main" id="{259DA23B-A38F-1F4E-BF40-8ACD59CF9F8A}"/>
              </a:ext>
            </a:extLst>
          </p:cNvPr>
          <p:cNvSpPr txBox="1"/>
          <p:nvPr/>
        </p:nvSpPr>
        <p:spPr>
          <a:xfrm>
            <a:off x="6823263" y="3581399"/>
            <a:ext cx="5288304" cy="369332"/>
          </a:xfrm>
          <a:prstGeom prst="rect">
            <a:avLst/>
          </a:prstGeom>
          <a:noFill/>
        </p:spPr>
        <p:txBody>
          <a:bodyPr wrap="square" rtlCol="0">
            <a:spAutoFit/>
          </a:bodyPr>
          <a:lstStyle/>
          <a:p>
            <a:pPr algn="l"/>
            <a:endParaRPr lang="fr-FR" dirty="0"/>
          </a:p>
        </p:txBody>
      </p:sp>
      <p:sp>
        <p:nvSpPr>
          <p:cNvPr id="72" name="ZoneTexte 71">
            <a:extLst>
              <a:ext uri="{FF2B5EF4-FFF2-40B4-BE49-F238E27FC236}">
                <a16:creationId xmlns:a16="http://schemas.microsoft.com/office/drawing/2014/main" id="{B57F304E-92E9-7743-B9D2-5EC12720CE38}"/>
              </a:ext>
            </a:extLst>
          </p:cNvPr>
          <p:cNvSpPr txBox="1"/>
          <p:nvPr/>
        </p:nvSpPr>
        <p:spPr>
          <a:xfrm>
            <a:off x="5339291" y="2667000"/>
            <a:ext cx="1828800" cy="1828800"/>
          </a:xfrm>
          <a:prstGeom prst="rect">
            <a:avLst/>
          </a:prstGeom>
          <a:noFill/>
        </p:spPr>
        <p:txBody>
          <a:bodyPr wrap="square" rtlCol="0">
            <a:spAutoFit/>
          </a:bodyPr>
          <a:lstStyle/>
          <a:p>
            <a:pPr algn="l"/>
            <a:endParaRPr lang="fr-FR" dirty="0"/>
          </a:p>
        </p:txBody>
      </p:sp>
      <p:sp>
        <p:nvSpPr>
          <p:cNvPr id="73" name="Espace réservé du numéro de diapositive 4">
            <a:extLst>
              <a:ext uri="{FF2B5EF4-FFF2-40B4-BE49-F238E27FC236}">
                <a16:creationId xmlns:a16="http://schemas.microsoft.com/office/drawing/2014/main" id="{6B9ED0E7-095B-9E4F-8BFF-E6780E812347}"/>
              </a:ext>
            </a:extLst>
          </p:cNvPr>
          <p:cNvSpPr txBox="1">
            <a:spLocks/>
          </p:cNvSpPr>
          <p:nvPr/>
        </p:nvSpPr>
        <p:spPr>
          <a:xfrm>
            <a:off x="11564883" y="66706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63</a:t>
            </a:fld>
            <a:endParaRPr lang="en-US" dirty="0">
              <a:solidFill>
                <a:schemeClr val="bg1"/>
              </a:solidFill>
            </a:endParaRPr>
          </a:p>
        </p:txBody>
      </p:sp>
      <p:pic>
        <p:nvPicPr>
          <p:cNvPr id="74" name="Image 3">
            <a:extLst>
              <a:ext uri="{FF2B5EF4-FFF2-40B4-BE49-F238E27FC236}">
                <a16:creationId xmlns:a16="http://schemas.microsoft.com/office/drawing/2014/main" id="{CAAFE1FC-4ECD-EC4E-88F0-D01CDE65D12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46808" y="182766"/>
            <a:ext cx="2426354" cy="357887"/>
          </a:xfrm>
          <a:prstGeom prst="rect">
            <a:avLst/>
          </a:prstGeom>
        </p:spPr>
      </p:pic>
      <p:sp useBgFill="1">
        <p:nvSpPr>
          <p:cNvPr id="75" name="Rectangle 74">
            <a:extLst>
              <a:ext uri="{FF2B5EF4-FFF2-40B4-BE49-F238E27FC236}">
                <a16:creationId xmlns:a16="http://schemas.microsoft.com/office/drawing/2014/main" id="{35CA752F-641E-3E46-B4E4-3F1A5A9114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 y="15240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Isosceles Triangle 9">
            <a:extLst>
              <a:ext uri="{FF2B5EF4-FFF2-40B4-BE49-F238E27FC236}">
                <a16:creationId xmlns:a16="http://schemas.microsoft.com/office/drawing/2014/main" id="{12CBED26-DB17-B842-96A0-58C01760D1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400" y="1524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77" name="Isosceles Triangle 11">
            <a:extLst>
              <a:ext uri="{FF2B5EF4-FFF2-40B4-BE49-F238E27FC236}">
                <a16:creationId xmlns:a16="http://schemas.microsoft.com/office/drawing/2014/main" id="{2113FE94-B9C6-7C4D-B7B7-FB9B1F0BD2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895667" y="41656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78" name="ZoneTexte 77">
            <a:extLst>
              <a:ext uri="{FF2B5EF4-FFF2-40B4-BE49-F238E27FC236}">
                <a16:creationId xmlns:a16="http://schemas.microsoft.com/office/drawing/2014/main" id="{877FB6D7-B640-8748-85FC-BEE871B7F437}"/>
              </a:ext>
            </a:extLst>
          </p:cNvPr>
          <p:cNvSpPr txBox="1"/>
          <p:nvPr/>
        </p:nvSpPr>
        <p:spPr>
          <a:xfrm>
            <a:off x="6823263" y="3581399"/>
            <a:ext cx="5288304" cy="369332"/>
          </a:xfrm>
          <a:prstGeom prst="rect">
            <a:avLst/>
          </a:prstGeom>
          <a:noFill/>
        </p:spPr>
        <p:txBody>
          <a:bodyPr wrap="square" rtlCol="0">
            <a:spAutoFit/>
          </a:bodyPr>
          <a:lstStyle/>
          <a:p>
            <a:pPr algn="l"/>
            <a:endParaRPr lang="fr-FR" dirty="0"/>
          </a:p>
        </p:txBody>
      </p:sp>
      <p:sp>
        <p:nvSpPr>
          <p:cNvPr id="79" name="ZoneTexte 78">
            <a:extLst>
              <a:ext uri="{FF2B5EF4-FFF2-40B4-BE49-F238E27FC236}">
                <a16:creationId xmlns:a16="http://schemas.microsoft.com/office/drawing/2014/main" id="{58089F29-6EF3-A143-93ED-DE93C3F289EA}"/>
              </a:ext>
            </a:extLst>
          </p:cNvPr>
          <p:cNvSpPr txBox="1"/>
          <p:nvPr/>
        </p:nvSpPr>
        <p:spPr>
          <a:xfrm>
            <a:off x="5339291" y="2667000"/>
            <a:ext cx="1828800" cy="1828800"/>
          </a:xfrm>
          <a:prstGeom prst="rect">
            <a:avLst/>
          </a:prstGeom>
          <a:noFill/>
        </p:spPr>
        <p:txBody>
          <a:bodyPr wrap="square" rtlCol="0">
            <a:spAutoFit/>
          </a:bodyPr>
          <a:lstStyle/>
          <a:p>
            <a:pPr algn="l"/>
            <a:endParaRPr lang="fr-FR" dirty="0"/>
          </a:p>
        </p:txBody>
      </p:sp>
      <p:sp>
        <p:nvSpPr>
          <p:cNvPr id="80" name="Espace réservé du numéro de diapositive 4">
            <a:extLst>
              <a:ext uri="{FF2B5EF4-FFF2-40B4-BE49-F238E27FC236}">
                <a16:creationId xmlns:a16="http://schemas.microsoft.com/office/drawing/2014/main" id="{485F60D9-A263-6843-8A99-C758BC9720D8}"/>
              </a:ext>
            </a:extLst>
          </p:cNvPr>
          <p:cNvSpPr txBox="1">
            <a:spLocks/>
          </p:cNvSpPr>
          <p:nvPr/>
        </p:nvSpPr>
        <p:spPr>
          <a:xfrm>
            <a:off x="11564883" y="66706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63</a:t>
            </a:fld>
            <a:endParaRPr lang="en-US" dirty="0">
              <a:solidFill>
                <a:schemeClr val="bg1"/>
              </a:solidFill>
            </a:endParaRPr>
          </a:p>
        </p:txBody>
      </p:sp>
      <p:sp>
        <p:nvSpPr>
          <p:cNvPr id="82" name="Titre 1">
            <a:extLst>
              <a:ext uri="{FF2B5EF4-FFF2-40B4-BE49-F238E27FC236}">
                <a16:creationId xmlns:a16="http://schemas.microsoft.com/office/drawing/2014/main" id="{3A9C97C2-BBC8-E141-A852-4ECB50F69816}"/>
              </a:ext>
            </a:extLst>
          </p:cNvPr>
          <p:cNvSpPr txBox="1">
            <a:spLocks/>
          </p:cNvSpPr>
          <p:nvPr/>
        </p:nvSpPr>
        <p:spPr>
          <a:xfrm>
            <a:off x="829734" y="762000"/>
            <a:ext cx="9454638" cy="872359"/>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a:t>COVID-19 et enfant : Transmissibilité-contagiosité</a:t>
            </a:r>
            <a:endParaRPr lang="fr-FR" dirty="0"/>
          </a:p>
        </p:txBody>
      </p:sp>
      <p:pic>
        <p:nvPicPr>
          <p:cNvPr id="83" name="Image 82" descr="Une image contenant capture d’écran&#10;&#10;Description générée automatiquement">
            <a:extLst>
              <a:ext uri="{FF2B5EF4-FFF2-40B4-BE49-F238E27FC236}">
                <a16:creationId xmlns:a16="http://schemas.microsoft.com/office/drawing/2014/main" id="{856DDBFB-A162-854E-8E31-34BF7E6E207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6822" y="3406666"/>
            <a:ext cx="7016685" cy="2844800"/>
          </a:xfrm>
          <a:prstGeom prst="rect">
            <a:avLst/>
          </a:prstGeom>
        </p:spPr>
      </p:pic>
      <p:pic>
        <p:nvPicPr>
          <p:cNvPr id="84" name="Image 83" descr="Une image contenant couteau&#10;&#10;Description générée automatiquement">
            <a:extLst>
              <a:ext uri="{FF2B5EF4-FFF2-40B4-BE49-F238E27FC236}">
                <a16:creationId xmlns:a16="http://schemas.microsoft.com/office/drawing/2014/main" id="{B2B8D0F3-5061-8F47-87A4-6021EFD9236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29241" y="1555969"/>
            <a:ext cx="8420100" cy="1612900"/>
          </a:xfrm>
          <a:prstGeom prst="rect">
            <a:avLst/>
          </a:prstGeom>
        </p:spPr>
      </p:pic>
      <p:pic>
        <p:nvPicPr>
          <p:cNvPr id="85" name="Image 84" descr="Une image contenant table&#10;&#10;Description générée automatiquement">
            <a:extLst>
              <a:ext uri="{FF2B5EF4-FFF2-40B4-BE49-F238E27FC236}">
                <a16:creationId xmlns:a16="http://schemas.microsoft.com/office/drawing/2014/main" id="{02DB739B-3AA2-744A-8162-57357362A07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499740" y="5914283"/>
            <a:ext cx="2065143" cy="973034"/>
          </a:xfrm>
          <a:prstGeom prst="rect">
            <a:avLst/>
          </a:prstGeom>
        </p:spPr>
      </p:pic>
      <p:pic>
        <p:nvPicPr>
          <p:cNvPr id="86" name="Image 85" descr="Une image contenant dessin, drapeau, signe&#10;&#10;Description générée automatiquement">
            <a:extLst>
              <a:ext uri="{FF2B5EF4-FFF2-40B4-BE49-F238E27FC236}">
                <a16:creationId xmlns:a16="http://schemas.microsoft.com/office/drawing/2014/main" id="{6DE3B64F-5F89-1D40-9847-1A32AF9A86DD}"/>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0710333" y="867226"/>
            <a:ext cx="1401234" cy="901700"/>
          </a:xfrm>
          <a:prstGeom prst="rect">
            <a:avLst/>
          </a:prstGeom>
        </p:spPr>
      </p:pic>
      <p:sp>
        <p:nvSpPr>
          <p:cNvPr id="87" name="Rectangle : coins arrondis 86">
            <a:extLst>
              <a:ext uri="{FF2B5EF4-FFF2-40B4-BE49-F238E27FC236}">
                <a16:creationId xmlns:a16="http://schemas.microsoft.com/office/drawing/2014/main" id="{DE7CF82D-28DD-6E43-A1AF-C88A56E5A1FD}"/>
              </a:ext>
            </a:extLst>
          </p:cNvPr>
          <p:cNvSpPr/>
          <p:nvPr/>
        </p:nvSpPr>
        <p:spPr>
          <a:xfrm>
            <a:off x="7963563" y="2940925"/>
            <a:ext cx="4156260" cy="284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v"/>
            </a:pPr>
            <a:r>
              <a:rPr lang="fr-FR" b="1" u="sng" dirty="0"/>
              <a:t>Les plus</a:t>
            </a:r>
          </a:p>
          <a:p>
            <a:pPr marL="285750" indent="-285750">
              <a:buFont typeface="Arial" panose="020B0604020202020204" pitchFamily="34" charset="0"/>
              <a:buChar char="•"/>
            </a:pPr>
            <a:r>
              <a:rPr lang="fr-FR" dirty="0"/>
              <a:t>Nombreux enfants et adultes +++</a:t>
            </a:r>
          </a:p>
          <a:p>
            <a:pPr marL="285750" indent="-285750">
              <a:buFont typeface="Arial" panose="020B0604020202020204" pitchFamily="34" charset="0"/>
              <a:buChar char="•"/>
            </a:pPr>
            <a:r>
              <a:rPr lang="fr-FR" dirty="0"/>
              <a:t>Des dizaines de contacts scolaires sans précaution particulière et sans contamination</a:t>
            </a:r>
          </a:p>
          <a:p>
            <a:pPr marL="285750" indent="-285750">
              <a:buFont typeface="Wingdings" pitchFamily="2" charset="2"/>
              <a:buChar char="v"/>
            </a:pPr>
            <a:r>
              <a:rPr lang="fr-FR" b="1" u="sng" dirty="0"/>
              <a:t>Les moins</a:t>
            </a:r>
          </a:p>
          <a:p>
            <a:pPr marL="285750" indent="-285750">
              <a:buFont typeface="Arial" panose="020B0604020202020204" pitchFamily="34" charset="0"/>
              <a:buChar char="•"/>
            </a:pPr>
            <a:r>
              <a:rPr lang="fr-FR" dirty="0"/>
              <a:t>Charge virale non décrite</a:t>
            </a:r>
          </a:p>
          <a:p>
            <a:pPr marL="285750" indent="-285750">
              <a:buFont typeface="Arial" panose="020B0604020202020204" pitchFamily="34" charset="0"/>
              <a:buChar char="•"/>
            </a:pPr>
            <a:r>
              <a:rPr lang="fr-FR" dirty="0"/>
              <a:t>Australie (saisonnalité)</a:t>
            </a:r>
          </a:p>
        </p:txBody>
      </p:sp>
      <p:pic>
        <p:nvPicPr>
          <p:cNvPr id="88" name="Image 3">
            <a:extLst>
              <a:ext uri="{FF2B5EF4-FFF2-40B4-BE49-F238E27FC236}">
                <a16:creationId xmlns:a16="http://schemas.microsoft.com/office/drawing/2014/main" id="{EF13DAB1-2530-9A48-A3E7-C8035D29D26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378364" y="143464"/>
            <a:ext cx="2426354" cy="357887"/>
          </a:xfrm>
          <a:prstGeom prst="rect">
            <a:avLst/>
          </a:prstGeom>
        </p:spPr>
      </p:pic>
      <p:sp>
        <p:nvSpPr>
          <p:cNvPr id="2" name="ZoneTexte 1">
            <a:extLst>
              <a:ext uri="{FF2B5EF4-FFF2-40B4-BE49-F238E27FC236}">
                <a16:creationId xmlns:a16="http://schemas.microsoft.com/office/drawing/2014/main" id="{23452C4B-21AF-0A4D-B317-F88B01A93939}"/>
              </a:ext>
            </a:extLst>
          </p:cNvPr>
          <p:cNvSpPr txBox="1"/>
          <p:nvPr/>
        </p:nvSpPr>
        <p:spPr>
          <a:xfrm>
            <a:off x="1801567" y="6557931"/>
            <a:ext cx="6885603" cy="615553"/>
          </a:xfrm>
          <a:prstGeom prst="rect">
            <a:avLst/>
          </a:prstGeom>
          <a:noFill/>
        </p:spPr>
        <p:txBody>
          <a:bodyPr wrap="none" rtlCol="0">
            <a:spAutoFit/>
          </a:bodyPr>
          <a:lstStyle/>
          <a:p>
            <a:r>
              <a:rPr lang="en-US" sz="1600" i="1" dirty="0"/>
              <a:t>NCIRS . COVID-19 in schools – the experience in NSW | April 2020 Report</a:t>
            </a:r>
            <a:endParaRPr lang="fr-FR" sz="1600" i="1" dirty="0"/>
          </a:p>
          <a:p>
            <a:endParaRPr lang="fr-FR" dirty="0"/>
          </a:p>
        </p:txBody>
      </p:sp>
    </p:spTree>
    <p:extLst>
      <p:ext uri="{BB962C8B-B14F-4D97-AF65-F5344CB8AC3E}">
        <p14:creationId xmlns:p14="http://schemas.microsoft.com/office/powerpoint/2010/main" val="30974529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64</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1" name="Rectangle 20">
            <a:extLst>
              <a:ext uri="{FF2B5EF4-FFF2-40B4-BE49-F238E27FC236}">
                <a16:creationId xmlns:a16="http://schemas.microsoft.com/office/drawing/2014/main" id="{37123596-33E5-4F49-84BD-55088CBB2B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9">
            <a:extLst>
              <a:ext uri="{FF2B5EF4-FFF2-40B4-BE49-F238E27FC236}">
                <a16:creationId xmlns:a16="http://schemas.microsoft.com/office/drawing/2014/main" id="{14DB01B1-4FF1-594F-A3A2-988ADA6472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11">
            <a:extLst>
              <a:ext uri="{FF2B5EF4-FFF2-40B4-BE49-F238E27FC236}">
                <a16:creationId xmlns:a16="http://schemas.microsoft.com/office/drawing/2014/main" id="{15C4EE89-F86B-3944-BC86-C36BB01D8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ZoneTexte 23">
            <a:extLst>
              <a:ext uri="{FF2B5EF4-FFF2-40B4-BE49-F238E27FC236}">
                <a16:creationId xmlns:a16="http://schemas.microsoft.com/office/drawing/2014/main" id="{5AB350C4-F0D9-054D-9B06-685E8C98AB2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5" name="ZoneTexte 24">
            <a:extLst>
              <a:ext uri="{FF2B5EF4-FFF2-40B4-BE49-F238E27FC236}">
                <a16:creationId xmlns:a16="http://schemas.microsoft.com/office/drawing/2014/main" id="{91E2B154-78E2-DC4C-91A5-C3D6FDB3954A}"/>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6" name="Espace réservé du numéro de diapositive 4">
            <a:extLst>
              <a:ext uri="{FF2B5EF4-FFF2-40B4-BE49-F238E27FC236}">
                <a16:creationId xmlns:a16="http://schemas.microsoft.com/office/drawing/2014/main" id="{475DB835-B32C-8143-9C82-FE18093A46E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64</a:t>
            </a:fld>
            <a:endParaRPr lang="en-US" dirty="0">
              <a:solidFill>
                <a:schemeClr val="bg1"/>
              </a:solidFill>
            </a:endParaRPr>
          </a:p>
        </p:txBody>
      </p:sp>
      <p:pic>
        <p:nvPicPr>
          <p:cNvPr id="27" name="Image 3">
            <a:extLst>
              <a:ext uri="{FF2B5EF4-FFF2-40B4-BE49-F238E27FC236}">
                <a16:creationId xmlns:a16="http://schemas.microsoft.com/office/drawing/2014/main" id="{0331E7AD-CC97-924B-AFBF-A4B01B4838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8" name="Rectangle 27">
            <a:extLst>
              <a:ext uri="{FF2B5EF4-FFF2-40B4-BE49-F238E27FC236}">
                <a16:creationId xmlns:a16="http://schemas.microsoft.com/office/drawing/2014/main" id="{017B8D9E-B57A-2C40-84EA-0D53BB234D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9">
            <a:extLst>
              <a:ext uri="{FF2B5EF4-FFF2-40B4-BE49-F238E27FC236}">
                <a16:creationId xmlns:a16="http://schemas.microsoft.com/office/drawing/2014/main" id="{F5820F18-8238-C346-A959-BBB25EBC0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Isosceles Triangle 11">
            <a:extLst>
              <a:ext uri="{FF2B5EF4-FFF2-40B4-BE49-F238E27FC236}">
                <a16:creationId xmlns:a16="http://schemas.microsoft.com/office/drawing/2014/main" id="{381E9AA6-15AF-3342-A404-D61163BAE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ZoneTexte 30">
            <a:extLst>
              <a:ext uri="{FF2B5EF4-FFF2-40B4-BE49-F238E27FC236}">
                <a16:creationId xmlns:a16="http://schemas.microsoft.com/office/drawing/2014/main" id="{9CA315DB-722F-B14E-AC07-457BBF6D497E}"/>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2" name="ZoneTexte 31">
            <a:extLst>
              <a:ext uri="{FF2B5EF4-FFF2-40B4-BE49-F238E27FC236}">
                <a16:creationId xmlns:a16="http://schemas.microsoft.com/office/drawing/2014/main" id="{3F42F58D-06E0-E144-8E8C-F309E7110E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3" name="Espace réservé du numéro de diapositive 4">
            <a:extLst>
              <a:ext uri="{FF2B5EF4-FFF2-40B4-BE49-F238E27FC236}">
                <a16:creationId xmlns:a16="http://schemas.microsoft.com/office/drawing/2014/main" id="{05A36009-CF02-2D4E-8FEB-31E0DD9E6B2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64</a:t>
            </a:fld>
            <a:endParaRPr lang="en-US" dirty="0">
              <a:solidFill>
                <a:schemeClr val="bg1"/>
              </a:solidFill>
            </a:endParaRPr>
          </a:p>
        </p:txBody>
      </p:sp>
      <p:pic>
        <p:nvPicPr>
          <p:cNvPr id="34" name="Image 3">
            <a:extLst>
              <a:ext uri="{FF2B5EF4-FFF2-40B4-BE49-F238E27FC236}">
                <a16:creationId xmlns:a16="http://schemas.microsoft.com/office/drawing/2014/main" id="{04CD86EB-E7FE-754D-9133-6F010D0368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5" name="Titre 1">
            <a:extLst>
              <a:ext uri="{FF2B5EF4-FFF2-40B4-BE49-F238E27FC236}">
                <a16:creationId xmlns:a16="http://schemas.microsoft.com/office/drawing/2014/main" id="{B94479FB-DA16-EA40-AC8F-B00CB5B6E77C}"/>
              </a:ext>
            </a:extLst>
          </p:cNvPr>
          <p:cNvSpPr>
            <a:spLocks noGrp="1"/>
          </p:cNvSpPr>
          <p:nvPr>
            <p:ph type="title"/>
          </p:nvPr>
        </p:nvSpPr>
        <p:spPr>
          <a:xfrm>
            <a:off x="677334" y="609600"/>
            <a:ext cx="9454638" cy="872359"/>
          </a:xfrm>
        </p:spPr>
        <p:txBody>
          <a:bodyPr>
            <a:normAutofit fontScale="90000"/>
          </a:bodyPr>
          <a:lstStyle/>
          <a:p>
            <a:r>
              <a:rPr lang="fr-FR" dirty="0"/>
              <a:t>COVID-19 et enfant : Transmissibilité-contagiosité</a:t>
            </a:r>
          </a:p>
        </p:txBody>
      </p:sp>
      <p:pic>
        <p:nvPicPr>
          <p:cNvPr id="36" name="Image 35" descr="Une image contenant capture d’écran&#10;&#10;Description générée automatiquement">
            <a:extLst>
              <a:ext uri="{FF2B5EF4-FFF2-40B4-BE49-F238E27FC236}">
                <a16:creationId xmlns:a16="http://schemas.microsoft.com/office/drawing/2014/main" id="{F3495D3A-B090-1A43-8895-28942D51878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4422" y="3254266"/>
            <a:ext cx="7016685" cy="2844800"/>
          </a:xfrm>
          <a:prstGeom prst="rect">
            <a:avLst/>
          </a:prstGeom>
        </p:spPr>
      </p:pic>
      <p:pic>
        <p:nvPicPr>
          <p:cNvPr id="37" name="Image 36" descr="Une image contenant couteau&#10;&#10;Description générée automatiquement">
            <a:extLst>
              <a:ext uri="{FF2B5EF4-FFF2-40B4-BE49-F238E27FC236}">
                <a16:creationId xmlns:a16="http://schemas.microsoft.com/office/drawing/2014/main" id="{1569340B-4113-6047-81BD-32CABB10B13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6841" y="1403569"/>
            <a:ext cx="8420100" cy="1612900"/>
          </a:xfrm>
          <a:prstGeom prst="rect">
            <a:avLst/>
          </a:prstGeom>
        </p:spPr>
      </p:pic>
      <p:pic>
        <p:nvPicPr>
          <p:cNvPr id="38" name="Image 37" descr="Une image contenant table&#10;&#10;Description générée automatiquement">
            <a:extLst>
              <a:ext uri="{FF2B5EF4-FFF2-40B4-BE49-F238E27FC236}">
                <a16:creationId xmlns:a16="http://schemas.microsoft.com/office/drawing/2014/main" id="{0A1502B3-3E2F-AE45-A587-D93573AFCDF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47340" y="5761883"/>
            <a:ext cx="2065143" cy="973034"/>
          </a:xfrm>
          <a:prstGeom prst="rect">
            <a:avLst/>
          </a:prstGeom>
        </p:spPr>
      </p:pic>
      <p:pic>
        <p:nvPicPr>
          <p:cNvPr id="39" name="Image 38" descr="Une image contenant dessin, drapeau, signe&#10;&#10;Description générée automatiquement">
            <a:extLst>
              <a:ext uri="{FF2B5EF4-FFF2-40B4-BE49-F238E27FC236}">
                <a16:creationId xmlns:a16="http://schemas.microsoft.com/office/drawing/2014/main" id="{C3D819EB-9A16-E44A-B43F-EF5D996DE1D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0557933" y="714826"/>
            <a:ext cx="1401234" cy="901700"/>
          </a:xfrm>
          <a:prstGeom prst="rect">
            <a:avLst/>
          </a:prstGeom>
        </p:spPr>
      </p:pic>
      <p:sp>
        <p:nvSpPr>
          <p:cNvPr id="40" name="Rectangle : coins arrondis 39">
            <a:extLst>
              <a:ext uri="{FF2B5EF4-FFF2-40B4-BE49-F238E27FC236}">
                <a16:creationId xmlns:a16="http://schemas.microsoft.com/office/drawing/2014/main" id="{4C8B4FB6-CB4B-CD49-8580-1A274942BB96}"/>
              </a:ext>
            </a:extLst>
          </p:cNvPr>
          <p:cNvSpPr/>
          <p:nvPr/>
        </p:nvSpPr>
        <p:spPr>
          <a:xfrm>
            <a:off x="7811163" y="2788525"/>
            <a:ext cx="4156260" cy="284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v"/>
            </a:pPr>
            <a:r>
              <a:rPr lang="fr-FR" b="1" u="sng" dirty="0"/>
              <a:t>Les plus</a:t>
            </a:r>
          </a:p>
          <a:p>
            <a:pPr marL="285750" indent="-285750">
              <a:buFont typeface="Arial" panose="020B0604020202020204" pitchFamily="34" charset="0"/>
              <a:buChar char="•"/>
            </a:pPr>
            <a:r>
              <a:rPr lang="fr-FR" dirty="0"/>
              <a:t>Nombreux enfants et adultes +++</a:t>
            </a:r>
          </a:p>
          <a:p>
            <a:pPr marL="285750" indent="-285750">
              <a:buFont typeface="Arial" panose="020B0604020202020204" pitchFamily="34" charset="0"/>
              <a:buChar char="•"/>
            </a:pPr>
            <a:r>
              <a:rPr lang="fr-FR" dirty="0"/>
              <a:t>Des dizaines de contacts scolaires sans précaution particulière et sans contamination</a:t>
            </a:r>
          </a:p>
          <a:p>
            <a:pPr marL="285750" indent="-285750">
              <a:buFont typeface="Wingdings" pitchFamily="2" charset="2"/>
              <a:buChar char="v"/>
            </a:pPr>
            <a:r>
              <a:rPr lang="fr-FR" b="1" u="sng" dirty="0"/>
              <a:t>Les moins</a:t>
            </a:r>
          </a:p>
          <a:p>
            <a:pPr marL="285750" indent="-285750">
              <a:buFont typeface="Arial" panose="020B0604020202020204" pitchFamily="34" charset="0"/>
              <a:buChar char="•"/>
            </a:pPr>
            <a:r>
              <a:rPr lang="fr-FR" dirty="0"/>
              <a:t>Charge virale non décrite</a:t>
            </a:r>
          </a:p>
          <a:p>
            <a:pPr marL="285750" indent="-285750">
              <a:buFont typeface="Arial" panose="020B0604020202020204" pitchFamily="34" charset="0"/>
              <a:buChar char="•"/>
            </a:pPr>
            <a:r>
              <a:rPr lang="fr-FR" dirty="0"/>
              <a:t>Australie (saisonnalité)</a:t>
            </a:r>
          </a:p>
        </p:txBody>
      </p:sp>
      <p:sp useBgFill="1">
        <p:nvSpPr>
          <p:cNvPr id="41" name="Rectangle 40">
            <a:extLst>
              <a:ext uri="{FF2B5EF4-FFF2-40B4-BE49-F238E27FC236}">
                <a16:creationId xmlns:a16="http://schemas.microsoft.com/office/drawing/2014/main" id="{6BE87DB7-04D2-884B-A643-FF971FA628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Isosceles Triangle 9">
            <a:extLst>
              <a:ext uri="{FF2B5EF4-FFF2-40B4-BE49-F238E27FC236}">
                <a16:creationId xmlns:a16="http://schemas.microsoft.com/office/drawing/2014/main" id="{81581915-E96B-E848-889F-999E6895A8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3" name="Isosceles Triangle 11">
            <a:extLst>
              <a:ext uri="{FF2B5EF4-FFF2-40B4-BE49-F238E27FC236}">
                <a16:creationId xmlns:a16="http://schemas.microsoft.com/office/drawing/2014/main" id="{D1C733A7-BF64-EA47-A5D0-1A7A389FB7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4" name="ZoneTexte 43">
            <a:extLst>
              <a:ext uri="{FF2B5EF4-FFF2-40B4-BE49-F238E27FC236}">
                <a16:creationId xmlns:a16="http://schemas.microsoft.com/office/drawing/2014/main" id="{AF167478-3902-B44D-AA70-6C315D1CB10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548959AD-7AAE-2344-8254-00D0255C2262}"/>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B4D48FBF-60B0-604C-9E01-4B486F2240B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64</a:t>
            </a:fld>
            <a:endParaRPr lang="en-US" dirty="0">
              <a:solidFill>
                <a:schemeClr val="bg1"/>
              </a:solidFill>
            </a:endParaRPr>
          </a:p>
        </p:txBody>
      </p:sp>
      <p:pic>
        <p:nvPicPr>
          <p:cNvPr id="47" name="Image 3">
            <a:extLst>
              <a:ext uri="{FF2B5EF4-FFF2-40B4-BE49-F238E27FC236}">
                <a16:creationId xmlns:a16="http://schemas.microsoft.com/office/drawing/2014/main" id="{34DFD708-10CC-5944-8879-23587C4F494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48" name="Rectangle 47">
            <a:extLst>
              <a:ext uri="{FF2B5EF4-FFF2-40B4-BE49-F238E27FC236}">
                <a16:creationId xmlns:a16="http://schemas.microsoft.com/office/drawing/2014/main" id="{ACCF68B7-2DE0-0946-9939-FC998DCEC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Isosceles Triangle 9">
            <a:extLst>
              <a:ext uri="{FF2B5EF4-FFF2-40B4-BE49-F238E27FC236}">
                <a16:creationId xmlns:a16="http://schemas.microsoft.com/office/drawing/2014/main" id="{ED704DDE-62E9-DB41-B285-4E737DAD0A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0" name="Isosceles Triangle 11">
            <a:extLst>
              <a:ext uri="{FF2B5EF4-FFF2-40B4-BE49-F238E27FC236}">
                <a16:creationId xmlns:a16="http://schemas.microsoft.com/office/drawing/2014/main" id="{3B40F144-711C-EC41-8B07-BCB16DDADE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1" name="ZoneTexte 50">
            <a:extLst>
              <a:ext uri="{FF2B5EF4-FFF2-40B4-BE49-F238E27FC236}">
                <a16:creationId xmlns:a16="http://schemas.microsoft.com/office/drawing/2014/main" id="{D17442C4-1E0B-D64D-B24C-C0E2598FF67A}"/>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52" name="ZoneTexte 51">
            <a:extLst>
              <a:ext uri="{FF2B5EF4-FFF2-40B4-BE49-F238E27FC236}">
                <a16:creationId xmlns:a16="http://schemas.microsoft.com/office/drawing/2014/main" id="{E61D9EA1-AA82-4643-A3A7-922AA31388ED}"/>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53" name="Espace réservé du numéro de diapositive 4">
            <a:extLst>
              <a:ext uri="{FF2B5EF4-FFF2-40B4-BE49-F238E27FC236}">
                <a16:creationId xmlns:a16="http://schemas.microsoft.com/office/drawing/2014/main" id="{231FAED2-4F1A-7E42-AAFF-F481E9871C3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64</a:t>
            </a:fld>
            <a:endParaRPr lang="en-US" dirty="0">
              <a:solidFill>
                <a:schemeClr val="bg1"/>
              </a:solidFill>
            </a:endParaRPr>
          </a:p>
        </p:txBody>
      </p:sp>
      <p:pic>
        <p:nvPicPr>
          <p:cNvPr id="54" name="Image 3">
            <a:extLst>
              <a:ext uri="{FF2B5EF4-FFF2-40B4-BE49-F238E27FC236}">
                <a16:creationId xmlns:a16="http://schemas.microsoft.com/office/drawing/2014/main" id="{F70A9875-7368-8F4F-9E81-0B7A8574C4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55" name="Titre 1">
            <a:extLst>
              <a:ext uri="{FF2B5EF4-FFF2-40B4-BE49-F238E27FC236}">
                <a16:creationId xmlns:a16="http://schemas.microsoft.com/office/drawing/2014/main" id="{BFBF03E1-1E11-2949-BBBF-F34D2285E7FE}"/>
              </a:ext>
            </a:extLst>
          </p:cNvPr>
          <p:cNvSpPr txBox="1">
            <a:spLocks/>
          </p:cNvSpPr>
          <p:nvPr/>
        </p:nvSpPr>
        <p:spPr>
          <a:xfrm>
            <a:off x="677334" y="609600"/>
            <a:ext cx="9454638" cy="872359"/>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a:t>COVID-19 et enfant : Transmissibilité-contagiosité</a:t>
            </a:r>
            <a:endParaRPr lang="fr-FR" dirty="0"/>
          </a:p>
        </p:txBody>
      </p:sp>
      <p:sp>
        <p:nvSpPr>
          <p:cNvPr id="56" name="Espace réservé du contenu 3">
            <a:extLst>
              <a:ext uri="{FF2B5EF4-FFF2-40B4-BE49-F238E27FC236}">
                <a16:creationId xmlns:a16="http://schemas.microsoft.com/office/drawing/2014/main" id="{873905DD-689D-D349-B7FD-80395F57492F}"/>
              </a:ext>
            </a:extLst>
          </p:cNvPr>
          <p:cNvSpPr>
            <a:spLocks noGrp="1"/>
          </p:cNvSpPr>
          <p:nvPr>
            <p:ph idx="1"/>
          </p:nvPr>
        </p:nvSpPr>
        <p:spPr>
          <a:xfrm>
            <a:off x="860521" y="1634981"/>
            <a:ext cx="11620684" cy="4720223"/>
          </a:xfrm>
        </p:spPr>
        <p:txBody>
          <a:bodyPr>
            <a:noAutofit/>
          </a:bodyPr>
          <a:lstStyle/>
          <a:p>
            <a:pPr lvl="0"/>
            <a:r>
              <a:rPr lang="fr-FR" sz="2400" dirty="0"/>
              <a:t>Lycée de </a:t>
            </a:r>
            <a:r>
              <a:rPr lang="fr-FR" sz="2400" dirty="0" err="1"/>
              <a:t>Crépy</a:t>
            </a:r>
            <a:r>
              <a:rPr lang="fr-FR" sz="2400" dirty="0"/>
              <a:t> en Valois dans l’Oise</a:t>
            </a:r>
          </a:p>
          <a:p>
            <a:pPr lvl="0"/>
            <a:r>
              <a:rPr lang="fr-FR" sz="2400" dirty="0"/>
              <a:t>2 cas de COVID début février, 1 enseignant décédé</a:t>
            </a:r>
          </a:p>
          <a:p>
            <a:pPr marL="0" lvl="0" indent="0">
              <a:buNone/>
            </a:pPr>
            <a:r>
              <a:rPr lang="fr-FR" sz="2400" dirty="0"/>
              <a:t> </a:t>
            </a:r>
            <a:endParaRPr lang="fr-FR" sz="2800" dirty="0"/>
          </a:p>
          <a:p>
            <a:pPr lvl="0"/>
            <a:r>
              <a:rPr lang="fr-FR" sz="2400" dirty="0"/>
              <a:t>Tests sérologiques chez 661 sujets</a:t>
            </a:r>
          </a:p>
          <a:p>
            <a:pPr lvl="1"/>
            <a:r>
              <a:rPr lang="fr-FR" sz="2200" dirty="0"/>
              <a:t>½ élèves, enseignants, personnels lycée</a:t>
            </a:r>
          </a:p>
          <a:p>
            <a:pPr lvl="1"/>
            <a:r>
              <a:rPr lang="fr-FR" sz="2200" dirty="0"/>
              <a:t>½ membres famille</a:t>
            </a:r>
          </a:p>
          <a:p>
            <a:pPr marL="457200" lvl="1" indent="0">
              <a:buNone/>
            </a:pPr>
            <a:endParaRPr lang="fr-FR" sz="2200" dirty="0"/>
          </a:p>
          <a:p>
            <a:pPr lvl="0"/>
            <a:r>
              <a:rPr lang="fr-FR" sz="2400" dirty="0"/>
              <a:t>Taux d’hospitalisation = 5,3%</a:t>
            </a:r>
          </a:p>
          <a:p>
            <a:pPr lvl="0"/>
            <a:r>
              <a:rPr lang="fr-FR" sz="2400" dirty="0"/>
              <a:t>Pas de décès secondaire</a:t>
            </a:r>
          </a:p>
          <a:p>
            <a:pPr lvl="0"/>
            <a:endParaRPr lang="fr-FR" dirty="0"/>
          </a:p>
          <a:p>
            <a:pPr lvl="0"/>
            <a:endParaRPr lang="fr-FR" dirty="0"/>
          </a:p>
        </p:txBody>
      </p:sp>
      <p:pic>
        <p:nvPicPr>
          <p:cNvPr id="57" name="Image 56" descr="Une image contenant dessin, table&#10;&#10;Description générée automatiquement">
            <a:extLst>
              <a:ext uri="{FF2B5EF4-FFF2-40B4-BE49-F238E27FC236}">
                <a16:creationId xmlns:a16="http://schemas.microsoft.com/office/drawing/2014/main" id="{302C8310-0981-DB4E-9F42-BC192B52B0A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370982" y="578256"/>
            <a:ext cx="1588185" cy="1062683"/>
          </a:xfrm>
          <a:prstGeom prst="rect">
            <a:avLst/>
          </a:prstGeom>
        </p:spPr>
      </p:pic>
      <p:sp>
        <p:nvSpPr>
          <p:cNvPr id="58" name="ZoneTexte 57">
            <a:extLst>
              <a:ext uri="{FF2B5EF4-FFF2-40B4-BE49-F238E27FC236}">
                <a16:creationId xmlns:a16="http://schemas.microsoft.com/office/drawing/2014/main" id="{E45718B5-BB12-104C-AF43-AB91A4AE9107}"/>
              </a:ext>
            </a:extLst>
          </p:cNvPr>
          <p:cNvSpPr txBox="1"/>
          <p:nvPr/>
        </p:nvSpPr>
        <p:spPr>
          <a:xfrm>
            <a:off x="9399009" y="6488668"/>
            <a:ext cx="2344258" cy="369332"/>
          </a:xfrm>
          <a:prstGeom prst="rect">
            <a:avLst/>
          </a:prstGeom>
          <a:noFill/>
        </p:spPr>
        <p:txBody>
          <a:bodyPr wrap="none" rtlCol="0">
            <a:spAutoFit/>
          </a:bodyPr>
          <a:lstStyle/>
          <a:p>
            <a:r>
              <a:rPr lang="fr-FR" i="1" dirty="0" err="1"/>
              <a:t>Fontanet</a:t>
            </a:r>
            <a:r>
              <a:rPr lang="fr-FR" i="1" dirty="0"/>
              <a:t>, Avril 2020</a:t>
            </a:r>
          </a:p>
        </p:txBody>
      </p:sp>
      <p:sp>
        <p:nvSpPr>
          <p:cNvPr id="59" name="ZoneTexte 58">
            <a:extLst>
              <a:ext uri="{FF2B5EF4-FFF2-40B4-BE49-F238E27FC236}">
                <a16:creationId xmlns:a16="http://schemas.microsoft.com/office/drawing/2014/main" id="{D0DF3709-6E5B-A344-BD6C-B8973D7B8CEF}"/>
              </a:ext>
            </a:extLst>
          </p:cNvPr>
          <p:cNvSpPr txBox="1"/>
          <p:nvPr/>
        </p:nvSpPr>
        <p:spPr>
          <a:xfrm>
            <a:off x="340242" y="4338084"/>
            <a:ext cx="184731" cy="369332"/>
          </a:xfrm>
          <a:prstGeom prst="rect">
            <a:avLst/>
          </a:prstGeom>
          <a:noFill/>
        </p:spPr>
        <p:txBody>
          <a:bodyPr wrap="none" rtlCol="0">
            <a:spAutoFit/>
          </a:bodyPr>
          <a:lstStyle/>
          <a:p>
            <a:endParaRPr lang="fr-FR" dirty="0"/>
          </a:p>
        </p:txBody>
      </p:sp>
      <p:sp>
        <p:nvSpPr>
          <p:cNvPr id="61" name="Rectangle : coins arrondis 60">
            <a:extLst>
              <a:ext uri="{FF2B5EF4-FFF2-40B4-BE49-F238E27FC236}">
                <a16:creationId xmlns:a16="http://schemas.microsoft.com/office/drawing/2014/main" id="{AA53230A-D506-944E-B96F-B59220D6B947}"/>
              </a:ext>
            </a:extLst>
          </p:cNvPr>
          <p:cNvSpPr/>
          <p:nvPr/>
        </p:nvSpPr>
        <p:spPr>
          <a:xfrm>
            <a:off x="7010120" y="2882900"/>
            <a:ext cx="4992557" cy="19903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2400" dirty="0">
                <a:solidFill>
                  <a:schemeClr val="accent5"/>
                </a:solidFill>
              </a:rPr>
              <a:t>Séropositivité </a:t>
            </a:r>
          </a:p>
          <a:p>
            <a:pPr lvl="1"/>
            <a:r>
              <a:rPr lang="fr-FR" sz="2200" dirty="0">
                <a:solidFill>
                  <a:schemeClr val="tx1"/>
                </a:solidFill>
              </a:rPr>
              <a:t>= 41% lycéens + prof + personnel</a:t>
            </a:r>
          </a:p>
          <a:p>
            <a:pPr lvl="1"/>
            <a:r>
              <a:rPr lang="fr-FR" sz="2200" dirty="0">
                <a:solidFill>
                  <a:schemeClr val="tx1"/>
                </a:solidFill>
              </a:rPr>
              <a:t>= 38% après 15 ans</a:t>
            </a:r>
          </a:p>
          <a:p>
            <a:pPr lvl="1"/>
            <a:r>
              <a:rPr lang="fr-FR" sz="2200" dirty="0">
                <a:solidFill>
                  <a:srgbClr val="C42F1A"/>
                </a:solidFill>
              </a:rPr>
              <a:t>= 1% avant 14 ans </a:t>
            </a:r>
          </a:p>
          <a:p>
            <a:pPr lvl="1"/>
            <a:r>
              <a:rPr lang="fr-FR" sz="2200" dirty="0">
                <a:solidFill>
                  <a:srgbClr val="000000"/>
                </a:solidFill>
              </a:rPr>
              <a:t>= 10,9% entourage familial</a:t>
            </a:r>
            <a:endParaRPr lang="fr-FR" dirty="0"/>
          </a:p>
        </p:txBody>
      </p:sp>
    </p:spTree>
    <p:extLst>
      <p:ext uri="{BB962C8B-B14F-4D97-AF65-F5344CB8AC3E}">
        <p14:creationId xmlns:p14="http://schemas.microsoft.com/office/powerpoint/2010/main" val="22192919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417244"/>
            <a:ext cx="9454638" cy="872359"/>
          </a:xfrm>
        </p:spPr>
        <p:txBody>
          <a:bodyPr>
            <a:normAutofit fontScale="90000"/>
          </a:bodyPr>
          <a:lstStyle/>
          <a:p>
            <a:r>
              <a:rPr lang="fr-FR" dirty="0"/>
              <a:t>COVID-19 et enfant : Transmissibilité-contagiosité</a:t>
            </a:r>
          </a:p>
        </p:txBody>
      </p:sp>
      <p:sp>
        <p:nvSpPr>
          <p:cNvPr id="2" name="Rectangle 1">
            <a:extLst>
              <a:ext uri="{FF2B5EF4-FFF2-40B4-BE49-F238E27FC236}">
                <a16:creationId xmlns:a16="http://schemas.microsoft.com/office/drawing/2014/main" id="{E4B6F20A-FC5E-5D4A-B1FA-D002CCA887F8}"/>
              </a:ext>
            </a:extLst>
          </p:cNvPr>
          <p:cNvSpPr/>
          <p:nvPr/>
        </p:nvSpPr>
        <p:spPr>
          <a:xfrm>
            <a:off x="2123108" y="6363632"/>
            <a:ext cx="9289375" cy="369332"/>
          </a:xfrm>
          <a:prstGeom prst="rect">
            <a:avLst/>
          </a:prstGeom>
        </p:spPr>
        <p:txBody>
          <a:bodyPr wrap="square">
            <a:spAutoFit/>
          </a:bodyPr>
          <a:lstStyle/>
          <a:p>
            <a:r>
              <a:rPr lang="fr-FR" dirty="0"/>
              <a:t>https://</a:t>
            </a:r>
            <a:r>
              <a:rPr lang="fr-FR" dirty="0" err="1"/>
              <a:t>www.rivm.nl</a:t>
            </a:r>
            <a:r>
              <a:rPr lang="fr-FR" dirty="0"/>
              <a:t>/en/novel-coronavirus-covid-19/children-and-covid-19</a:t>
            </a:r>
          </a:p>
        </p:txBody>
      </p:sp>
      <p:pic>
        <p:nvPicPr>
          <p:cNvPr id="9" name="Image 8" descr="Une image contenant couteau&#10;&#10;Description générée automatiquement">
            <a:extLst>
              <a:ext uri="{FF2B5EF4-FFF2-40B4-BE49-F238E27FC236}">
                <a16:creationId xmlns:a16="http://schemas.microsoft.com/office/drawing/2014/main" id="{74E4FD0A-B8A7-C149-8536-D8E7291FBF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23108" y="1007359"/>
            <a:ext cx="9436100" cy="850899"/>
          </a:xfrm>
          <a:prstGeom prst="rect">
            <a:avLst/>
          </a:prstGeom>
        </p:spPr>
      </p:pic>
      <p:sp>
        <p:nvSpPr>
          <p:cNvPr id="20" name="Titre 1">
            <a:extLst>
              <a:ext uri="{FF2B5EF4-FFF2-40B4-BE49-F238E27FC236}">
                <a16:creationId xmlns:a16="http://schemas.microsoft.com/office/drawing/2014/main" id="{25E2F6F1-AE9C-714B-B3FA-4465FE9265E1}"/>
              </a:ext>
            </a:extLst>
          </p:cNvPr>
          <p:cNvSpPr txBox="1">
            <a:spLocks/>
          </p:cNvSpPr>
          <p:nvPr/>
        </p:nvSpPr>
        <p:spPr>
          <a:xfrm>
            <a:off x="982134" y="628911"/>
            <a:ext cx="9454638" cy="8723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sz="2200" dirty="0"/>
          </a:p>
        </p:txBody>
      </p:sp>
      <p:pic>
        <p:nvPicPr>
          <p:cNvPr id="7" name="Image 6" descr="Une image contenant capture d’écran&#10;&#10;Description générée automatiquement">
            <a:extLst>
              <a:ext uri="{FF2B5EF4-FFF2-40B4-BE49-F238E27FC236}">
                <a16:creationId xmlns:a16="http://schemas.microsoft.com/office/drawing/2014/main" id="{DC490F61-ECCB-4C47-85FA-1D56A15F3EC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3380" y="2293359"/>
            <a:ext cx="5906632" cy="3556473"/>
          </a:xfrm>
          <a:prstGeom prst="rect">
            <a:avLst/>
          </a:prstGeom>
        </p:spPr>
      </p:pic>
      <p:pic>
        <p:nvPicPr>
          <p:cNvPr id="16" name="Image 15">
            <a:extLst>
              <a:ext uri="{FF2B5EF4-FFF2-40B4-BE49-F238E27FC236}">
                <a16:creationId xmlns:a16="http://schemas.microsoft.com/office/drawing/2014/main" id="{4D44806B-4941-8947-9908-D7822AFB705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13392" y="2297838"/>
            <a:ext cx="4406414" cy="3630693"/>
          </a:xfrm>
          <a:prstGeom prst="rect">
            <a:avLst/>
          </a:prstGeom>
        </p:spPr>
      </p:pic>
      <p:pic>
        <p:nvPicPr>
          <p:cNvPr id="18" name="Image 17" descr="Une image contenant oiseau, fleur&#10;&#10;Description générée automatiquement">
            <a:extLst>
              <a:ext uri="{FF2B5EF4-FFF2-40B4-BE49-F238E27FC236}">
                <a16:creationId xmlns:a16="http://schemas.microsoft.com/office/drawing/2014/main" id="{86CB469C-D483-4046-96FB-DEF0C09CF3A9}"/>
              </a:ext>
            </a:extLst>
          </p:cNvPr>
          <p:cNvPicPr>
            <a:picLocks noChangeAspect="1"/>
          </p:cNvPicPr>
          <p:nvPr/>
        </p:nvPicPr>
        <p:blipFill>
          <a:blip r:embed="rId6" cstate="email">
            <a:extLst>
              <a:ext uri="{28A0092B-C50C-407E-A947-70E740481C1C}">
                <a14:useLocalDpi xmlns:a14="http://schemas.microsoft.com/office/drawing/2010/main"/>
              </a:ext>
              <a:ext uri="{837473B0-CC2E-450A-ABE3-18F120FF3D39}">
                <a1611:picAttrSrcUrl xmlns:a1611="http://schemas.microsoft.com/office/drawing/2016/11/main" r:id="rId7"/>
              </a:ext>
            </a:extLst>
          </a:blip>
          <a:stretch>
            <a:fillRect/>
          </a:stretch>
        </p:blipFill>
        <p:spPr>
          <a:xfrm>
            <a:off x="1029553" y="1152558"/>
            <a:ext cx="1046136" cy="697424"/>
          </a:xfrm>
          <a:prstGeom prst="rect">
            <a:avLst/>
          </a:prstGeom>
        </p:spPr>
      </p:pic>
    </p:spTree>
    <p:extLst>
      <p:ext uri="{BB962C8B-B14F-4D97-AF65-F5344CB8AC3E}">
        <p14:creationId xmlns:p14="http://schemas.microsoft.com/office/powerpoint/2010/main" val="23045653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66</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8" name="Rectangle 17">
            <a:extLst>
              <a:ext uri="{FF2B5EF4-FFF2-40B4-BE49-F238E27FC236}">
                <a16:creationId xmlns:a16="http://schemas.microsoft.com/office/drawing/2014/main" id="{D7654CC7-5462-F54F-B9E1-67B29B180F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9">
            <a:extLst>
              <a:ext uri="{FF2B5EF4-FFF2-40B4-BE49-F238E27FC236}">
                <a16:creationId xmlns:a16="http://schemas.microsoft.com/office/drawing/2014/main" id="{354EBBB5-42E8-8E45-8F89-9F77F6C79C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1">
            <a:extLst>
              <a:ext uri="{FF2B5EF4-FFF2-40B4-BE49-F238E27FC236}">
                <a16:creationId xmlns:a16="http://schemas.microsoft.com/office/drawing/2014/main" id="{538B2CE6-8543-7840-A759-F5D36662A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ZoneTexte 20">
            <a:extLst>
              <a:ext uri="{FF2B5EF4-FFF2-40B4-BE49-F238E27FC236}">
                <a16:creationId xmlns:a16="http://schemas.microsoft.com/office/drawing/2014/main" id="{DE01385B-90C1-1F4F-ABF6-92CAE8D5E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2" name="ZoneTexte 21">
            <a:extLst>
              <a:ext uri="{FF2B5EF4-FFF2-40B4-BE49-F238E27FC236}">
                <a16:creationId xmlns:a16="http://schemas.microsoft.com/office/drawing/2014/main" id="{2A0597CD-F361-F248-BD11-D42FEDFDC0B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3" name="Espace réservé du numéro de diapositive 4">
            <a:extLst>
              <a:ext uri="{FF2B5EF4-FFF2-40B4-BE49-F238E27FC236}">
                <a16:creationId xmlns:a16="http://schemas.microsoft.com/office/drawing/2014/main" id="{F5E88DC2-ADF5-0048-B970-B005D285E9D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66</a:t>
            </a:fld>
            <a:endParaRPr lang="en-US" dirty="0">
              <a:solidFill>
                <a:schemeClr val="bg1"/>
              </a:solidFill>
            </a:endParaRPr>
          </a:p>
        </p:txBody>
      </p:sp>
      <p:pic>
        <p:nvPicPr>
          <p:cNvPr id="24" name="Image 3">
            <a:extLst>
              <a:ext uri="{FF2B5EF4-FFF2-40B4-BE49-F238E27FC236}">
                <a16:creationId xmlns:a16="http://schemas.microsoft.com/office/drawing/2014/main" id="{244EC628-845D-0542-BE04-4C8A733538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5" name="Titre 1">
            <a:extLst>
              <a:ext uri="{FF2B5EF4-FFF2-40B4-BE49-F238E27FC236}">
                <a16:creationId xmlns:a16="http://schemas.microsoft.com/office/drawing/2014/main" id="{3260220D-0891-344E-8972-DA1D53AE3966}"/>
              </a:ext>
            </a:extLst>
          </p:cNvPr>
          <p:cNvSpPr>
            <a:spLocks noGrp="1"/>
          </p:cNvSpPr>
          <p:nvPr>
            <p:ph type="title"/>
          </p:nvPr>
        </p:nvSpPr>
        <p:spPr>
          <a:xfrm>
            <a:off x="734483" y="632708"/>
            <a:ext cx="11224683" cy="872359"/>
          </a:xfrm>
        </p:spPr>
        <p:txBody>
          <a:bodyPr>
            <a:normAutofit fontScale="90000"/>
          </a:bodyPr>
          <a:lstStyle/>
          <a:p>
            <a:r>
              <a:rPr lang="fr-FR" dirty="0"/>
              <a:t>COVID-19 et enfant : Pourquoi les enfants sont-ils moins touchés ? Hypothèses</a:t>
            </a:r>
          </a:p>
        </p:txBody>
      </p:sp>
      <p:sp>
        <p:nvSpPr>
          <p:cNvPr id="26" name="Espace réservé du contenu 3">
            <a:extLst>
              <a:ext uri="{FF2B5EF4-FFF2-40B4-BE49-F238E27FC236}">
                <a16:creationId xmlns:a16="http://schemas.microsoft.com/office/drawing/2014/main" id="{BFFA01F4-BD45-7C44-AD99-0F7DD528BB90}"/>
              </a:ext>
            </a:extLst>
          </p:cNvPr>
          <p:cNvSpPr>
            <a:spLocks noGrp="1"/>
          </p:cNvSpPr>
          <p:nvPr>
            <p:ph idx="1"/>
          </p:nvPr>
        </p:nvSpPr>
        <p:spPr>
          <a:xfrm>
            <a:off x="571316" y="2189579"/>
            <a:ext cx="11620684" cy="4720223"/>
          </a:xfrm>
        </p:spPr>
        <p:txBody>
          <a:bodyPr>
            <a:noAutofit/>
          </a:bodyPr>
          <a:lstStyle/>
          <a:p>
            <a:r>
              <a:rPr lang="fr-FR" sz="2000" b="1" dirty="0"/>
              <a:t>Expression des récepteurs cellulaires du Sars-CoV-2 sur les cellules (ACE2) moindre sur les muqueuses respiratoires de l’enfant +++</a:t>
            </a:r>
          </a:p>
          <a:p>
            <a:pPr>
              <a:spcAft>
                <a:spcPts val="600"/>
              </a:spcAft>
            </a:pPr>
            <a:r>
              <a:rPr lang="fr-FR" sz="2000" b="1" dirty="0"/>
              <a:t>Immunité « spécifique » croisée avec les autres coronavirus ?</a:t>
            </a:r>
          </a:p>
          <a:p>
            <a:r>
              <a:rPr lang="fr-FR" sz="2000" b="1" dirty="0"/>
              <a:t>« </a:t>
            </a:r>
            <a:r>
              <a:rPr lang="fr-FR" sz="2000" b="1" dirty="0" err="1"/>
              <a:t>Trained</a:t>
            </a:r>
            <a:r>
              <a:rPr lang="fr-FR" sz="2000" b="1" dirty="0"/>
              <a:t> </a:t>
            </a:r>
            <a:r>
              <a:rPr lang="fr-FR" sz="2000" b="1" dirty="0" err="1"/>
              <a:t>immunity</a:t>
            </a:r>
            <a:r>
              <a:rPr lang="fr-FR" sz="2000" b="1" dirty="0"/>
              <a:t> » de l’immunité innée  ≠ </a:t>
            </a:r>
          </a:p>
          <a:p>
            <a:pPr lvl="1"/>
            <a:r>
              <a:rPr lang="fr-FR" sz="1800" dirty="0"/>
              <a:t>Vaccins vivants (BCG, ROR)</a:t>
            </a:r>
          </a:p>
          <a:p>
            <a:pPr lvl="1">
              <a:spcAft>
                <a:spcPts val="600"/>
              </a:spcAft>
            </a:pPr>
            <a:r>
              <a:rPr lang="fr-FR" sz="1800" dirty="0"/>
              <a:t>Nombreuses infections, colonisations bactériennes et virales</a:t>
            </a:r>
          </a:p>
          <a:p>
            <a:r>
              <a:rPr lang="fr-FR" sz="2000" b="1" dirty="0"/>
              <a:t>Réponses immunitaires « spécifiques »  ≠</a:t>
            </a:r>
          </a:p>
          <a:p>
            <a:endParaRPr lang="fr-FR" dirty="0"/>
          </a:p>
        </p:txBody>
      </p:sp>
      <p:sp>
        <p:nvSpPr>
          <p:cNvPr id="31" name="ZoneTexte 30">
            <a:extLst>
              <a:ext uri="{FF2B5EF4-FFF2-40B4-BE49-F238E27FC236}">
                <a16:creationId xmlns:a16="http://schemas.microsoft.com/office/drawing/2014/main" id="{4651D66D-D879-694A-B1AE-D1B6522DF9F6}"/>
              </a:ext>
            </a:extLst>
          </p:cNvPr>
          <p:cNvSpPr txBox="1"/>
          <p:nvPr/>
        </p:nvSpPr>
        <p:spPr>
          <a:xfrm>
            <a:off x="340242" y="4338084"/>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222592756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67</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8" name="Rectangle 17">
            <a:extLst>
              <a:ext uri="{FF2B5EF4-FFF2-40B4-BE49-F238E27FC236}">
                <a16:creationId xmlns:a16="http://schemas.microsoft.com/office/drawing/2014/main" id="{D7654CC7-5462-F54F-B9E1-67B29B180F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9">
            <a:extLst>
              <a:ext uri="{FF2B5EF4-FFF2-40B4-BE49-F238E27FC236}">
                <a16:creationId xmlns:a16="http://schemas.microsoft.com/office/drawing/2014/main" id="{354EBBB5-42E8-8E45-8F89-9F77F6C79C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1">
            <a:extLst>
              <a:ext uri="{FF2B5EF4-FFF2-40B4-BE49-F238E27FC236}">
                <a16:creationId xmlns:a16="http://schemas.microsoft.com/office/drawing/2014/main" id="{538B2CE6-8543-7840-A759-F5D36662A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ZoneTexte 20">
            <a:extLst>
              <a:ext uri="{FF2B5EF4-FFF2-40B4-BE49-F238E27FC236}">
                <a16:creationId xmlns:a16="http://schemas.microsoft.com/office/drawing/2014/main" id="{DE01385B-90C1-1F4F-ABF6-92CAE8D5E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2" name="ZoneTexte 21">
            <a:extLst>
              <a:ext uri="{FF2B5EF4-FFF2-40B4-BE49-F238E27FC236}">
                <a16:creationId xmlns:a16="http://schemas.microsoft.com/office/drawing/2014/main" id="{2A0597CD-F361-F248-BD11-D42FEDFDC0B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3" name="Espace réservé du numéro de diapositive 4">
            <a:extLst>
              <a:ext uri="{FF2B5EF4-FFF2-40B4-BE49-F238E27FC236}">
                <a16:creationId xmlns:a16="http://schemas.microsoft.com/office/drawing/2014/main" id="{F5E88DC2-ADF5-0048-B970-B005D285E9D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67</a:t>
            </a:fld>
            <a:endParaRPr lang="en-US" dirty="0">
              <a:solidFill>
                <a:schemeClr val="bg1"/>
              </a:solidFill>
            </a:endParaRPr>
          </a:p>
        </p:txBody>
      </p:sp>
      <p:pic>
        <p:nvPicPr>
          <p:cNvPr id="24" name="Image 3">
            <a:extLst>
              <a:ext uri="{FF2B5EF4-FFF2-40B4-BE49-F238E27FC236}">
                <a16:creationId xmlns:a16="http://schemas.microsoft.com/office/drawing/2014/main" id="{244EC628-845D-0542-BE04-4C8A733538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5" name="Titre 1">
            <a:extLst>
              <a:ext uri="{FF2B5EF4-FFF2-40B4-BE49-F238E27FC236}">
                <a16:creationId xmlns:a16="http://schemas.microsoft.com/office/drawing/2014/main" id="{3260220D-0891-344E-8972-DA1D53AE3966}"/>
              </a:ext>
            </a:extLst>
          </p:cNvPr>
          <p:cNvSpPr>
            <a:spLocks noGrp="1"/>
          </p:cNvSpPr>
          <p:nvPr>
            <p:ph type="title"/>
          </p:nvPr>
        </p:nvSpPr>
        <p:spPr>
          <a:xfrm>
            <a:off x="734483" y="632708"/>
            <a:ext cx="11224683" cy="872359"/>
          </a:xfrm>
        </p:spPr>
        <p:txBody>
          <a:bodyPr>
            <a:normAutofit fontScale="90000"/>
          </a:bodyPr>
          <a:lstStyle/>
          <a:p>
            <a:r>
              <a:rPr lang="fr-FR" dirty="0"/>
              <a:t>COVID-19 et enfant : Pourquoi les enfants sont-ils moins touchés ? Les récepteurs</a:t>
            </a:r>
          </a:p>
        </p:txBody>
      </p:sp>
      <p:sp>
        <p:nvSpPr>
          <p:cNvPr id="31" name="ZoneTexte 30">
            <a:extLst>
              <a:ext uri="{FF2B5EF4-FFF2-40B4-BE49-F238E27FC236}">
                <a16:creationId xmlns:a16="http://schemas.microsoft.com/office/drawing/2014/main" id="{4651D66D-D879-694A-B1AE-D1B6522DF9F6}"/>
              </a:ext>
            </a:extLst>
          </p:cNvPr>
          <p:cNvSpPr txBox="1"/>
          <p:nvPr/>
        </p:nvSpPr>
        <p:spPr>
          <a:xfrm>
            <a:off x="340242" y="4338084"/>
            <a:ext cx="184731" cy="369332"/>
          </a:xfrm>
          <a:prstGeom prst="rect">
            <a:avLst/>
          </a:prstGeom>
          <a:noFill/>
        </p:spPr>
        <p:txBody>
          <a:bodyPr wrap="none" rtlCol="0">
            <a:spAutoFit/>
          </a:bodyPr>
          <a:lstStyle/>
          <a:p>
            <a:endParaRPr lang="fr-FR" dirty="0"/>
          </a:p>
        </p:txBody>
      </p:sp>
      <p:pic>
        <p:nvPicPr>
          <p:cNvPr id="7" name="Image 6" descr="Une image contenant capture d’écran&#10;&#10;Description générée automatiquement">
            <a:extLst>
              <a:ext uri="{FF2B5EF4-FFF2-40B4-BE49-F238E27FC236}">
                <a16:creationId xmlns:a16="http://schemas.microsoft.com/office/drawing/2014/main" id="{45458AA0-0F41-074C-BCE4-E7D11EDA961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26569" y="2861606"/>
            <a:ext cx="6994633" cy="3897971"/>
          </a:xfrm>
          <a:prstGeom prst="rect">
            <a:avLst/>
          </a:prstGeom>
        </p:spPr>
      </p:pic>
      <p:pic>
        <p:nvPicPr>
          <p:cNvPr id="14" name="Image 13">
            <a:extLst>
              <a:ext uri="{FF2B5EF4-FFF2-40B4-BE49-F238E27FC236}">
                <a16:creationId xmlns:a16="http://schemas.microsoft.com/office/drawing/2014/main" id="{1B5FD659-67B9-B143-BCC2-1B5849CFB3F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6322" y="1962150"/>
            <a:ext cx="6666978" cy="876300"/>
          </a:xfrm>
          <a:prstGeom prst="rect">
            <a:avLst/>
          </a:prstGeom>
        </p:spPr>
      </p:pic>
      <p:pic>
        <p:nvPicPr>
          <p:cNvPr id="16" name="Image 15">
            <a:extLst>
              <a:ext uri="{FF2B5EF4-FFF2-40B4-BE49-F238E27FC236}">
                <a16:creationId xmlns:a16="http://schemas.microsoft.com/office/drawing/2014/main" id="{102CCDDB-4053-904C-AC24-764EE38C2E0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984857" y="2425184"/>
            <a:ext cx="4000500" cy="457200"/>
          </a:xfrm>
          <a:prstGeom prst="rect">
            <a:avLst/>
          </a:prstGeom>
        </p:spPr>
      </p:pic>
      <p:sp>
        <p:nvSpPr>
          <p:cNvPr id="2" name="ZoneTexte 1">
            <a:extLst>
              <a:ext uri="{FF2B5EF4-FFF2-40B4-BE49-F238E27FC236}">
                <a16:creationId xmlns:a16="http://schemas.microsoft.com/office/drawing/2014/main" id="{4AF71DED-FEFE-0E4E-9A0F-5EB050BF0ABE}"/>
              </a:ext>
            </a:extLst>
          </p:cNvPr>
          <p:cNvSpPr txBox="1"/>
          <p:nvPr/>
        </p:nvSpPr>
        <p:spPr>
          <a:xfrm>
            <a:off x="8750595" y="1711842"/>
            <a:ext cx="2328531" cy="646331"/>
          </a:xfrm>
          <a:prstGeom prst="rect">
            <a:avLst/>
          </a:prstGeom>
          <a:noFill/>
        </p:spPr>
        <p:txBody>
          <a:bodyPr wrap="square" rtlCol="0">
            <a:spAutoFit/>
          </a:bodyPr>
          <a:lstStyle/>
          <a:p>
            <a:r>
              <a:rPr lang="fr-FR" i="1" dirty="0" err="1"/>
              <a:t>Bunyavanich</a:t>
            </a:r>
            <a:endParaRPr lang="fr-FR" i="1" dirty="0"/>
          </a:p>
          <a:p>
            <a:endParaRPr lang="fr-FR" dirty="0"/>
          </a:p>
        </p:txBody>
      </p:sp>
    </p:spTree>
    <p:extLst>
      <p:ext uri="{BB962C8B-B14F-4D97-AF65-F5344CB8AC3E}">
        <p14:creationId xmlns:p14="http://schemas.microsoft.com/office/powerpoint/2010/main" val="325773681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1" name="Rectangle 20">
            <a:extLst>
              <a:ext uri="{FF2B5EF4-FFF2-40B4-BE49-F238E27FC236}">
                <a16:creationId xmlns:a16="http://schemas.microsoft.com/office/drawing/2014/main" id="{37123596-33E5-4F49-84BD-55088CBB2B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9">
            <a:extLst>
              <a:ext uri="{FF2B5EF4-FFF2-40B4-BE49-F238E27FC236}">
                <a16:creationId xmlns:a16="http://schemas.microsoft.com/office/drawing/2014/main" id="{14DB01B1-4FF1-594F-A3A2-988ADA6472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11">
            <a:extLst>
              <a:ext uri="{FF2B5EF4-FFF2-40B4-BE49-F238E27FC236}">
                <a16:creationId xmlns:a16="http://schemas.microsoft.com/office/drawing/2014/main" id="{15C4EE89-F86B-3944-BC86-C36BB01D8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ZoneTexte 23">
            <a:extLst>
              <a:ext uri="{FF2B5EF4-FFF2-40B4-BE49-F238E27FC236}">
                <a16:creationId xmlns:a16="http://schemas.microsoft.com/office/drawing/2014/main" id="{5AB350C4-F0D9-054D-9B06-685E8C98AB2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5" name="ZoneTexte 24">
            <a:extLst>
              <a:ext uri="{FF2B5EF4-FFF2-40B4-BE49-F238E27FC236}">
                <a16:creationId xmlns:a16="http://schemas.microsoft.com/office/drawing/2014/main" id="{91E2B154-78E2-DC4C-91A5-C3D6FDB3954A}"/>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6" name="Espace réservé du numéro de diapositive 4">
            <a:extLst>
              <a:ext uri="{FF2B5EF4-FFF2-40B4-BE49-F238E27FC236}">
                <a16:creationId xmlns:a16="http://schemas.microsoft.com/office/drawing/2014/main" id="{475DB835-B32C-8143-9C82-FE18093A46E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68</a:t>
            </a:fld>
            <a:endParaRPr lang="en-US" dirty="0">
              <a:solidFill>
                <a:schemeClr val="bg1"/>
              </a:solidFill>
            </a:endParaRPr>
          </a:p>
        </p:txBody>
      </p:sp>
      <p:pic>
        <p:nvPicPr>
          <p:cNvPr id="27" name="Image 3">
            <a:extLst>
              <a:ext uri="{FF2B5EF4-FFF2-40B4-BE49-F238E27FC236}">
                <a16:creationId xmlns:a16="http://schemas.microsoft.com/office/drawing/2014/main" id="{0331E7AD-CC97-924B-AFBF-A4B01B4838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28" name="Rectangle 27">
            <a:extLst>
              <a:ext uri="{FF2B5EF4-FFF2-40B4-BE49-F238E27FC236}">
                <a16:creationId xmlns:a16="http://schemas.microsoft.com/office/drawing/2014/main" id="{017B8D9E-B57A-2C40-84EA-0D53BB234D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9">
            <a:extLst>
              <a:ext uri="{FF2B5EF4-FFF2-40B4-BE49-F238E27FC236}">
                <a16:creationId xmlns:a16="http://schemas.microsoft.com/office/drawing/2014/main" id="{F5820F18-8238-C346-A959-BBB25EBC0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Isosceles Triangle 11">
            <a:extLst>
              <a:ext uri="{FF2B5EF4-FFF2-40B4-BE49-F238E27FC236}">
                <a16:creationId xmlns:a16="http://schemas.microsoft.com/office/drawing/2014/main" id="{381E9AA6-15AF-3342-A404-D61163BAE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ZoneTexte 30">
            <a:extLst>
              <a:ext uri="{FF2B5EF4-FFF2-40B4-BE49-F238E27FC236}">
                <a16:creationId xmlns:a16="http://schemas.microsoft.com/office/drawing/2014/main" id="{9CA315DB-722F-B14E-AC07-457BBF6D497E}"/>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2" name="ZoneTexte 31">
            <a:extLst>
              <a:ext uri="{FF2B5EF4-FFF2-40B4-BE49-F238E27FC236}">
                <a16:creationId xmlns:a16="http://schemas.microsoft.com/office/drawing/2014/main" id="{3F42F58D-06E0-E144-8E8C-F309E7110E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3" name="Espace réservé du numéro de diapositive 4">
            <a:extLst>
              <a:ext uri="{FF2B5EF4-FFF2-40B4-BE49-F238E27FC236}">
                <a16:creationId xmlns:a16="http://schemas.microsoft.com/office/drawing/2014/main" id="{05A36009-CF02-2D4E-8FEB-31E0DD9E6B2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68</a:t>
            </a:fld>
            <a:endParaRPr lang="en-US" dirty="0">
              <a:solidFill>
                <a:schemeClr val="bg1"/>
              </a:solidFill>
            </a:endParaRPr>
          </a:p>
        </p:txBody>
      </p:sp>
      <p:pic>
        <p:nvPicPr>
          <p:cNvPr id="34" name="Image 3">
            <a:extLst>
              <a:ext uri="{FF2B5EF4-FFF2-40B4-BE49-F238E27FC236}">
                <a16:creationId xmlns:a16="http://schemas.microsoft.com/office/drawing/2014/main" id="{04CD86EB-E7FE-754D-9133-6F010D0368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5" name="Titre 1">
            <a:extLst>
              <a:ext uri="{FF2B5EF4-FFF2-40B4-BE49-F238E27FC236}">
                <a16:creationId xmlns:a16="http://schemas.microsoft.com/office/drawing/2014/main" id="{B94479FB-DA16-EA40-AC8F-B00CB5B6E77C}"/>
              </a:ext>
            </a:extLst>
          </p:cNvPr>
          <p:cNvSpPr>
            <a:spLocks noGrp="1"/>
          </p:cNvSpPr>
          <p:nvPr>
            <p:ph type="title"/>
          </p:nvPr>
        </p:nvSpPr>
        <p:spPr>
          <a:xfrm>
            <a:off x="677333" y="609600"/>
            <a:ext cx="11281834" cy="872359"/>
          </a:xfrm>
        </p:spPr>
        <p:txBody>
          <a:bodyPr>
            <a:normAutofit/>
          </a:bodyPr>
          <a:lstStyle/>
          <a:p>
            <a:r>
              <a:rPr lang="fr-FR" dirty="0"/>
              <a:t>COVID-19 et enfant : « </a:t>
            </a:r>
            <a:r>
              <a:rPr lang="fr-FR" dirty="0" err="1"/>
              <a:t>Trained</a:t>
            </a:r>
            <a:r>
              <a:rPr lang="fr-FR" dirty="0"/>
              <a:t> </a:t>
            </a:r>
            <a:r>
              <a:rPr lang="fr-FR" dirty="0" err="1"/>
              <a:t>immunity</a:t>
            </a:r>
            <a:r>
              <a:rPr lang="fr-FR" dirty="0"/>
              <a:t> »</a:t>
            </a:r>
          </a:p>
        </p:txBody>
      </p:sp>
      <p:pic>
        <p:nvPicPr>
          <p:cNvPr id="36" name="Image 35" descr="Une image contenant capture d’écran&#10;&#10;Description générée automatiquement">
            <a:extLst>
              <a:ext uri="{FF2B5EF4-FFF2-40B4-BE49-F238E27FC236}">
                <a16:creationId xmlns:a16="http://schemas.microsoft.com/office/drawing/2014/main" id="{27F212CB-63B2-4140-9DA6-D4196FDA330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12664" y="1541778"/>
            <a:ext cx="8016948" cy="4509533"/>
          </a:xfrm>
          <a:prstGeom prst="rect">
            <a:avLst/>
          </a:prstGeom>
        </p:spPr>
      </p:pic>
      <p:sp>
        <p:nvSpPr>
          <p:cNvPr id="4" name="ZoneTexte 3">
            <a:extLst>
              <a:ext uri="{FF2B5EF4-FFF2-40B4-BE49-F238E27FC236}">
                <a16:creationId xmlns:a16="http://schemas.microsoft.com/office/drawing/2014/main" id="{A15B4751-91E6-3542-B5F7-23110EFBFD87}"/>
              </a:ext>
            </a:extLst>
          </p:cNvPr>
          <p:cNvSpPr txBox="1"/>
          <p:nvPr/>
        </p:nvSpPr>
        <p:spPr>
          <a:xfrm>
            <a:off x="5724303" y="6317866"/>
            <a:ext cx="3922869" cy="338554"/>
          </a:xfrm>
          <a:prstGeom prst="rect">
            <a:avLst/>
          </a:prstGeom>
          <a:noFill/>
        </p:spPr>
        <p:txBody>
          <a:bodyPr wrap="none" rtlCol="0">
            <a:spAutoFit/>
          </a:bodyPr>
          <a:lstStyle/>
          <a:p>
            <a:r>
              <a:rPr lang="fr-FR" sz="1600" dirty="0" err="1"/>
              <a:t>Netea</a:t>
            </a:r>
            <a:r>
              <a:rPr lang="fr-FR" sz="1600" dirty="0"/>
              <a:t> Nature in </a:t>
            </a:r>
            <a:r>
              <a:rPr lang="fr-FR" sz="1600" dirty="0" err="1"/>
              <a:t>Immunology</a:t>
            </a:r>
            <a:r>
              <a:rPr lang="fr-FR" sz="1600" dirty="0"/>
              <a:t> March 2020</a:t>
            </a:r>
          </a:p>
        </p:txBody>
      </p:sp>
    </p:spTree>
    <p:extLst>
      <p:ext uri="{BB962C8B-B14F-4D97-AF65-F5344CB8AC3E}">
        <p14:creationId xmlns:p14="http://schemas.microsoft.com/office/powerpoint/2010/main" val="329745023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enfant : Clinique</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611346" y="1488612"/>
            <a:ext cx="10175924" cy="5185565"/>
          </a:xfrm>
        </p:spPr>
        <p:txBody>
          <a:bodyPr>
            <a:normAutofit/>
          </a:bodyPr>
          <a:lstStyle/>
          <a:p>
            <a:r>
              <a:rPr lang="fr-FR" sz="2000" b="1" dirty="0">
                <a:solidFill>
                  <a:schemeClr val="tx1"/>
                </a:solidFill>
              </a:rPr>
              <a:t>Pas de signe spécifique</a:t>
            </a:r>
          </a:p>
          <a:p>
            <a:pPr lvl="1"/>
            <a:r>
              <a:rPr lang="fr-FR" sz="1800" dirty="0">
                <a:solidFill>
                  <a:schemeClr val="tx1"/>
                </a:solidFill>
              </a:rPr>
              <a:t>Fièvre</a:t>
            </a:r>
          </a:p>
          <a:p>
            <a:pPr lvl="1"/>
            <a:r>
              <a:rPr lang="fr-FR" sz="1800" dirty="0">
                <a:solidFill>
                  <a:schemeClr val="tx1"/>
                </a:solidFill>
              </a:rPr>
              <a:t>Toux, rhino, sifflements</a:t>
            </a:r>
          </a:p>
          <a:p>
            <a:pPr lvl="1"/>
            <a:r>
              <a:rPr lang="fr-FR" sz="1800" dirty="0">
                <a:solidFill>
                  <a:schemeClr val="tx1"/>
                </a:solidFill>
              </a:rPr>
              <a:t>Diarrhée, vomissements</a:t>
            </a:r>
          </a:p>
          <a:p>
            <a:pPr lvl="1"/>
            <a:r>
              <a:rPr lang="fr-FR" sz="1800" dirty="0">
                <a:solidFill>
                  <a:schemeClr val="tx1"/>
                </a:solidFill>
              </a:rPr>
              <a:t>Dysphagie</a:t>
            </a:r>
          </a:p>
          <a:p>
            <a:pPr lvl="1"/>
            <a:r>
              <a:rPr lang="fr-FR" sz="1800" dirty="0">
                <a:solidFill>
                  <a:schemeClr val="tx1"/>
                </a:solidFill>
              </a:rPr>
              <a:t>Eruptions cutanées non spécifiques</a:t>
            </a:r>
          </a:p>
          <a:p>
            <a:pPr lvl="1"/>
            <a:r>
              <a:rPr lang="fr-FR" sz="1800" dirty="0">
                <a:solidFill>
                  <a:schemeClr val="tx1"/>
                </a:solidFill>
              </a:rPr>
              <a:t>Troubles neurologiques </a:t>
            </a:r>
          </a:p>
          <a:p>
            <a:r>
              <a:rPr lang="fr-FR" sz="2000" b="1" dirty="0">
                <a:solidFill>
                  <a:schemeClr val="tx1"/>
                </a:solidFill>
              </a:rPr>
              <a:t>Les signes plus spécifiques rencontrés chez l’adulte sont plus rares avant 10 ans</a:t>
            </a:r>
          </a:p>
          <a:p>
            <a:pPr lvl="1"/>
            <a:r>
              <a:rPr lang="fr-FR" sz="1800" dirty="0">
                <a:solidFill>
                  <a:schemeClr val="tx1"/>
                </a:solidFill>
              </a:rPr>
              <a:t>Pneumopathie avec aspect </a:t>
            </a:r>
            <a:r>
              <a:rPr lang="fr-FR" sz="1800" dirty="0" err="1">
                <a:solidFill>
                  <a:schemeClr val="tx1"/>
                </a:solidFill>
              </a:rPr>
              <a:t>scanographique</a:t>
            </a:r>
            <a:r>
              <a:rPr lang="fr-FR" sz="1800" dirty="0">
                <a:solidFill>
                  <a:schemeClr val="tx1"/>
                </a:solidFill>
              </a:rPr>
              <a:t> typique</a:t>
            </a:r>
          </a:p>
          <a:p>
            <a:pPr lvl="1"/>
            <a:r>
              <a:rPr lang="fr-FR" sz="1800" dirty="0">
                <a:solidFill>
                  <a:schemeClr val="tx1"/>
                </a:solidFill>
              </a:rPr>
              <a:t>Anosmie-agueusie</a:t>
            </a:r>
          </a:p>
          <a:p>
            <a:pPr lvl="1"/>
            <a:r>
              <a:rPr lang="fr-FR" sz="1800" dirty="0">
                <a:solidFill>
                  <a:schemeClr val="tx1"/>
                </a:solidFill>
              </a:rPr>
              <a:t>Acrocyanose</a:t>
            </a:r>
          </a:p>
          <a:p>
            <a:endParaRPr lang="fr-FR" dirty="0"/>
          </a:p>
        </p:txBody>
      </p:sp>
      <p:sp>
        <p:nvSpPr>
          <p:cNvPr id="14" name="Espace réservé du contenu 8">
            <a:extLst>
              <a:ext uri="{FF2B5EF4-FFF2-40B4-BE49-F238E27FC236}">
                <a16:creationId xmlns:a16="http://schemas.microsoft.com/office/drawing/2014/main" id="{9D814F18-ADE6-DF42-8549-1945C7CDD55B}"/>
              </a:ext>
            </a:extLst>
          </p:cNvPr>
          <p:cNvSpPr>
            <a:spLocks noGrp="1"/>
          </p:cNvSpPr>
          <p:nvPr/>
        </p:nvSpPr>
        <p:spPr>
          <a:xfrm>
            <a:off x="4803063" y="5242004"/>
            <a:ext cx="6176001" cy="1571348"/>
          </a:xfrm>
          <a:prstGeom prst="rect">
            <a:avLst/>
          </a:prstGeom>
          <a:solidFill>
            <a:schemeClr val="accent1"/>
          </a:solidFill>
          <a:ln>
            <a:solidFill>
              <a:schemeClr val="tx1">
                <a:lumMod val="65000"/>
                <a:lumOff val="35000"/>
              </a:schemeClr>
            </a:solidFill>
          </a:ln>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700" b="1" dirty="0">
                <a:solidFill>
                  <a:schemeClr val="bg1"/>
                </a:solidFill>
              </a:rPr>
              <a:t>Seuls sujets considérés </a:t>
            </a:r>
            <a:r>
              <a:rPr lang="fr-FR" sz="1700" b="1" u="sng" dirty="0">
                <a:solidFill>
                  <a:schemeClr val="bg1"/>
                </a:solidFill>
              </a:rPr>
              <a:t>aujourd’hui</a:t>
            </a:r>
            <a:r>
              <a:rPr lang="fr-FR" sz="1700" b="1" dirty="0">
                <a:solidFill>
                  <a:schemeClr val="bg1"/>
                </a:solidFill>
              </a:rPr>
              <a:t> comme immunisés </a:t>
            </a:r>
          </a:p>
          <a:p>
            <a:pPr lvl="1">
              <a:buClr>
                <a:schemeClr val="bg1"/>
              </a:buClr>
              <a:buFont typeface="Wingdings" pitchFamily="2" charset="2"/>
              <a:buChar char="§"/>
            </a:pPr>
            <a:r>
              <a:rPr lang="fr-FR" sz="1500" b="1" dirty="0">
                <a:solidFill>
                  <a:schemeClr val="bg1"/>
                </a:solidFill>
              </a:rPr>
              <a:t>Test PCR positif</a:t>
            </a:r>
          </a:p>
          <a:p>
            <a:pPr lvl="1">
              <a:buClr>
                <a:schemeClr val="bg1"/>
              </a:buClr>
              <a:buFont typeface="Wingdings" pitchFamily="2" charset="2"/>
              <a:buChar char="§"/>
            </a:pPr>
            <a:r>
              <a:rPr lang="fr-FR" sz="1500" b="1" dirty="0">
                <a:solidFill>
                  <a:schemeClr val="bg1"/>
                </a:solidFill>
              </a:rPr>
              <a:t>Ou scanner typique et guérison</a:t>
            </a:r>
          </a:p>
          <a:p>
            <a:pPr lvl="1">
              <a:buClr>
                <a:schemeClr val="bg1"/>
              </a:buClr>
              <a:buFont typeface="Wingdings" pitchFamily="2" charset="2"/>
              <a:buChar char="§"/>
            </a:pPr>
            <a:r>
              <a:rPr lang="fr-FR" sz="1500" b="1" dirty="0">
                <a:solidFill>
                  <a:schemeClr val="bg1"/>
                </a:solidFill>
              </a:rPr>
              <a:t>Ou signes cliniques au contact de personne testée +</a:t>
            </a:r>
          </a:p>
          <a:p>
            <a:pPr lvl="1">
              <a:buClr>
                <a:schemeClr val="bg1"/>
              </a:buClr>
              <a:buFont typeface="Wingdings" pitchFamily="2" charset="2"/>
              <a:buChar char="§"/>
            </a:pPr>
            <a:r>
              <a:rPr lang="fr-FR" sz="1500" b="1" dirty="0">
                <a:solidFill>
                  <a:schemeClr val="bg1"/>
                </a:solidFill>
              </a:rPr>
              <a:t>Sérologie </a:t>
            </a:r>
            <a:r>
              <a:rPr lang="fr-FR" sz="1500" b="1" dirty="0" err="1">
                <a:solidFill>
                  <a:schemeClr val="bg1"/>
                </a:solidFill>
              </a:rPr>
              <a:t>IgG</a:t>
            </a:r>
            <a:r>
              <a:rPr lang="fr-FR" sz="1500" b="1" dirty="0">
                <a:solidFill>
                  <a:schemeClr val="bg1"/>
                </a:solidFill>
              </a:rPr>
              <a:t> &amp; </a:t>
            </a:r>
            <a:r>
              <a:rPr lang="fr-FR" sz="1500" b="1" dirty="0" err="1">
                <a:solidFill>
                  <a:schemeClr val="bg1"/>
                </a:solidFill>
              </a:rPr>
              <a:t>IgM</a:t>
            </a:r>
            <a:r>
              <a:rPr lang="fr-FR" sz="1500" b="1" dirty="0">
                <a:solidFill>
                  <a:schemeClr val="bg1"/>
                </a:solidFill>
              </a:rPr>
              <a:t> positives</a:t>
            </a:r>
          </a:p>
          <a:p>
            <a:pPr lvl="1"/>
            <a:endParaRPr lang="fr-FR" sz="1500" b="1" dirty="0"/>
          </a:p>
        </p:txBody>
      </p:sp>
      <p:pic>
        <p:nvPicPr>
          <p:cNvPr id="5" name="Image 4" descr="Une image contenant personne, enfant, garçon, petit&#10;&#10;Description générée automatiquement">
            <a:extLst>
              <a:ext uri="{FF2B5EF4-FFF2-40B4-BE49-F238E27FC236}">
                <a16:creationId xmlns:a16="http://schemas.microsoft.com/office/drawing/2014/main" id="{DD1F4646-F3DA-B044-834A-71267240438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465386" y="639117"/>
            <a:ext cx="2555256" cy="1555122"/>
          </a:xfrm>
          <a:prstGeom prst="rect">
            <a:avLst/>
          </a:prstGeom>
        </p:spPr>
      </p:pic>
    </p:spTree>
    <p:extLst>
      <p:ext uri="{BB962C8B-B14F-4D97-AF65-F5344CB8AC3E}">
        <p14:creationId xmlns:p14="http://schemas.microsoft.com/office/powerpoint/2010/main" val="2334087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838984" y="106967"/>
            <a:ext cx="11256838" cy="1320800"/>
          </a:xfrm>
        </p:spPr>
        <p:txBody>
          <a:bodyPr>
            <a:normAutofit/>
          </a:bodyPr>
          <a:lstStyle/>
          <a:p>
            <a:r>
              <a:rPr lang="fr-FR" dirty="0"/>
              <a:t>La pandémie COVID-19 dans le monde </a:t>
            </a:r>
            <a:br>
              <a:rPr lang="fr-FR" dirty="0"/>
            </a:br>
            <a:r>
              <a:rPr lang="fr-FR" dirty="0"/>
              <a:t>rapportée à la population </a:t>
            </a:r>
            <a:r>
              <a:rPr lang="fr-FR" sz="2800" dirty="0"/>
              <a:t>(09/05/20)</a:t>
            </a: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ZoneTexte 13">
            <a:extLst>
              <a:ext uri="{FF2B5EF4-FFF2-40B4-BE49-F238E27FC236}">
                <a16:creationId xmlns:a16="http://schemas.microsoft.com/office/drawing/2014/main" id="{67BC7994-124A-844E-A0D2-179697A45AD6}"/>
              </a:ext>
            </a:extLst>
          </p:cNvPr>
          <p:cNvSpPr txBox="1"/>
          <p:nvPr/>
        </p:nvSpPr>
        <p:spPr>
          <a:xfrm>
            <a:off x="604821" y="1747087"/>
            <a:ext cx="5441747" cy="369332"/>
          </a:xfrm>
          <a:prstGeom prst="rect">
            <a:avLst/>
          </a:prstGeom>
          <a:solidFill>
            <a:schemeClr val="accent5"/>
          </a:solidFill>
        </p:spPr>
        <p:txBody>
          <a:bodyPr wrap="square" rtlCol="0">
            <a:spAutoFit/>
          </a:bodyPr>
          <a:lstStyle/>
          <a:p>
            <a:pPr algn="ctr"/>
            <a:r>
              <a:rPr lang="fr-FR" b="1" dirty="0">
                <a:solidFill>
                  <a:schemeClr val="bg1"/>
                </a:solidFill>
              </a:rPr>
              <a:t>Hémisphère NORD</a:t>
            </a:r>
          </a:p>
        </p:txBody>
      </p:sp>
      <p:sp>
        <p:nvSpPr>
          <p:cNvPr id="19" name="ZoneTexte 18">
            <a:extLst>
              <a:ext uri="{FF2B5EF4-FFF2-40B4-BE49-F238E27FC236}">
                <a16:creationId xmlns:a16="http://schemas.microsoft.com/office/drawing/2014/main" id="{AE9D8538-3FAF-E24C-8019-2F3AFE21E204}"/>
              </a:ext>
            </a:extLst>
          </p:cNvPr>
          <p:cNvSpPr txBox="1"/>
          <p:nvPr/>
        </p:nvSpPr>
        <p:spPr>
          <a:xfrm>
            <a:off x="6289811" y="1747087"/>
            <a:ext cx="5571848" cy="369332"/>
          </a:xfrm>
          <a:prstGeom prst="rect">
            <a:avLst/>
          </a:prstGeom>
          <a:solidFill>
            <a:schemeClr val="accent3"/>
          </a:solidFill>
        </p:spPr>
        <p:txBody>
          <a:bodyPr wrap="square" rtlCol="0">
            <a:spAutoFit/>
          </a:bodyPr>
          <a:lstStyle/>
          <a:p>
            <a:pPr algn="ctr"/>
            <a:r>
              <a:rPr lang="fr-FR" b="1" dirty="0">
                <a:solidFill>
                  <a:schemeClr val="bg1"/>
                </a:solidFill>
              </a:rPr>
              <a:t>Hémisphère SUD</a:t>
            </a:r>
          </a:p>
        </p:txBody>
      </p:sp>
      <p:graphicFrame>
        <p:nvGraphicFramePr>
          <p:cNvPr id="9" name="Tableau 8">
            <a:extLst>
              <a:ext uri="{FF2B5EF4-FFF2-40B4-BE49-F238E27FC236}">
                <a16:creationId xmlns:a16="http://schemas.microsoft.com/office/drawing/2014/main" id="{B1041745-5D97-B745-8B3B-BDB3C033A2A6}"/>
              </a:ext>
            </a:extLst>
          </p:cNvPr>
          <p:cNvGraphicFramePr>
            <a:graphicFrameLocks noGrp="1"/>
          </p:cNvGraphicFramePr>
          <p:nvPr>
            <p:extLst>
              <p:ext uri="{D42A27DB-BD31-4B8C-83A1-F6EECF244321}">
                <p14:modId xmlns:p14="http://schemas.microsoft.com/office/powerpoint/2010/main" val="3861420217"/>
              </p:ext>
            </p:extLst>
          </p:nvPr>
        </p:nvGraphicFramePr>
        <p:xfrm>
          <a:off x="6289811" y="2208025"/>
          <a:ext cx="5571848" cy="2685760"/>
        </p:xfrm>
        <a:graphic>
          <a:graphicData uri="http://schemas.openxmlformats.org/drawingml/2006/table">
            <a:tbl>
              <a:tblPr firstRow="1" bandRow="1">
                <a:tableStyleId>{F5AB1C69-6EDB-4FF4-983F-18BD219EF322}</a:tableStyleId>
              </a:tblPr>
              <a:tblGrid>
                <a:gridCol w="2227946">
                  <a:extLst>
                    <a:ext uri="{9D8B030D-6E8A-4147-A177-3AD203B41FA5}">
                      <a16:colId xmlns:a16="http://schemas.microsoft.com/office/drawing/2014/main" val="3713008006"/>
                    </a:ext>
                  </a:extLst>
                </a:gridCol>
                <a:gridCol w="3343902">
                  <a:extLst>
                    <a:ext uri="{9D8B030D-6E8A-4147-A177-3AD203B41FA5}">
                      <a16:colId xmlns:a16="http://schemas.microsoft.com/office/drawing/2014/main" val="3594210683"/>
                    </a:ext>
                  </a:extLst>
                </a:gridCol>
              </a:tblGrid>
              <a:tr h="383680">
                <a:tc>
                  <a:txBody>
                    <a:bodyPr/>
                    <a:lstStyle/>
                    <a:p>
                      <a:r>
                        <a:rPr lang="fr-FR" dirty="0"/>
                        <a:t>PAYS</a:t>
                      </a:r>
                    </a:p>
                  </a:txBody>
                  <a:tcPr/>
                </a:tc>
                <a:tc>
                  <a:txBody>
                    <a:bodyPr/>
                    <a:lstStyle/>
                    <a:p>
                      <a:r>
                        <a:rPr lang="fr-FR" dirty="0" err="1"/>
                        <a:t>Nbre</a:t>
                      </a:r>
                      <a:r>
                        <a:rPr lang="fr-FR" dirty="0"/>
                        <a:t> de décès par million</a:t>
                      </a:r>
                    </a:p>
                  </a:txBody>
                  <a:tcPr/>
                </a:tc>
                <a:extLst>
                  <a:ext uri="{0D108BD9-81ED-4DB2-BD59-A6C34878D82A}">
                    <a16:rowId xmlns:a16="http://schemas.microsoft.com/office/drawing/2014/main" val="1621240212"/>
                  </a:ext>
                </a:extLst>
              </a:tr>
              <a:tr h="383680">
                <a:tc>
                  <a:txBody>
                    <a:bodyPr/>
                    <a:lstStyle/>
                    <a:p>
                      <a:r>
                        <a:rPr lang="fr-FR" dirty="0"/>
                        <a:t>Australie</a:t>
                      </a:r>
                    </a:p>
                  </a:txBody>
                  <a:tcPr/>
                </a:tc>
                <a:tc>
                  <a:txBody>
                    <a:bodyPr/>
                    <a:lstStyle/>
                    <a:p>
                      <a:pPr algn="ctr"/>
                      <a:r>
                        <a:rPr lang="fr-FR" dirty="0"/>
                        <a:t>4</a:t>
                      </a:r>
                    </a:p>
                  </a:txBody>
                  <a:tcPr/>
                </a:tc>
                <a:extLst>
                  <a:ext uri="{0D108BD9-81ED-4DB2-BD59-A6C34878D82A}">
                    <a16:rowId xmlns:a16="http://schemas.microsoft.com/office/drawing/2014/main" val="1819853462"/>
                  </a:ext>
                </a:extLst>
              </a:tr>
              <a:tr h="383680">
                <a:tc>
                  <a:txBody>
                    <a:bodyPr/>
                    <a:lstStyle/>
                    <a:p>
                      <a:r>
                        <a:rPr lang="fr-FR" dirty="0"/>
                        <a:t>Nouvelle Zélande</a:t>
                      </a:r>
                    </a:p>
                  </a:txBody>
                  <a:tcPr/>
                </a:tc>
                <a:tc>
                  <a:txBody>
                    <a:bodyPr/>
                    <a:lstStyle/>
                    <a:p>
                      <a:pPr algn="ctr"/>
                      <a:r>
                        <a:rPr lang="fr-FR" dirty="0"/>
                        <a:t>4</a:t>
                      </a:r>
                    </a:p>
                  </a:txBody>
                  <a:tcPr/>
                </a:tc>
                <a:extLst>
                  <a:ext uri="{0D108BD9-81ED-4DB2-BD59-A6C34878D82A}">
                    <a16:rowId xmlns:a16="http://schemas.microsoft.com/office/drawing/2014/main" val="2238455137"/>
                  </a:ext>
                </a:extLst>
              </a:tr>
              <a:tr h="383680">
                <a:tc>
                  <a:txBody>
                    <a:bodyPr/>
                    <a:lstStyle/>
                    <a:p>
                      <a:r>
                        <a:rPr lang="fr-FR" dirty="0"/>
                        <a:t>Chili</a:t>
                      </a:r>
                    </a:p>
                  </a:txBody>
                  <a:tcPr/>
                </a:tc>
                <a:tc>
                  <a:txBody>
                    <a:bodyPr/>
                    <a:lstStyle/>
                    <a:p>
                      <a:pPr algn="ctr"/>
                      <a:r>
                        <a:rPr lang="fr-FR" dirty="0"/>
                        <a:t>15</a:t>
                      </a:r>
                    </a:p>
                  </a:txBody>
                  <a:tcPr/>
                </a:tc>
                <a:extLst>
                  <a:ext uri="{0D108BD9-81ED-4DB2-BD59-A6C34878D82A}">
                    <a16:rowId xmlns:a16="http://schemas.microsoft.com/office/drawing/2014/main" val="2249709396"/>
                  </a:ext>
                </a:extLst>
              </a:tr>
              <a:tr h="383680">
                <a:tc>
                  <a:txBody>
                    <a:bodyPr/>
                    <a:lstStyle/>
                    <a:p>
                      <a:r>
                        <a:rPr lang="fr-FR" dirty="0"/>
                        <a:t>Argentine</a:t>
                      </a:r>
                    </a:p>
                  </a:txBody>
                  <a:tcPr/>
                </a:tc>
                <a:tc>
                  <a:txBody>
                    <a:bodyPr/>
                    <a:lstStyle/>
                    <a:p>
                      <a:pPr algn="ctr"/>
                      <a:r>
                        <a:rPr lang="fr-FR" dirty="0"/>
                        <a:t>6</a:t>
                      </a:r>
                    </a:p>
                  </a:txBody>
                  <a:tcPr/>
                </a:tc>
                <a:extLst>
                  <a:ext uri="{0D108BD9-81ED-4DB2-BD59-A6C34878D82A}">
                    <a16:rowId xmlns:a16="http://schemas.microsoft.com/office/drawing/2014/main" val="2128891111"/>
                  </a:ext>
                </a:extLst>
              </a:tr>
              <a:tr h="383680">
                <a:tc>
                  <a:txBody>
                    <a:bodyPr/>
                    <a:lstStyle/>
                    <a:p>
                      <a:r>
                        <a:rPr lang="fr-FR" dirty="0"/>
                        <a:t>Brésil</a:t>
                      </a:r>
                    </a:p>
                  </a:txBody>
                  <a:tcPr/>
                </a:tc>
                <a:tc>
                  <a:txBody>
                    <a:bodyPr/>
                    <a:lstStyle/>
                    <a:p>
                      <a:pPr algn="ctr"/>
                      <a:r>
                        <a:rPr lang="fr-FR" dirty="0"/>
                        <a:t>47</a:t>
                      </a:r>
                    </a:p>
                  </a:txBody>
                  <a:tcPr/>
                </a:tc>
                <a:extLst>
                  <a:ext uri="{0D108BD9-81ED-4DB2-BD59-A6C34878D82A}">
                    <a16:rowId xmlns:a16="http://schemas.microsoft.com/office/drawing/2014/main" val="4135898515"/>
                  </a:ext>
                </a:extLst>
              </a:tr>
              <a:tr h="383680">
                <a:tc>
                  <a:txBody>
                    <a:bodyPr/>
                    <a:lstStyle/>
                    <a:p>
                      <a:r>
                        <a:rPr lang="fr-FR" dirty="0"/>
                        <a:t>Afrique du sud</a:t>
                      </a:r>
                    </a:p>
                  </a:txBody>
                  <a:tcPr/>
                </a:tc>
                <a:tc>
                  <a:txBody>
                    <a:bodyPr/>
                    <a:lstStyle/>
                    <a:p>
                      <a:pPr algn="ctr"/>
                      <a:r>
                        <a:rPr lang="fr-FR" dirty="0"/>
                        <a:t>3</a:t>
                      </a:r>
                    </a:p>
                  </a:txBody>
                  <a:tcPr/>
                </a:tc>
                <a:extLst>
                  <a:ext uri="{0D108BD9-81ED-4DB2-BD59-A6C34878D82A}">
                    <a16:rowId xmlns:a16="http://schemas.microsoft.com/office/drawing/2014/main" val="3710474189"/>
                  </a:ext>
                </a:extLst>
              </a:tr>
            </a:tbl>
          </a:graphicData>
        </a:graphic>
      </p:graphicFrame>
      <p:graphicFrame>
        <p:nvGraphicFramePr>
          <p:cNvPr id="22" name="Tableau 21">
            <a:extLst>
              <a:ext uri="{FF2B5EF4-FFF2-40B4-BE49-F238E27FC236}">
                <a16:creationId xmlns:a16="http://schemas.microsoft.com/office/drawing/2014/main" id="{BD39F3CD-C831-D04B-994C-3C5921E134D0}"/>
              </a:ext>
            </a:extLst>
          </p:cNvPr>
          <p:cNvGraphicFramePr>
            <a:graphicFrameLocks noGrp="1"/>
          </p:cNvGraphicFramePr>
          <p:nvPr>
            <p:extLst>
              <p:ext uri="{D42A27DB-BD31-4B8C-83A1-F6EECF244321}">
                <p14:modId xmlns:p14="http://schemas.microsoft.com/office/powerpoint/2010/main" val="1439053132"/>
              </p:ext>
            </p:extLst>
          </p:nvPr>
        </p:nvGraphicFramePr>
        <p:xfrm>
          <a:off x="604821" y="2208025"/>
          <a:ext cx="5441747" cy="3826040"/>
        </p:xfrm>
        <a:graphic>
          <a:graphicData uri="http://schemas.openxmlformats.org/drawingml/2006/table">
            <a:tbl>
              <a:tblPr firstRow="1" bandRow="1">
                <a:tableStyleId>{7DF18680-E054-41AD-8BC1-D1AEF772440D}</a:tableStyleId>
              </a:tblPr>
              <a:tblGrid>
                <a:gridCol w="1974031">
                  <a:extLst>
                    <a:ext uri="{9D8B030D-6E8A-4147-A177-3AD203B41FA5}">
                      <a16:colId xmlns:a16="http://schemas.microsoft.com/office/drawing/2014/main" val="2487062776"/>
                    </a:ext>
                  </a:extLst>
                </a:gridCol>
                <a:gridCol w="3467716">
                  <a:extLst>
                    <a:ext uri="{9D8B030D-6E8A-4147-A177-3AD203B41FA5}">
                      <a16:colId xmlns:a16="http://schemas.microsoft.com/office/drawing/2014/main" val="1579625906"/>
                    </a:ext>
                  </a:extLst>
                </a:gridCol>
              </a:tblGrid>
              <a:tr h="382604">
                <a:tc>
                  <a:txBody>
                    <a:bodyPr/>
                    <a:lstStyle/>
                    <a:p>
                      <a:r>
                        <a:rPr lang="fr-FR" dirty="0"/>
                        <a:t>PAYS</a:t>
                      </a:r>
                    </a:p>
                  </a:txBody>
                  <a:tcPr/>
                </a:tc>
                <a:tc>
                  <a:txBody>
                    <a:bodyPr/>
                    <a:lstStyle/>
                    <a:p>
                      <a:r>
                        <a:rPr lang="fr-FR" dirty="0" err="1"/>
                        <a:t>Nbre</a:t>
                      </a:r>
                      <a:r>
                        <a:rPr lang="fr-FR" dirty="0"/>
                        <a:t> de décès par million</a:t>
                      </a:r>
                    </a:p>
                  </a:txBody>
                  <a:tcPr/>
                </a:tc>
                <a:extLst>
                  <a:ext uri="{0D108BD9-81ED-4DB2-BD59-A6C34878D82A}">
                    <a16:rowId xmlns:a16="http://schemas.microsoft.com/office/drawing/2014/main" val="1596950246"/>
                  </a:ext>
                </a:extLst>
              </a:tr>
              <a:tr h="382604">
                <a:tc>
                  <a:txBody>
                    <a:bodyPr/>
                    <a:lstStyle/>
                    <a:p>
                      <a:r>
                        <a:rPr lang="fr-FR" dirty="0"/>
                        <a:t>France</a:t>
                      </a:r>
                    </a:p>
                  </a:txBody>
                  <a:tcPr/>
                </a:tc>
                <a:tc>
                  <a:txBody>
                    <a:bodyPr/>
                    <a:lstStyle/>
                    <a:p>
                      <a:pPr algn="ctr"/>
                      <a:r>
                        <a:rPr lang="fr-FR" dirty="0"/>
                        <a:t>402</a:t>
                      </a:r>
                    </a:p>
                  </a:txBody>
                  <a:tcPr/>
                </a:tc>
                <a:extLst>
                  <a:ext uri="{0D108BD9-81ED-4DB2-BD59-A6C34878D82A}">
                    <a16:rowId xmlns:a16="http://schemas.microsoft.com/office/drawing/2014/main" val="1973303681"/>
                  </a:ext>
                </a:extLst>
              </a:tr>
              <a:tr h="382604">
                <a:tc>
                  <a:txBody>
                    <a:bodyPr/>
                    <a:lstStyle/>
                    <a:p>
                      <a:r>
                        <a:rPr lang="fr-FR" dirty="0"/>
                        <a:t>Espagne</a:t>
                      </a:r>
                    </a:p>
                  </a:txBody>
                  <a:tcPr/>
                </a:tc>
                <a:tc>
                  <a:txBody>
                    <a:bodyPr/>
                    <a:lstStyle/>
                    <a:p>
                      <a:pPr algn="ctr"/>
                      <a:r>
                        <a:rPr lang="fr-FR" dirty="0"/>
                        <a:t>562</a:t>
                      </a:r>
                    </a:p>
                  </a:txBody>
                  <a:tcPr/>
                </a:tc>
                <a:extLst>
                  <a:ext uri="{0D108BD9-81ED-4DB2-BD59-A6C34878D82A}">
                    <a16:rowId xmlns:a16="http://schemas.microsoft.com/office/drawing/2014/main" val="2438044032"/>
                  </a:ext>
                </a:extLst>
              </a:tr>
              <a:tr h="382604">
                <a:tc>
                  <a:txBody>
                    <a:bodyPr/>
                    <a:lstStyle/>
                    <a:p>
                      <a:r>
                        <a:rPr lang="fr-FR" dirty="0"/>
                        <a:t>Italie</a:t>
                      </a:r>
                    </a:p>
                  </a:txBody>
                  <a:tcPr/>
                </a:tc>
                <a:tc>
                  <a:txBody>
                    <a:bodyPr/>
                    <a:lstStyle/>
                    <a:p>
                      <a:pPr algn="ctr"/>
                      <a:r>
                        <a:rPr lang="fr-FR" dirty="0"/>
                        <a:t>500</a:t>
                      </a:r>
                    </a:p>
                  </a:txBody>
                  <a:tcPr/>
                </a:tc>
                <a:extLst>
                  <a:ext uri="{0D108BD9-81ED-4DB2-BD59-A6C34878D82A}">
                    <a16:rowId xmlns:a16="http://schemas.microsoft.com/office/drawing/2014/main" val="2354175755"/>
                  </a:ext>
                </a:extLst>
              </a:tr>
              <a:tr h="382604">
                <a:tc>
                  <a:txBody>
                    <a:bodyPr/>
                    <a:lstStyle/>
                    <a:p>
                      <a:r>
                        <a:rPr lang="fr-FR" dirty="0"/>
                        <a:t>Allemagne</a:t>
                      </a:r>
                    </a:p>
                  </a:txBody>
                  <a:tcPr/>
                </a:tc>
                <a:tc>
                  <a:txBody>
                    <a:bodyPr/>
                    <a:lstStyle/>
                    <a:p>
                      <a:pPr algn="ctr"/>
                      <a:r>
                        <a:rPr lang="fr-FR" dirty="0"/>
                        <a:t>90</a:t>
                      </a:r>
                    </a:p>
                  </a:txBody>
                  <a:tcPr/>
                </a:tc>
                <a:extLst>
                  <a:ext uri="{0D108BD9-81ED-4DB2-BD59-A6C34878D82A}">
                    <a16:rowId xmlns:a16="http://schemas.microsoft.com/office/drawing/2014/main" val="3064172216"/>
                  </a:ext>
                </a:extLst>
              </a:tr>
              <a:tr h="382604">
                <a:tc>
                  <a:txBody>
                    <a:bodyPr/>
                    <a:lstStyle/>
                    <a:p>
                      <a:r>
                        <a:rPr lang="fr-FR" dirty="0"/>
                        <a:t>Belgique</a:t>
                      </a:r>
                    </a:p>
                  </a:txBody>
                  <a:tcPr/>
                </a:tc>
                <a:tc>
                  <a:txBody>
                    <a:bodyPr/>
                    <a:lstStyle/>
                    <a:p>
                      <a:pPr algn="ctr"/>
                      <a:r>
                        <a:rPr lang="fr-FR" dirty="0"/>
                        <a:t>735</a:t>
                      </a:r>
                    </a:p>
                  </a:txBody>
                  <a:tcPr/>
                </a:tc>
                <a:extLst>
                  <a:ext uri="{0D108BD9-81ED-4DB2-BD59-A6C34878D82A}">
                    <a16:rowId xmlns:a16="http://schemas.microsoft.com/office/drawing/2014/main" val="2520981913"/>
                  </a:ext>
                </a:extLst>
              </a:tr>
              <a:tr h="382604">
                <a:tc>
                  <a:txBody>
                    <a:bodyPr/>
                    <a:lstStyle/>
                    <a:p>
                      <a:r>
                        <a:rPr lang="fr-FR" dirty="0"/>
                        <a:t>USA</a:t>
                      </a:r>
                    </a:p>
                  </a:txBody>
                  <a:tcPr/>
                </a:tc>
                <a:tc>
                  <a:txBody>
                    <a:bodyPr/>
                    <a:lstStyle/>
                    <a:p>
                      <a:pPr algn="ctr"/>
                      <a:r>
                        <a:rPr lang="fr-FR" dirty="0"/>
                        <a:t>238</a:t>
                      </a:r>
                    </a:p>
                  </a:txBody>
                  <a:tcPr/>
                </a:tc>
                <a:extLst>
                  <a:ext uri="{0D108BD9-81ED-4DB2-BD59-A6C34878D82A}">
                    <a16:rowId xmlns:a16="http://schemas.microsoft.com/office/drawing/2014/main" val="1172819487"/>
                  </a:ext>
                </a:extLst>
              </a:tr>
              <a:tr h="382604">
                <a:tc>
                  <a:txBody>
                    <a:bodyPr/>
                    <a:lstStyle/>
                    <a:p>
                      <a:r>
                        <a:rPr lang="fr-FR" dirty="0"/>
                        <a:t>Chine</a:t>
                      </a:r>
                    </a:p>
                  </a:txBody>
                  <a:tcPr/>
                </a:tc>
                <a:tc>
                  <a:txBody>
                    <a:bodyPr/>
                    <a:lstStyle/>
                    <a:p>
                      <a:pPr algn="ctr"/>
                      <a:r>
                        <a:rPr lang="fr-FR" dirty="0"/>
                        <a:t>3</a:t>
                      </a:r>
                    </a:p>
                  </a:txBody>
                  <a:tcPr/>
                </a:tc>
                <a:extLst>
                  <a:ext uri="{0D108BD9-81ED-4DB2-BD59-A6C34878D82A}">
                    <a16:rowId xmlns:a16="http://schemas.microsoft.com/office/drawing/2014/main" val="3555507912"/>
                  </a:ext>
                </a:extLst>
              </a:tr>
              <a:tr h="382604">
                <a:tc>
                  <a:txBody>
                    <a:bodyPr/>
                    <a:lstStyle/>
                    <a:p>
                      <a:r>
                        <a:rPr lang="fr-FR" dirty="0"/>
                        <a:t>Angleterre</a:t>
                      </a:r>
                    </a:p>
                  </a:txBody>
                  <a:tcPr/>
                </a:tc>
                <a:tc>
                  <a:txBody>
                    <a:bodyPr/>
                    <a:lstStyle/>
                    <a:p>
                      <a:pPr algn="ctr"/>
                      <a:r>
                        <a:rPr lang="fr-FR" dirty="0"/>
                        <a:t>460</a:t>
                      </a:r>
                    </a:p>
                  </a:txBody>
                  <a:tcPr/>
                </a:tc>
                <a:extLst>
                  <a:ext uri="{0D108BD9-81ED-4DB2-BD59-A6C34878D82A}">
                    <a16:rowId xmlns:a16="http://schemas.microsoft.com/office/drawing/2014/main" val="3001157448"/>
                  </a:ext>
                </a:extLst>
              </a:tr>
              <a:tr h="382604">
                <a:tc>
                  <a:txBody>
                    <a:bodyPr/>
                    <a:lstStyle/>
                    <a:p>
                      <a:r>
                        <a:rPr lang="fr-FR" dirty="0"/>
                        <a:t>Suisse</a:t>
                      </a:r>
                    </a:p>
                  </a:txBody>
                  <a:tcPr/>
                </a:tc>
                <a:tc>
                  <a:txBody>
                    <a:bodyPr/>
                    <a:lstStyle/>
                    <a:p>
                      <a:pPr algn="ctr"/>
                      <a:r>
                        <a:rPr lang="fr-FR" dirty="0"/>
                        <a:t>211</a:t>
                      </a:r>
                    </a:p>
                  </a:txBody>
                  <a:tcPr/>
                </a:tc>
                <a:extLst>
                  <a:ext uri="{0D108BD9-81ED-4DB2-BD59-A6C34878D82A}">
                    <a16:rowId xmlns:a16="http://schemas.microsoft.com/office/drawing/2014/main" val="1610541543"/>
                  </a:ext>
                </a:extLst>
              </a:tr>
            </a:tbl>
          </a:graphicData>
        </a:graphic>
      </p:graphicFrame>
      <p:sp>
        <p:nvSpPr>
          <p:cNvPr id="3" name="Rectangle : coins arrondis 2">
            <a:extLst>
              <a:ext uri="{FF2B5EF4-FFF2-40B4-BE49-F238E27FC236}">
                <a16:creationId xmlns:a16="http://schemas.microsoft.com/office/drawing/2014/main" id="{A5226BF3-A753-FE44-8483-BC5D698CEA9E}"/>
              </a:ext>
            </a:extLst>
          </p:cNvPr>
          <p:cNvSpPr/>
          <p:nvPr/>
        </p:nvSpPr>
        <p:spPr>
          <a:xfrm>
            <a:off x="6230615" y="5104825"/>
            <a:ext cx="5571848" cy="15886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700" dirty="0"/>
              <a:t>La mortalité semble nettement moins importante dans l’hémisphère Sud même dans des pays où le diagnostic biologique est disponible facilement.</a:t>
            </a:r>
          </a:p>
          <a:p>
            <a:pPr algn="ctr"/>
            <a:r>
              <a:rPr lang="fr-FR" sz="1700" b="1" i="1" dirty="0"/>
              <a:t>Saisonnalité ? Densité du trafic aérien ?</a:t>
            </a:r>
          </a:p>
          <a:p>
            <a:pPr algn="ctr"/>
            <a:r>
              <a:rPr lang="fr-FR" sz="1700" dirty="0"/>
              <a:t>Ces derniers jour la mortalité a beaucoup augmenté dans plusieurs pays d’Amérique du Sud dont le Brésil</a:t>
            </a:r>
          </a:p>
        </p:txBody>
      </p:sp>
    </p:spTree>
    <p:extLst>
      <p:ext uri="{BB962C8B-B14F-4D97-AF65-F5344CB8AC3E}">
        <p14:creationId xmlns:p14="http://schemas.microsoft.com/office/powerpoint/2010/main" val="117636047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70</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70</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70</a:t>
            </a:fld>
            <a:endParaRPr lang="en-US" dirty="0">
              <a:solidFill>
                <a:schemeClr val="bg1"/>
              </a:solidFill>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454026" y="142187"/>
            <a:ext cx="11281833"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sz="3200" dirty="0"/>
              <a:t>COVID-19 et enfant :</a:t>
            </a:r>
          </a:p>
          <a:p>
            <a:pPr algn="ctr"/>
            <a:r>
              <a:rPr lang="fr-FR" sz="3200" dirty="0"/>
              <a:t>« Maladies inflammatoires, post-infectieuses »</a:t>
            </a:r>
          </a:p>
        </p:txBody>
      </p:sp>
      <p:pic>
        <p:nvPicPr>
          <p:cNvPr id="50" name="Image 49" descr="Une image contenant personne, jeune, intérieur, habits&#10;&#10;Description générée automatiquement">
            <a:extLst>
              <a:ext uri="{FF2B5EF4-FFF2-40B4-BE49-F238E27FC236}">
                <a16:creationId xmlns:a16="http://schemas.microsoft.com/office/drawing/2014/main" id="{946EA62D-EA96-7E4A-B81C-27054A29A3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402647" y="442427"/>
            <a:ext cx="1340620" cy="1203822"/>
          </a:xfrm>
          <a:prstGeom prst="rect">
            <a:avLst/>
          </a:prstGeom>
        </p:spPr>
      </p:pic>
      <p:sp>
        <p:nvSpPr>
          <p:cNvPr id="51" name="Rectangle 50">
            <a:extLst>
              <a:ext uri="{FF2B5EF4-FFF2-40B4-BE49-F238E27FC236}">
                <a16:creationId xmlns:a16="http://schemas.microsoft.com/office/drawing/2014/main" id="{04151A6B-A037-A342-82E0-A03DAFEFFB41}"/>
              </a:ext>
            </a:extLst>
          </p:cNvPr>
          <p:cNvSpPr/>
          <p:nvPr/>
        </p:nvSpPr>
        <p:spPr>
          <a:xfrm rot="5400000">
            <a:off x="11294027" y="811257"/>
            <a:ext cx="85418" cy="491996"/>
          </a:xfrm>
          <a:prstGeom prst="rect">
            <a:avLst/>
          </a:prstGeom>
          <a:pattFill prst="pct60">
            <a:fgClr>
              <a:schemeClr val="accent6">
                <a:lumMod val="75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Image 6" descr="Une image contenant texte&#10;&#10;Description générée automatiquement">
            <a:extLst>
              <a:ext uri="{FF2B5EF4-FFF2-40B4-BE49-F238E27FC236}">
                <a16:creationId xmlns:a16="http://schemas.microsoft.com/office/drawing/2014/main" id="{3794068C-D999-F546-8B00-12B6EAB3C4A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0436" y="1457377"/>
            <a:ext cx="9457889" cy="4627666"/>
          </a:xfrm>
          <a:prstGeom prst="rect">
            <a:avLst/>
          </a:prstGeom>
        </p:spPr>
      </p:pic>
      <p:pic>
        <p:nvPicPr>
          <p:cNvPr id="14" name="Image 13" descr="Une image contenant couteau&#10;&#10;Description générée automatiquement">
            <a:extLst>
              <a:ext uri="{FF2B5EF4-FFF2-40B4-BE49-F238E27FC236}">
                <a16:creationId xmlns:a16="http://schemas.microsoft.com/office/drawing/2014/main" id="{DBAC3DB6-23A5-424A-824A-5B764D449A0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11158" y="1910549"/>
            <a:ext cx="1709604" cy="996951"/>
          </a:xfrm>
          <a:prstGeom prst="rect">
            <a:avLst/>
          </a:prstGeom>
        </p:spPr>
      </p:pic>
      <p:sp>
        <p:nvSpPr>
          <p:cNvPr id="17" name="Rectangle 16">
            <a:extLst>
              <a:ext uri="{FF2B5EF4-FFF2-40B4-BE49-F238E27FC236}">
                <a16:creationId xmlns:a16="http://schemas.microsoft.com/office/drawing/2014/main" id="{EF5FDFA6-2CBE-1E4F-BBC0-9D4E785513F6}"/>
              </a:ext>
            </a:extLst>
          </p:cNvPr>
          <p:cNvSpPr/>
          <p:nvPr/>
        </p:nvSpPr>
        <p:spPr>
          <a:xfrm>
            <a:off x="1038386" y="5696790"/>
            <a:ext cx="11577876" cy="923330"/>
          </a:xfrm>
          <a:prstGeom prst="rect">
            <a:avLst/>
          </a:prstGeom>
        </p:spPr>
        <p:txBody>
          <a:bodyPr wrap="square">
            <a:spAutoFit/>
          </a:bodyPr>
          <a:lstStyle/>
          <a:p>
            <a:br>
              <a:rPr lang="fr-FR" dirty="0">
                <a:latin typeface="Helvetica" pitchFamily="2" charset="0"/>
              </a:rPr>
            </a:br>
            <a:endParaRPr lang="fr-FR" dirty="0">
              <a:latin typeface="Helvetica" pitchFamily="2" charset="0"/>
            </a:endParaRPr>
          </a:p>
          <a:p>
            <a:r>
              <a:rPr lang="fr-FR" dirty="0">
                <a:solidFill>
                  <a:srgbClr val="000000"/>
                </a:solidFill>
                <a:latin typeface="Helvetica" pitchFamily="2" charset="0"/>
              </a:rPr>
              <a:t> </a:t>
            </a:r>
            <a:r>
              <a:rPr lang="fr-FR" sz="1400" dirty="0" err="1">
                <a:solidFill>
                  <a:srgbClr val="211D1E"/>
                </a:solidFill>
              </a:rPr>
              <a:t>www.thelancet.com</a:t>
            </a:r>
            <a:r>
              <a:rPr lang="fr-FR" sz="1400" dirty="0">
                <a:solidFill>
                  <a:srgbClr val="211D1E"/>
                </a:solidFill>
              </a:rPr>
              <a:t> </a:t>
            </a:r>
            <a:r>
              <a:rPr lang="fr-FR" sz="1400" b="1" dirty="0" err="1">
                <a:solidFill>
                  <a:srgbClr val="211D1E"/>
                </a:solidFill>
              </a:rPr>
              <a:t>Published</a:t>
            </a:r>
            <a:r>
              <a:rPr lang="fr-FR" sz="1400" b="1" dirty="0">
                <a:solidFill>
                  <a:srgbClr val="211D1E"/>
                </a:solidFill>
              </a:rPr>
              <a:t> online May 6, 2020 https://</a:t>
            </a:r>
            <a:r>
              <a:rPr lang="fr-FR" sz="1400" b="1" dirty="0" err="1">
                <a:solidFill>
                  <a:srgbClr val="211D1E"/>
                </a:solidFill>
              </a:rPr>
              <a:t>doi.org</a:t>
            </a:r>
            <a:r>
              <a:rPr lang="fr-FR" sz="1400" b="1" dirty="0">
                <a:solidFill>
                  <a:srgbClr val="211D1E"/>
                </a:solidFill>
              </a:rPr>
              <a:t>/10.1016/S0140-6736(20)31094-1 </a:t>
            </a:r>
            <a:endParaRPr lang="fr-FR" sz="1400" dirty="0">
              <a:solidFill>
                <a:srgbClr val="211D1E"/>
              </a:solidFill>
              <a:effectLst/>
            </a:endParaRPr>
          </a:p>
        </p:txBody>
      </p:sp>
    </p:spTree>
    <p:extLst>
      <p:ext uri="{BB962C8B-B14F-4D97-AF65-F5344CB8AC3E}">
        <p14:creationId xmlns:p14="http://schemas.microsoft.com/office/powerpoint/2010/main" val="340734175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71</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71</a:t>
            </a:fld>
            <a:endParaRPr lang="en-US" dirty="0">
              <a:solidFill>
                <a:schemeClr val="bg1"/>
              </a:solidFill>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454026" y="142187"/>
            <a:ext cx="11281833"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sz="3200" dirty="0"/>
              <a:t>COVID-19 et enfant :</a:t>
            </a:r>
          </a:p>
          <a:p>
            <a:pPr algn="ctr"/>
            <a:r>
              <a:rPr lang="fr-FR" sz="3200" dirty="0"/>
              <a:t>« Maladies inflammatoires, post-infectieuses »</a:t>
            </a:r>
          </a:p>
        </p:txBody>
      </p:sp>
      <p:pic>
        <p:nvPicPr>
          <p:cNvPr id="50" name="Image 49" descr="Une image contenant personne, jeune, intérieur, habits&#10;&#10;Description générée automatiquement">
            <a:extLst>
              <a:ext uri="{FF2B5EF4-FFF2-40B4-BE49-F238E27FC236}">
                <a16:creationId xmlns:a16="http://schemas.microsoft.com/office/drawing/2014/main" id="{946EA62D-EA96-7E4A-B81C-27054A29A3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402647" y="442427"/>
            <a:ext cx="1340620" cy="1203822"/>
          </a:xfrm>
          <a:prstGeom prst="rect">
            <a:avLst/>
          </a:prstGeom>
        </p:spPr>
      </p:pic>
      <p:sp>
        <p:nvSpPr>
          <p:cNvPr id="51" name="Rectangle 50">
            <a:extLst>
              <a:ext uri="{FF2B5EF4-FFF2-40B4-BE49-F238E27FC236}">
                <a16:creationId xmlns:a16="http://schemas.microsoft.com/office/drawing/2014/main" id="{04151A6B-A037-A342-82E0-A03DAFEFFB41}"/>
              </a:ext>
            </a:extLst>
          </p:cNvPr>
          <p:cNvSpPr/>
          <p:nvPr/>
        </p:nvSpPr>
        <p:spPr>
          <a:xfrm rot="5400000">
            <a:off x="11294027" y="811257"/>
            <a:ext cx="85418" cy="491996"/>
          </a:xfrm>
          <a:prstGeom prst="rect">
            <a:avLst/>
          </a:prstGeom>
          <a:pattFill prst="pct60">
            <a:fgClr>
              <a:schemeClr val="accent6">
                <a:lumMod val="75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59446634-3C05-0748-AAFD-861E81B3923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16120" y="1237681"/>
            <a:ext cx="5159760" cy="1082381"/>
          </a:xfrm>
          <a:prstGeom prst="rect">
            <a:avLst/>
          </a:prstGeom>
        </p:spPr>
      </p:pic>
      <p:pic>
        <p:nvPicPr>
          <p:cNvPr id="9" name="Image 8">
            <a:extLst>
              <a:ext uri="{FF2B5EF4-FFF2-40B4-BE49-F238E27FC236}">
                <a16:creationId xmlns:a16="http://schemas.microsoft.com/office/drawing/2014/main" id="{558BD78F-3D86-6C4F-9D3B-E89C80774177}"/>
              </a:ext>
            </a:extLst>
          </p:cNvPr>
          <p:cNvPicPr>
            <a:picLocks noChangeAspect="1"/>
          </p:cNvPicPr>
          <p:nvPr/>
        </p:nvPicPr>
        <p:blipFill>
          <a:blip r:embed="rId5"/>
          <a:stretch>
            <a:fillRect/>
          </a:stretch>
        </p:blipFill>
        <p:spPr>
          <a:xfrm>
            <a:off x="1320800" y="2320062"/>
            <a:ext cx="9507007" cy="4507572"/>
          </a:xfrm>
          <a:prstGeom prst="rect">
            <a:avLst/>
          </a:prstGeom>
        </p:spPr>
      </p:pic>
      <p:pic>
        <p:nvPicPr>
          <p:cNvPr id="19" name="Image 18">
            <a:extLst>
              <a:ext uri="{FF2B5EF4-FFF2-40B4-BE49-F238E27FC236}">
                <a16:creationId xmlns:a16="http://schemas.microsoft.com/office/drawing/2014/main" id="{0CF9BC4D-B3DE-B949-AE1A-5D66112DDF2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325847" y="2370206"/>
            <a:ext cx="5791200" cy="317500"/>
          </a:xfrm>
          <a:prstGeom prst="rect">
            <a:avLst/>
          </a:prstGeom>
        </p:spPr>
      </p:pic>
    </p:spTree>
    <p:extLst>
      <p:ext uri="{BB962C8B-B14F-4D97-AF65-F5344CB8AC3E}">
        <p14:creationId xmlns:p14="http://schemas.microsoft.com/office/powerpoint/2010/main" val="302205447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72</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72</a:t>
            </a:fld>
            <a:endParaRPr lang="en-US" dirty="0">
              <a:solidFill>
                <a:schemeClr val="bg1"/>
              </a:solidFill>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447369" y="420963"/>
            <a:ext cx="11281833"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sz="3200" dirty="0"/>
              <a:t>COVID-19 et enfant :</a:t>
            </a:r>
          </a:p>
          <a:p>
            <a:pPr algn="ctr"/>
            <a:r>
              <a:rPr lang="fr-FR" sz="3200" dirty="0"/>
              <a:t>« Maladies inflammatoires</a:t>
            </a:r>
            <a:r>
              <a:rPr lang="fr-FR" sz="3200"/>
              <a:t>, post-infectieuses </a:t>
            </a:r>
            <a:r>
              <a:rPr lang="fr-FR" sz="3200" dirty="0"/>
              <a:t>»</a:t>
            </a:r>
          </a:p>
        </p:txBody>
      </p:sp>
      <p:sp>
        <p:nvSpPr>
          <p:cNvPr id="48" name="Espace réservé du contenu 3">
            <a:extLst>
              <a:ext uri="{FF2B5EF4-FFF2-40B4-BE49-F238E27FC236}">
                <a16:creationId xmlns:a16="http://schemas.microsoft.com/office/drawing/2014/main" id="{1DDEE1F2-94DA-094C-98CC-E0737A6598A4}"/>
              </a:ext>
            </a:extLst>
          </p:cNvPr>
          <p:cNvSpPr>
            <a:spLocks noGrp="1"/>
          </p:cNvSpPr>
          <p:nvPr>
            <p:ph idx="1"/>
          </p:nvPr>
        </p:nvSpPr>
        <p:spPr>
          <a:xfrm>
            <a:off x="677334" y="1612471"/>
            <a:ext cx="11281833" cy="5185565"/>
          </a:xfrm>
        </p:spPr>
        <p:txBody>
          <a:bodyPr>
            <a:normAutofit/>
          </a:bodyPr>
          <a:lstStyle/>
          <a:p>
            <a:r>
              <a:rPr lang="fr-FR" b="1" dirty="0">
                <a:solidFill>
                  <a:schemeClr val="tx1"/>
                </a:solidFill>
              </a:rPr>
              <a:t>Depuis 3 semaines, moins d’une trentaine de cas ont été rapportés (Réanimation et Cardiologie Necker et Robert Debré à Paris) présentant:</a:t>
            </a:r>
          </a:p>
          <a:p>
            <a:pPr lvl="1"/>
            <a:r>
              <a:rPr lang="fr-FR" dirty="0">
                <a:solidFill>
                  <a:schemeClr val="tx1"/>
                </a:solidFill>
              </a:rPr>
              <a:t>Des myocardites</a:t>
            </a:r>
          </a:p>
          <a:p>
            <a:pPr lvl="1"/>
            <a:r>
              <a:rPr lang="fr-FR" dirty="0">
                <a:solidFill>
                  <a:schemeClr val="tx1"/>
                </a:solidFill>
              </a:rPr>
              <a:t>Des syndromes de « Kawasaki atypique »</a:t>
            </a:r>
          </a:p>
          <a:p>
            <a:pPr lvl="2"/>
            <a:r>
              <a:rPr lang="fr-FR" dirty="0">
                <a:solidFill>
                  <a:schemeClr val="tx1"/>
                </a:solidFill>
              </a:rPr>
              <a:t>Âge &gt; 5 ans</a:t>
            </a:r>
          </a:p>
          <a:p>
            <a:pPr lvl="2"/>
            <a:r>
              <a:rPr lang="fr-FR" dirty="0">
                <a:solidFill>
                  <a:schemeClr val="tx1"/>
                </a:solidFill>
              </a:rPr>
              <a:t>Clinique (↘︎ atteinte coronarienne)</a:t>
            </a:r>
          </a:p>
          <a:p>
            <a:pPr lvl="1"/>
            <a:r>
              <a:rPr lang="fr-FR" dirty="0">
                <a:solidFill>
                  <a:schemeClr val="tx1"/>
                </a:solidFill>
              </a:rPr>
              <a:t>Des formes abdominales sévères</a:t>
            </a:r>
          </a:p>
          <a:p>
            <a:pPr lvl="1"/>
            <a:r>
              <a:rPr lang="fr-FR" dirty="0">
                <a:solidFill>
                  <a:schemeClr val="tx1"/>
                </a:solidFill>
              </a:rPr>
              <a:t>Des fièvres prolongées</a:t>
            </a:r>
          </a:p>
          <a:p>
            <a:r>
              <a:rPr lang="fr-FR" b="1" dirty="0">
                <a:solidFill>
                  <a:schemeClr val="tx1"/>
                </a:solidFill>
              </a:rPr>
              <a:t>Les caractéristiques communes sont:</a:t>
            </a:r>
          </a:p>
          <a:p>
            <a:pPr lvl="1"/>
            <a:r>
              <a:rPr lang="fr-FR" dirty="0">
                <a:solidFill>
                  <a:schemeClr val="tx1"/>
                </a:solidFill>
              </a:rPr>
              <a:t>Symptômes proches de syndromes déjà connus (hors COVID-19)</a:t>
            </a:r>
          </a:p>
          <a:p>
            <a:pPr lvl="1"/>
            <a:r>
              <a:rPr lang="fr-FR" dirty="0">
                <a:solidFill>
                  <a:schemeClr val="tx1"/>
                </a:solidFill>
              </a:rPr>
              <a:t>A classer dans le cadre des  »syndromes post-infectieux » </a:t>
            </a:r>
          </a:p>
          <a:p>
            <a:pPr lvl="1"/>
            <a:r>
              <a:rPr lang="fr-FR" b="1" dirty="0">
                <a:solidFill>
                  <a:schemeClr val="tx1"/>
                </a:solidFill>
              </a:rPr>
              <a:t>PCR négative, n’élimine pas la COVID-19</a:t>
            </a:r>
            <a:r>
              <a:rPr lang="fr-FR" b="1" dirty="0">
                <a:solidFill>
                  <a:schemeClr val="tx1"/>
                </a:solidFill>
                <a:sym typeface="Wingdings" pitchFamily="2" charset="2"/>
              </a:rPr>
              <a:t> sérologie</a:t>
            </a:r>
            <a:endParaRPr lang="fr-FR" b="1" dirty="0">
              <a:solidFill>
                <a:schemeClr val="tx1"/>
              </a:solidFill>
            </a:endParaRPr>
          </a:p>
          <a:p>
            <a:pPr lvl="1"/>
            <a:r>
              <a:rPr lang="fr-FR" dirty="0">
                <a:solidFill>
                  <a:schemeClr val="tx1"/>
                </a:solidFill>
              </a:rPr>
              <a:t>1 décès</a:t>
            </a:r>
          </a:p>
          <a:p>
            <a:endParaRPr lang="fr-FR" dirty="0"/>
          </a:p>
        </p:txBody>
      </p:sp>
      <p:sp>
        <p:nvSpPr>
          <p:cNvPr id="49" name="Espace réservé du contenu 8">
            <a:extLst>
              <a:ext uri="{FF2B5EF4-FFF2-40B4-BE49-F238E27FC236}">
                <a16:creationId xmlns:a16="http://schemas.microsoft.com/office/drawing/2014/main" id="{EA64D730-07DA-444C-B4B9-777019812501}"/>
              </a:ext>
            </a:extLst>
          </p:cNvPr>
          <p:cNvSpPr>
            <a:spLocks noGrp="1"/>
          </p:cNvSpPr>
          <p:nvPr/>
        </p:nvSpPr>
        <p:spPr>
          <a:xfrm>
            <a:off x="7335282" y="2136087"/>
            <a:ext cx="4723791" cy="3523709"/>
          </a:xfrm>
          <a:prstGeom prst="rect">
            <a:avLst/>
          </a:prstGeom>
          <a:solidFill>
            <a:schemeClr val="accent1"/>
          </a:solidFill>
          <a:ln>
            <a:solidFill>
              <a:schemeClr val="tx1">
                <a:lumMod val="65000"/>
                <a:lumOff val="35000"/>
              </a:schemeClr>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spcBef>
                <a:spcPts val="600"/>
              </a:spcBef>
              <a:buNone/>
            </a:pPr>
            <a:endParaRPr lang="fr-FR" sz="800" b="1" dirty="0">
              <a:solidFill>
                <a:schemeClr val="bg1"/>
              </a:solidFill>
            </a:endParaRPr>
          </a:p>
          <a:p>
            <a:pPr marL="0" indent="0" algn="ctr">
              <a:spcBef>
                <a:spcPts val="600"/>
              </a:spcBef>
              <a:buNone/>
            </a:pPr>
            <a:r>
              <a:rPr lang="fr-FR" b="1" dirty="0">
                <a:solidFill>
                  <a:schemeClr val="bg1"/>
                </a:solidFill>
              </a:rPr>
              <a:t>« Syndrome inflammatoire majeur »</a:t>
            </a:r>
            <a:endParaRPr lang="fr-FR" b="1" i="1" u="sng" dirty="0">
              <a:solidFill>
                <a:schemeClr val="bg1"/>
              </a:solidFill>
            </a:endParaRPr>
          </a:p>
          <a:p>
            <a:pPr marL="0" indent="0" algn="ctr">
              <a:spcBef>
                <a:spcPts val="600"/>
              </a:spcBef>
              <a:buNone/>
            </a:pPr>
            <a:r>
              <a:rPr lang="fr-FR" b="1" i="1" u="sng" dirty="0">
                <a:solidFill>
                  <a:schemeClr val="bg1"/>
                </a:solidFill>
              </a:rPr>
              <a:t>C’est un vrai signal à prendre en compte</a:t>
            </a:r>
          </a:p>
          <a:p>
            <a:pPr>
              <a:buClr>
                <a:schemeClr val="bg1"/>
              </a:buClr>
              <a:buFont typeface="Wingdings" pitchFamily="2" charset="2"/>
              <a:buChar char="§"/>
            </a:pPr>
            <a:r>
              <a:rPr lang="fr-FR" sz="1400" b="1" dirty="0">
                <a:solidFill>
                  <a:schemeClr val="bg1"/>
                </a:solidFill>
              </a:rPr>
              <a:t>Le nombre de formes graves est limité </a:t>
            </a:r>
          </a:p>
          <a:p>
            <a:pPr>
              <a:buClr>
                <a:schemeClr val="bg1"/>
              </a:buClr>
              <a:buFont typeface="Wingdings" pitchFamily="2" charset="2"/>
              <a:buChar char="§"/>
            </a:pPr>
            <a:r>
              <a:rPr lang="fr-FR" sz="1400" b="1" dirty="0">
                <a:solidFill>
                  <a:schemeClr val="bg1"/>
                </a:solidFill>
              </a:rPr>
              <a:t>&lt; 100/France </a:t>
            </a:r>
            <a:r>
              <a:rPr lang="fr-FR" sz="1400" b="1" dirty="0">
                <a:solidFill>
                  <a:schemeClr val="bg1"/>
                </a:solidFill>
                <a:sym typeface="Wingdings" pitchFamily="2" charset="2"/>
              </a:rPr>
              <a:t> Incidence 1/100.000</a:t>
            </a:r>
            <a:endParaRPr lang="fr-FR" sz="1400" b="1" dirty="0">
              <a:solidFill>
                <a:schemeClr val="bg1"/>
              </a:solidFill>
            </a:endParaRPr>
          </a:p>
          <a:p>
            <a:pPr>
              <a:buClr>
                <a:schemeClr val="bg1"/>
              </a:buClr>
              <a:buFont typeface="Wingdings" pitchFamily="2" charset="2"/>
              <a:buChar char="§"/>
            </a:pPr>
            <a:r>
              <a:rPr lang="fr-FR" sz="1400" b="1" dirty="0">
                <a:solidFill>
                  <a:schemeClr val="bg1"/>
                </a:solidFill>
              </a:rPr>
              <a:t>Ce n’est pas  le témoin d’une nouvelle « flambée » épidémique</a:t>
            </a:r>
          </a:p>
          <a:p>
            <a:pPr>
              <a:buClr>
                <a:schemeClr val="bg1"/>
              </a:buClr>
              <a:buFont typeface="Wingdings" pitchFamily="2" charset="2"/>
              <a:buChar char="§"/>
            </a:pPr>
            <a:r>
              <a:rPr lang="fr-FR" sz="1400" b="1" dirty="0">
                <a:solidFill>
                  <a:schemeClr val="bg1"/>
                </a:solidFill>
              </a:rPr>
              <a:t>Facteurs ethniques &amp; génétiques  +++ </a:t>
            </a:r>
          </a:p>
          <a:p>
            <a:pPr>
              <a:buClr>
                <a:schemeClr val="bg1"/>
              </a:buClr>
              <a:buFont typeface="Wingdings" pitchFamily="2" charset="2"/>
              <a:buChar char="§"/>
            </a:pPr>
            <a:r>
              <a:rPr lang="fr-FR" sz="1400" b="1" dirty="0">
                <a:solidFill>
                  <a:schemeClr val="bg1"/>
                </a:solidFill>
              </a:rPr>
              <a:t>Etudes épidémiologiques, génétiques, cliniques, physiopathologiques en cours</a:t>
            </a:r>
          </a:p>
          <a:p>
            <a:pPr lvl="1"/>
            <a:endParaRPr lang="fr-FR" sz="1500" b="1" dirty="0"/>
          </a:p>
        </p:txBody>
      </p:sp>
      <p:pic>
        <p:nvPicPr>
          <p:cNvPr id="50" name="Image 49" descr="Une image contenant personne, jeune, intérieur, habits&#10;&#10;Description générée automatiquement">
            <a:extLst>
              <a:ext uri="{FF2B5EF4-FFF2-40B4-BE49-F238E27FC236}">
                <a16:creationId xmlns:a16="http://schemas.microsoft.com/office/drawing/2014/main" id="{946EA62D-EA96-7E4A-B81C-27054A29A3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402647" y="442427"/>
            <a:ext cx="1340620" cy="1203822"/>
          </a:xfrm>
          <a:prstGeom prst="rect">
            <a:avLst/>
          </a:prstGeom>
        </p:spPr>
      </p:pic>
      <p:sp>
        <p:nvSpPr>
          <p:cNvPr id="51" name="Rectangle 50">
            <a:extLst>
              <a:ext uri="{FF2B5EF4-FFF2-40B4-BE49-F238E27FC236}">
                <a16:creationId xmlns:a16="http://schemas.microsoft.com/office/drawing/2014/main" id="{04151A6B-A037-A342-82E0-A03DAFEFFB41}"/>
              </a:ext>
            </a:extLst>
          </p:cNvPr>
          <p:cNvSpPr/>
          <p:nvPr/>
        </p:nvSpPr>
        <p:spPr>
          <a:xfrm rot="5400000">
            <a:off x="11294027" y="811257"/>
            <a:ext cx="85418" cy="491996"/>
          </a:xfrm>
          <a:prstGeom prst="rect">
            <a:avLst/>
          </a:prstGeom>
          <a:pattFill prst="pct60">
            <a:fgClr>
              <a:schemeClr val="accent6">
                <a:lumMod val="75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4380431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73</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73</a:t>
            </a:fld>
            <a:endParaRPr lang="en-US" dirty="0">
              <a:solidFill>
                <a:schemeClr val="bg1"/>
              </a:solidFill>
            </a:endParaRPr>
          </a:p>
        </p:txBody>
      </p:sp>
      <p:pic>
        <p:nvPicPr>
          <p:cNvPr id="50" name="Image 49" descr="Une image contenant personne, jeune, intérieur, habits&#10;&#10;Description générée automatiquement">
            <a:extLst>
              <a:ext uri="{FF2B5EF4-FFF2-40B4-BE49-F238E27FC236}">
                <a16:creationId xmlns:a16="http://schemas.microsoft.com/office/drawing/2014/main" id="{946EA62D-EA96-7E4A-B81C-27054A29A3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402647" y="442427"/>
            <a:ext cx="1340620" cy="1203822"/>
          </a:xfrm>
          <a:prstGeom prst="rect">
            <a:avLst/>
          </a:prstGeom>
        </p:spPr>
      </p:pic>
      <p:sp>
        <p:nvSpPr>
          <p:cNvPr id="51" name="Rectangle 50">
            <a:extLst>
              <a:ext uri="{FF2B5EF4-FFF2-40B4-BE49-F238E27FC236}">
                <a16:creationId xmlns:a16="http://schemas.microsoft.com/office/drawing/2014/main" id="{04151A6B-A037-A342-82E0-A03DAFEFFB41}"/>
              </a:ext>
            </a:extLst>
          </p:cNvPr>
          <p:cNvSpPr/>
          <p:nvPr/>
        </p:nvSpPr>
        <p:spPr>
          <a:xfrm rot="5400000">
            <a:off x="11294027" y="811257"/>
            <a:ext cx="85418" cy="491996"/>
          </a:xfrm>
          <a:prstGeom prst="rect">
            <a:avLst/>
          </a:prstGeom>
          <a:pattFill prst="pct60">
            <a:fgClr>
              <a:schemeClr val="accent6">
                <a:lumMod val="75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Titre 1">
            <a:extLst>
              <a:ext uri="{FF2B5EF4-FFF2-40B4-BE49-F238E27FC236}">
                <a16:creationId xmlns:a16="http://schemas.microsoft.com/office/drawing/2014/main" id="{D8E9EDBB-B156-AA43-A5F2-862211ABE5B4}"/>
              </a:ext>
            </a:extLst>
          </p:cNvPr>
          <p:cNvSpPr>
            <a:spLocks noGrp="1"/>
          </p:cNvSpPr>
          <p:nvPr>
            <p:ph type="title"/>
          </p:nvPr>
        </p:nvSpPr>
        <p:spPr>
          <a:xfrm>
            <a:off x="802048" y="354146"/>
            <a:ext cx="10186529" cy="1320800"/>
          </a:xfrm>
          <a:ln>
            <a:noFill/>
          </a:ln>
        </p:spPr>
        <p:txBody>
          <a:bodyPr>
            <a:normAutofit fontScale="90000"/>
          </a:bodyPr>
          <a:lstStyle/>
          <a:p>
            <a:r>
              <a:rPr lang="fr-FR" b="1" dirty="0"/>
              <a:t>PIMS :</a:t>
            </a:r>
            <a:br>
              <a:rPr lang="fr-FR" dirty="0"/>
            </a:br>
            <a:r>
              <a:rPr lang="fr-FR" sz="3100" dirty="0"/>
              <a:t>Syndrome inflammatoire multi-systémique pédiatrique</a:t>
            </a:r>
            <a:br>
              <a:rPr lang="fr-FR" sz="3100" dirty="0"/>
            </a:br>
            <a:br>
              <a:rPr lang="fr-FR" sz="3100" dirty="0"/>
            </a:br>
            <a:r>
              <a:rPr lang="fr-FR" sz="3100" dirty="0"/>
              <a:t>    </a:t>
            </a:r>
            <a:endParaRPr lang="fr-FR" dirty="0">
              <a:solidFill>
                <a:schemeClr val="tx2"/>
              </a:solidFill>
            </a:endParaRPr>
          </a:p>
        </p:txBody>
      </p:sp>
      <p:sp>
        <p:nvSpPr>
          <p:cNvPr id="27" name="Espace réservé du contenu 2">
            <a:extLst>
              <a:ext uri="{FF2B5EF4-FFF2-40B4-BE49-F238E27FC236}">
                <a16:creationId xmlns:a16="http://schemas.microsoft.com/office/drawing/2014/main" id="{4F3D1638-4953-2946-BCFE-F12DD6687104}"/>
              </a:ext>
            </a:extLst>
          </p:cNvPr>
          <p:cNvSpPr>
            <a:spLocks noGrp="1"/>
          </p:cNvSpPr>
          <p:nvPr>
            <p:ph idx="1"/>
          </p:nvPr>
        </p:nvSpPr>
        <p:spPr>
          <a:xfrm>
            <a:off x="305101" y="2388404"/>
            <a:ext cx="9185993" cy="3880773"/>
          </a:xfrm>
        </p:spPr>
        <p:txBody>
          <a:bodyPr>
            <a:normAutofit/>
          </a:bodyPr>
          <a:lstStyle/>
          <a:p>
            <a:endParaRPr lang="fr-FR" dirty="0"/>
          </a:p>
          <a:p>
            <a:r>
              <a:rPr lang="fr-FR" b="1" dirty="0"/>
              <a:t>Syndrome d’inflammation systémique avec myocardite</a:t>
            </a:r>
            <a:r>
              <a:rPr lang="fr-FR" dirty="0"/>
              <a:t>: 72 patients </a:t>
            </a:r>
          </a:p>
          <a:p>
            <a:pPr marL="0" indent="0">
              <a:buNone/>
            </a:pPr>
            <a:r>
              <a:rPr lang="fr-FR" dirty="0"/>
              <a:t>									  </a:t>
            </a:r>
            <a:r>
              <a:rPr lang="fr-FR" b="1" dirty="0"/>
              <a:t>sans myocardite</a:t>
            </a:r>
            <a:r>
              <a:rPr lang="fr-FR" dirty="0"/>
              <a:t>: 47 patients</a:t>
            </a:r>
          </a:p>
          <a:p>
            <a:r>
              <a:rPr lang="fr-FR" b="1" dirty="0"/>
              <a:t>Séjours en réa</a:t>
            </a:r>
            <a:r>
              <a:rPr lang="fr-FR" dirty="0"/>
              <a:t>: 65 enfants, en USI: 25, en service de pédiatrie: 35</a:t>
            </a:r>
          </a:p>
          <a:p>
            <a:r>
              <a:rPr lang="fr-FR" b="1" dirty="0"/>
              <a:t>Décès</a:t>
            </a:r>
            <a:r>
              <a:rPr lang="fr-FR" dirty="0"/>
              <a:t> d’un garçon de 9 ans (comorbidité neuro-développementale): tableau d’inflammation systémique avec myocardite; Sérologie COVID-19 positive.</a:t>
            </a:r>
          </a:p>
          <a:p>
            <a:r>
              <a:rPr lang="fr-FR" b="1" dirty="0"/>
              <a:t>PCR et/ou sérologie SARS-CoV-2 positives dans la plupart des cas </a:t>
            </a:r>
            <a:r>
              <a:rPr lang="fr-FR" dirty="0"/>
              <a:t>(n=65, 52%)</a:t>
            </a:r>
          </a:p>
          <a:p>
            <a:r>
              <a:rPr lang="fr-FR" b="1" dirty="0"/>
              <a:t>Lien au virus probable chez 15 </a:t>
            </a:r>
            <a:r>
              <a:rPr lang="fr-FR" dirty="0"/>
              <a:t>(12%): contage sujet positif ou scanner évocateur</a:t>
            </a:r>
          </a:p>
          <a:p>
            <a:r>
              <a:rPr lang="fr-FR" dirty="0"/>
              <a:t>Résultats en attente pour 29 (23%) et statut inconnu pour 16</a:t>
            </a:r>
          </a:p>
        </p:txBody>
      </p:sp>
      <p:pic>
        <p:nvPicPr>
          <p:cNvPr id="29" name="Image 28" descr="Capture d’écran 2020-05-18 à 21.29.10.png">
            <a:extLst>
              <a:ext uri="{FF2B5EF4-FFF2-40B4-BE49-F238E27FC236}">
                <a16:creationId xmlns:a16="http://schemas.microsoft.com/office/drawing/2014/main" id="{146211CC-0905-EA4E-8E54-1277EE20475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618968" y="2572155"/>
            <a:ext cx="3512842" cy="2174392"/>
          </a:xfrm>
          <a:prstGeom prst="rect">
            <a:avLst/>
          </a:prstGeom>
          <a:ln>
            <a:solidFill>
              <a:schemeClr val="tx1">
                <a:lumMod val="65000"/>
                <a:lumOff val="35000"/>
              </a:schemeClr>
            </a:solidFill>
          </a:ln>
        </p:spPr>
      </p:pic>
      <p:cxnSp>
        <p:nvCxnSpPr>
          <p:cNvPr id="30" name="Connecteur droit avec flèche 29">
            <a:extLst>
              <a:ext uri="{FF2B5EF4-FFF2-40B4-BE49-F238E27FC236}">
                <a16:creationId xmlns:a16="http://schemas.microsoft.com/office/drawing/2014/main" id="{D76E77A1-5407-A144-8904-EA05FE1BD99E}"/>
              </a:ext>
            </a:extLst>
          </p:cNvPr>
          <p:cNvCxnSpPr/>
          <p:nvPr/>
        </p:nvCxnSpPr>
        <p:spPr>
          <a:xfrm>
            <a:off x="9551285" y="2419726"/>
            <a:ext cx="1324712" cy="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1" name="ZoneTexte 30">
            <a:extLst>
              <a:ext uri="{FF2B5EF4-FFF2-40B4-BE49-F238E27FC236}">
                <a16:creationId xmlns:a16="http://schemas.microsoft.com/office/drawing/2014/main" id="{5A536BC1-AF19-574E-90E3-19A340973201}"/>
              </a:ext>
            </a:extLst>
          </p:cNvPr>
          <p:cNvSpPr txBox="1"/>
          <p:nvPr/>
        </p:nvSpPr>
        <p:spPr>
          <a:xfrm>
            <a:off x="9562233" y="1977809"/>
            <a:ext cx="1318766" cy="369332"/>
          </a:xfrm>
          <a:prstGeom prst="rect">
            <a:avLst/>
          </a:prstGeom>
          <a:noFill/>
        </p:spPr>
        <p:txBody>
          <a:bodyPr wrap="none" rtlCol="0">
            <a:spAutoFit/>
          </a:bodyPr>
          <a:lstStyle/>
          <a:p>
            <a:r>
              <a:rPr lang="fr-FR" dirty="0"/>
              <a:t>4 semaines</a:t>
            </a:r>
          </a:p>
        </p:txBody>
      </p:sp>
      <p:sp>
        <p:nvSpPr>
          <p:cNvPr id="2" name="ZoneTexte 1">
            <a:extLst>
              <a:ext uri="{FF2B5EF4-FFF2-40B4-BE49-F238E27FC236}">
                <a16:creationId xmlns:a16="http://schemas.microsoft.com/office/drawing/2014/main" id="{788E299A-9EE0-5344-B7EC-C900B9A01078}"/>
              </a:ext>
            </a:extLst>
          </p:cNvPr>
          <p:cNvSpPr txBox="1"/>
          <p:nvPr/>
        </p:nvSpPr>
        <p:spPr>
          <a:xfrm>
            <a:off x="832341" y="1871186"/>
            <a:ext cx="4841630" cy="461665"/>
          </a:xfrm>
          <a:prstGeom prst="rect">
            <a:avLst/>
          </a:prstGeom>
          <a:solidFill>
            <a:schemeClr val="accent1"/>
          </a:solidFill>
        </p:spPr>
        <p:txBody>
          <a:bodyPr wrap="square" rtlCol="0">
            <a:spAutoFit/>
          </a:bodyPr>
          <a:lstStyle/>
          <a:p>
            <a:r>
              <a:rPr lang="fr-FR" sz="2400" dirty="0">
                <a:solidFill>
                  <a:schemeClr val="bg1"/>
                </a:solidFill>
              </a:rPr>
              <a:t>125 cas du 1</a:t>
            </a:r>
            <a:r>
              <a:rPr lang="fr-FR" sz="2400" baseline="30000" dirty="0">
                <a:solidFill>
                  <a:schemeClr val="bg1"/>
                </a:solidFill>
              </a:rPr>
              <a:t>er</a:t>
            </a:r>
            <a:r>
              <a:rPr lang="fr-FR" sz="2400" dirty="0">
                <a:solidFill>
                  <a:schemeClr val="bg1"/>
                </a:solidFill>
              </a:rPr>
              <a:t> mars au 12 mai</a:t>
            </a:r>
          </a:p>
        </p:txBody>
      </p:sp>
    </p:spTree>
    <p:extLst>
      <p:ext uri="{BB962C8B-B14F-4D97-AF65-F5344CB8AC3E}">
        <p14:creationId xmlns:p14="http://schemas.microsoft.com/office/powerpoint/2010/main" val="233020447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78FBEB-5740-CE49-A693-2E32CDBD2918}"/>
              </a:ext>
            </a:extLst>
          </p:cNvPr>
          <p:cNvSpPr>
            <a:spLocks noGrp="1"/>
          </p:cNvSpPr>
          <p:nvPr>
            <p:ph type="ctrTitle"/>
          </p:nvPr>
        </p:nvSpPr>
        <p:spPr/>
        <p:txBody>
          <a:bodyPr/>
          <a:lstStyle/>
          <a:p>
            <a:r>
              <a:rPr lang="fr-FR" sz="3200" dirty="0"/>
              <a:t>Diagnostic de la COVID-19 chez l’enfant </a:t>
            </a:r>
            <a:br>
              <a:rPr lang="fr-FR" sz="3200" dirty="0"/>
            </a:br>
            <a:r>
              <a:rPr lang="fr-FR" sz="3200" dirty="0"/>
              <a:t>en période de dé-confinement </a:t>
            </a:r>
            <a:br>
              <a:rPr lang="fr-FR" sz="3200" dirty="0"/>
            </a:br>
            <a:r>
              <a:rPr lang="fr-FR" sz="3200" dirty="0"/>
              <a:t>et dépistage des clusters</a:t>
            </a:r>
          </a:p>
        </p:txBody>
      </p:sp>
      <p:sp>
        <p:nvSpPr>
          <p:cNvPr id="3" name="Sous-titre 2">
            <a:extLst>
              <a:ext uri="{FF2B5EF4-FFF2-40B4-BE49-F238E27FC236}">
                <a16:creationId xmlns:a16="http://schemas.microsoft.com/office/drawing/2014/main" id="{3F97DEE2-F928-F04F-AF35-DF546BDB9046}"/>
              </a:ext>
            </a:extLst>
          </p:cNvPr>
          <p:cNvSpPr>
            <a:spLocks noGrp="1"/>
          </p:cNvSpPr>
          <p:nvPr>
            <p:ph type="subTitle" idx="1"/>
          </p:nvPr>
        </p:nvSpPr>
        <p:spPr/>
        <p:txBody>
          <a:bodyPr>
            <a:normAutofit lnSpcReduction="10000"/>
          </a:bodyPr>
          <a:lstStyle/>
          <a:p>
            <a:r>
              <a:rPr lang="fr-FR" dirty="0"/>
              <a:t>Emmanuel </a:t>
            </a:r>
            <a:r>
              <a:rPr lang="fr-FR" dirty="0" err="1"/>
              <a:t>Grimprel</a:t>
            </a:r>
            <a:endParaRPr lang="fr-FR" dirty="0"/>
          </a:p>
          <a:p>
            <a:r>
              <a:rPr lang="fr-FR" dirty="0"/>
              <a:t>Vincent </a:t>
            </a:r>
            <a:r>
              <a:rPr lang="fr-FR" dirty="0" err="1"/>
              <a:t>Gajdos</a:t>
            </a:r>
            <a:endParaRPr lang="fr-FR" dirty="0"/>
          </a:p>
          <a:p>
            <a:r>
              <a:rPr lang="fr-FR" dirty="0"/>
              <a:t>Robert Cohen</a:t>
            </a:r>
          </a:p>
        </p:txBody>
      </p:sp>
    </p:spTree>
    <p:extLst>
      <p:ext uri="{BB962C8B-B14F-4D97-AF65-F5344CB8AC3E}">
        <p14:creationId xmlns:p14="http://schemas.microsoft.com/office/powerpoint/2010/main" val="31767429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75</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75</a:t>
            </a:fld>
            <a:endParaRPr lang="en-US" dirty="0">
              <a:solidFill>
                <a:schemeClr val="bg1"/>
              </a:solidFill>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740868" y="547996"/>
            <a:ext cx="11281833"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dirty="0"/>
              <a:t>COVID-19 et enfant : « En période de dé-confinement »</a:t>
            </a:r>
          </a:p>
        </p:txBody>
      </p:sp>
      <p:sp>
        <p:nvSpPr>
          <p:cNvPr id="2" name="ZoneTexte 1">
            <a:extLst>
              <a:ext uri="{FF2B5EF4-FFF2-40B4-BE49-F238E27FC236}">
                <a16:creationId xmlns:a16="http://schemas.microsoft.com/office/drawing/2014/main" id="{4F285846-C3AB-9047-B8ED-760FB2C5A59E}"/>
              </a:ext>
            </a:extLst>
          </p:cNvPr>
          <p:cNvSpPr txBox="1"/>
          <p:nvPr/>
        </p:nvSpPr>
        <p:spPr>
          <a:xfrm>
            <a:off x="1594044" y="1158468"/>
            <a:ext cx="8488972" cy="400110"/>
          </a:xfrm>
          <a:prstGeom prst="rect">
            <a:avLst/>
          </a:prstGeom>
          <a:solidFill>
            <a:schemeClr val="accent1"/>
          </a:solidFill>
        </p:spPr>
        <p:txBody>
          <a:bodyPr wrap="square" rtlCol="0">
            <a:spAutoFit/>
          </a:bodyPr>
          <a:lstStyle/>
          <a:p>
            <a:r>
              <a:rPr lang="fr-FR" sz="2000" b="1" dirty="0">
                <a:solidFill>
                  <a:schemeClr val="bg1"/>
                </a:solidFill>
              </a:rPr>
              <a:t>Prise en charge de l’enfant malade en collectivité (crèches, écoles)</a:t>
            </a:r>
          </a:p>
        </p:txBody>
      </p:sp>
      <p:sp>
        <p:nvSpPr>
          <p:cNvPr id="25" name="Espace réservé du contenu 8">
            <a:extLst>
              <a:ext uri="{FF2B5EF4-FFF2-40B4-BE49-F238E27FC236}">
                <a16:creationId xmlns:a16="http://schemas.microsoft.com/office/drawing/2014/main" id="{93832365-305C-2E4F-91BE-32276A8D9C22}"/>
              </a:ext>
            </a:extLst>
          </p:cNvPr>
          <p:cNvSpPr>
            <a:spLocks noGrp="1"/>
          </p:cNvSpPr>
          <p:nvPr/>
        </p:nvSpPr>
        <p:spPr>
          <a:xfrm>
            <a:off x="649220" y="1737538"/>
            <a:ext cx="10136011" cy="514586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pPr lvl="0">
              <a:buFont typeface="Wingdings 3" pitchFamily="2" charset="2"/>
              <a:buChar char=""/>
            </a:pPr>
            <a:r>
              <a:rPr lang="fr-FR" sz="2000" b="1" dirty="0"/>
              <a:t>La prise de température pose questions chez le jeune enfant:</a:t>
            </a:r>
          </a:p>
          <a:p>
            <a:pPr lvl="1">
              <a:buFont typeface="Wingdings 3" pitchFamily="2" charset="2"/>
              <a:buChar char=""/>
            </a:pPr>
            <a:r>
              <a:rPr lang="fr-FR" sz="2000" dirty="0"/>
              <a:t>De la sensibilité et de la spécificité des méthodes à infrarouge ou auriculaire </a:t>
            </a:r>
          </a:p>
          <a:p>
            <a:pPr lvl="1">
              <a:spcAft>
                <a:spcPts val="1200"/>
              </a:spcAft>
              <a:buFont typeface="Wingdings 3" pitchFamily="2" charset="2"/>
              <a:buChar char=""/>
            </a:pPr>
            <a:r>
              <a:rPr lang="fr-FR" sz="2000" dirty="0"/>
              <a:t>De la définition de la fièvre</a:t>
            </a:r>
          </a:p>
          <a:p>
            <a:pPr lvl="0">
              <a:buFont typeface="Wingdings 3" pitchFamily="2" charset="2"/>
              <a:buChar char=""/>
            </a:pPr>
            <a:r>
              <a:rPr lang="fr-FR" sz="2000" b="1" dirty="0"/>
              <a:t>Le seuil de définition de la fièvre communément admis, est 38°C.</a:t>
            </a:r>
          </a:p>
          <a:p>
            <a:pPr lvl="1">
              <a:buFont typeface="Wingdings 3" pitchFamily="2" charset="2"/>
              <a:buChar char=""/>
            </a:pPr>
            <a:r>
              <a:rPr lang="fr-FR" sz="2000" b="1" dirty="0"/>
              <a:t>En cas de fièvre peu élevée </a:t>
            </a:r>
            <a:r>
              <a:rPr lang="fr-FR" sz="2000" dirty="0"/>
              <a:t>(température inférieure à 38,2°C), une confirmation s’impose chez le jeune enfant, par une deuxième prise de température (avant toute prise de paracétamol) par une méthode plus fiable et après l’avoir découvert. </a:t>
            </a:r>
          </a:p>
          <a:p>
            <a:pPr lvl="1">
              <a:buFont typeface="Wingdings 3" pitchFamily="2" charset="2"/>
              <a:buChar char=""/>
            </a:pPr>
            <a:r>
              <a:rPr lang="fr-FR" sz="2000" b="1" dirty="0"/>
              <a:t>Si une fièvre &gt; 38°C </a:t>
            </a:r>
            <a:r>
              <a:rPr lang="fr-FR" sz="2000" dirty="0"/>
              <a:t>est constatée et ainsi confirmée, un examen médical s’avère indispensable dans tous les cas.</a:t>
            </a:r>
          </a:p>
          <a:p>
            <a:pPr lvl="2"/>
            <a:endParaRPr lang="fr-FR" sz="1600" b="1" dirty="0"/>
          </a:p>
        </p:txBody>
      </p:sp>
    </p:spTree>
    <p:extLst>
      <p:ext uri="{BB962C8B-B14F-4D97-AF65-F5344CB8AC3E}">
        <p14:creationId xmlns:p14="http://schemas.microsoft.com/office/powerpoint/2010/main" val="206385904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76</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76</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76</a:t>
            </a:fld>
            <a:endParaRPr lang="en-US" dirty="0">
              <a:solidFill>
                <a:schemeClr val="bg1"/>
              </a:solidFill>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740868" y="547996"/>
            <a:ext cx="11281833"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dirty="0"/>
              <a:t>COVID-19 et enfant : « En période de dé-confinement »</a:t>
            </a:r>
          </a:p>
        </p:txBody>
      </p:sp>
      <p:sp>
        <p:nvSpPr>
          <p:cNvPr id="2" name="ZoneTexte 1">
            <a:extLst>
              <a:ext uri="{FF2B5EF4-FFF2-40B4-BE49-F238E27FC236}">
                <a16:creationId xmlns:a16="http://schemas.microsoft.com/office/drawing/2014/main" id="{4F285846-C3AB-9047-B8ED-760FB2C5A59E}"/>
              </a:ext>
            </a:extLst>
          </p:cNvPr>
          <p:cNvSpPr txBox="1"/>
          <p:nvPr/>
        </p:nvSpPr>
        <p:spPr>
          <a:xfrm>
            <a:off x="1594044" y="1158468"/>
            <a:ext cx="8488972" cy="400110"/>
          </a:xfrm>
          <a:prstGeom prst="rect">
            <a:avLst/>
          </a:prstGeom>
          <a:solidFill>
            <a:schemeClr val="accent1"/>
          </a:solidFill>
        </p:spPr>
        <p:txBody>
          <a:bodyPr wrap="square" rtlCol="0">
            <a:spAutoFit/>
          </a:bodyPr>
          <a:lstStyle/>
          <a:p>
            <a:r>
              <a:rPr lang="fr-FR" sz="2000" b="1" dirty="0">
                <a:solidFill>
                  <a:schemeClr val="bg1"/>
                </a:solidFill>
              </a:rPr>
              <a:t>Prise en charge de l’enfant malade en collectivité (crèches, écoles)</a:t>
            </a:r>
          </a:p>
        </p:txBody>
      </p:sp>
      <p:sp>
        <p:nvSpPr>
          <p:cNvPr id="25" name="Espace réservé du contenu 8">
            <a:extLst>
              <a:ext uri="{FF2B5EF4-FFF2-40B4-BE49-F238E27FC236}">
                <a16:creationId xmlns:a16="http://schemas.microsoft.com/office/drawing/2014/main" id="{93832365-305C-2E4F-91BE-32276A8D9C22}"/>
              </a:ext>
            </a:extLst>
          </p:cNvPr>
          <p:cNvSpPr>
            <a:spLocks noGrp="1"/>
          </p:cNvSpPr>
          <p:nvPr/>
        </p:nvSpPr>
        <p:spPr>
          <a:xfrm>
            <a:off x="649220" y="1737538"/>
            <a:ext cx="10997869" cy="5145864"/>
          </a:xfrm>
          <a:prstGeom prst="rect">
            <a:avLst/>
          </a:prstGeom>
          <a:ln>
            <a:noFill/>
          </a:ln>
        </p:spPr>
        <p:txBody>
          <a:bodyPr vert="horz" lIns="91440" tIns="45720" rIns="91440" bIns="45720" rtlCol="0">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pPr lvl="0">
              <a:spcAft>
                <a:spcPts val="600"/>
              </a:spcAft>
              <a:buFont typeface="Wingdings 3" pitchFamily="2" charset="2"/>
              <a:buChar char=""/>
            </a:pPr>
            <a:r>
              <a:rPr lang="fr-FR" sz="2200" b="1" dirty="0"/>
              <a:t>La rareté observée des cas COVID-19 chez l’enfant </a:t>
            </a:r>
            <a:r>
              <a:rPr lang="fr-FR" sz="2200" dirty="0"/>
              <a:t>et la probable </a:t>
            </a:r>
            <a:r>
              <a:rPr lang="fr-FR" sz="2200" b="1" dirty="0"/>
              <a:t>faible transmission </a:t>
            </a:r>
            <a:r>
              <a:rPr lang="fr-FR" sz="2200" dirty="0"/>
              <a:t>des enfants vers la communauté laissent à penser que la stratégie de dépistage et d’identification des clusters, appliquée aux enfants en collectivité, sera peu productive au regard de celle appliquée chez les adultes.</a:t>
            </a:r>
          </a:p>
          <a:p>
            <a:pPr lvl="0">
              <a:spcAft>
                <a:spcPts val="600"/>
              </a:spcAft>
              <a:buFont typeface="Wingdings 3" pitchFamily="2" charset="2"/>
              <a:buChar char=""/>
            </a:pPr>
            <a:r>
              <a:rPr lang="fr-FR" sz="2200" b="1" dirty="0"/>
              <a:t>Cas de COVID-19 dans l’entourage ⇧ ⇧ ⇧ le risque de positivité de la PCR</a:t>
            </a:r>
            <a:r>
              <a:rPr lang="fr-FR" sz="2200" dirty="0"/>
              <a:t> qu’il soit malade ou non, sans préjuger d’une corrélation entre les symptômes observés.</a:t>
            </a:r>
          </a:p>
          <a:p>
            <a:pPr lvl="0">
              <a:spcAft>
                <a:spcPts val="600"/>
              </a:spcAft>
              <a:buFont typeface="Wingdings 3" pitchFamily="2" charset="2"/>
              <a:buChar char=""/>
            </a:pPr>
            <a:r>
              <a:rPr lang="fr-FR" sz="2200" dirty="0"/>
              <a:t>Il n’y a </a:t>
            </a:r>
            <a:r>
              <a:rPr lang="fr-FR" sz="2200" b="1" dirty="0"/>
              <a:t>pas de tableau clinique évocateur de COVID-19 chez le jeune enfant</a:t>
            </a:r>
          </a:p>
          <a:p>
            <a:pPr lvl="0">
              <a:buFont typeface="Wingdings 3" pitchFamily="2" charset="2"/>
              <a:buChar char=""/>
            </a:pPr>
            <a:r>
              <a:rPr lang="fr-FR" sz="2200" dirty="0"/>
              <a:t>Les </a:t>
            </a:r>
            <a:r>
              <a:rPr lang="fr-FR" sz="2200" b="1" dirty="0"/>
              <a:t>rares syndromes inflammatoires </a:t>
            </a:r>
            <a:r>
              <a:rPr lang="fr-FR" sz="2200" dirty="0"/>
              <a:t>(cas de myocardites et de syndromes de Kawasaki atypiques)</a:t>
            </a:r>
          </a:p>
          <a:p>
            <a:pPr lvl="1">
              <a:buFont typeface="Wingdings 3" pitchFamily="2" charset="2"/>
              <a:buChar char=""/>
            </a:pPr>
            <a:r>
              <a:rPr lang="fr-FR" sz="2000" dirty="0"/>
              <a:t>surviennent à distance de l’infection </a:t>
            </a:r>
          </a:p>
          <a:p>
            <a:pPr lvl="1">
              <a:buFont typeface="Wingdings 3" pitchFamily="2" charset="2"/>
              <a:buChar char=""/>
            </a:pPr>
            <a:r>
              <a:rPr lang="fr-FR" sz="2000" dirty="0"/>
              <a:t>ne sont pas utiles au dépistage des « clusters »</a:t>
            </a:r>
          </a:p>
          <a:p>
            <a:pPr lvl="1">
              <a:spcAft>
                <a:spcPts val="600"/>
              </a:spcAft>
              <a:buFont typeface="Wingdings 3" pitchFamily="2" charset="2"/>
              <a:buChar char=""/>
            </a:pPr>
            <a:r>
              <a:rPr lang="fr-FR" sz="2000" dirty="0"/>
              <a:t>dans ces situations, la sérologie est certainement plus performante que la PCR.</a:t>
            </a:r>
          </a:p>
          <a:p>
            <a:pPr lvl="0">
              <a:buFont typeface="Wingdings 3" pitchFamily="2" charset="2"/>
              <a:buChar char=""/>
            </a:pPr>
            <a:r>
              <a:rPr lang="fr-FR" sz="2200" dirty="0"/>
              <a:t>Durant les périodes de faible circulation virale, le risque qu’une maladie d’apparence commune chez l’enfant soit une manifestation de la COVID-19 est très faible (&lt;&lt; 2 %) au profit des agents infectieux habituels.</a:t>
            </a:r>
          </a:p>
          <a:p>
            <a:pPr lvl="2"/>
            <a:endParaRPr lang="fr-FR" sz="1600" b="1" dirty="0"/>
          </a:p>
        </p:txBody>
      </p:sp>
    </p:spTree>
    <p:extLst>
      <p:ext uri="{BB962C8B-B14F-4D97-AF65-F5344CB8AC3E}">
        <p14:creationId xmlns:p14="http://schemas.microsoft.com/office/powerpoint/2010/main" val="122183686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77</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77</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77</a:t>
            </a:fld>
            <a:endParaRPr lang="en-US" dirty="0">
              <a:solidFill>
                <a:schemeClr val="bg1"/>
              </a:solidFill>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740868" y="547996"/>
            <a:ext cx="11281833"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dirty="0"/>
              <a:t>COVID-19 et enfant : « En période de dé-confinement »</a:t>
            </a:r>
          </a:p>
        </p:txBody>
      </p:sp>
      <p:sp>
        <p:nvSpPr>
          <p:cNvPr id="2" name="ZoneTexte 1">
            <a:extLst>
              <a:ext uri="{FF2B5EF4-FFF2-40B4-BE49-F238E27FC236}">
                <a16:creationId xmlns:a16="http://schemas.microsoft.com/office/drawing/2014/main" id="{4F285846-C3AB-9047-B8ED-760FB2C5A59E}"/>
              </a:ext>
            </a:extLst>
          </p:cNvPr>
          <p:cNvSpPr txBox="1"/>
          <p:nvPr/>
        </p:nvSpPr>
        <p:spPr>
          <a:xfrm>
            <a:off x="1594044" y="1158468"/>
            <a:ext cx="8488972" cy="400110"/>
          </a:xfrm>
          <a:prstGeom prst="rect">
            <a:avLst/>
          </a:prstGeom>
          <a:solidFill>
            <a:schemeClr val="accent1"/>
          </a:solidFill>
        </p:spPr>
        <p:txBody>
          <a:bodyPr wrap="square" rtlCol="0">
            <a:spAutoFit/>
          </a:bodyPr>
          <a:lstStyle/>
          <a:p>
            <a:r>
              <a:rPr lang="fr-FR" sz="2000" b="1" dirty="0">
                <a:solidFill>
                  <a:schemeClr val="bg1"/>
                </a:solidFill>
              </a:rPr>
              <a:t>Prise en charge de l’enfant malade en collectivité (crèches, écoles)</a:t>
            </a:r>
          </a:p>
        </p:txBody>
      </p:sp>
      <p:sp>
        <p:nvSpPr>
          <p:cNvPr id="25" name="Espace réservé du contenu 8">
            <a:extLst>
              <a:ext uri="{FF2B5EF4-FFF2-40B4-BE49-F238E27FC236}">
                <a16:creationId xmlns:a16="http://schemas.microsoft.com/office/drawing/2014/main" id="{93832365-305C-2E4F-91BE-32276A8D9C22}"/>
              </a:ext>
            </a:extLst>
          </p:cNvPr>
          <p:cNvSpPr>
            <a:spLocks noGrp="1"/>
          </p:cNvSpPr>
          <p:nvPr/>
        </p:nvSpPr>
        <p:spPr>
          <a:xfrm>
            <a:off x="649220" y="1737538"/>
            <a:ext cx="10997869" cy="514586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pPr lvl="0">
              <a:spcAft>
                <a:spcPts val="600"/>
              </a:spcAft>
              <a:buFont typeface="Wingdings 3" pitchFamily="2" charset="2"/>
              <a:buChar char=""/>
            </a:pPr>
            <a:r>
              <a:rPr lang="fr-FR" sz="2000" dirty="0"/>
              <a:t>La démarche </a:t>
            </a:r>
            <a:r>
              <a:rPr lang="fr-FR" sz="2000" b="1" dirty="0"/>
              <a:t>d’identification par PCR </a:t>
            </a:r>
            <a:r>
              <a:rPr lang="fr-FR" sz="2000" dirty="0"/>
              <a:t>des enfants atteints de COVID-19 </a:t>
            </a:r>
            <a:r>
              <a:rPr lang="fr-FR" sz="2000" b="1" dirty="0"/>
              <a:t>ne dispense pas de rechercher les pathologies infectieuses communes</a:t>
            </a:r>
            <a:r>
              <a:rPr lang="fr-FR" sz="2000" dirty="0"/>
              <a:t>, plus fréquentes qu’une infection à Sars-CoV-2      conserver notre </a:t>
            </a:r>
            <a:r>
              <a:rPr lang="fr-FR" sz="2000" b="1" dirty="0"/>
              <a:t>regard de clinicien </a:t>
            </a:r>
          </a:p>
          <a:p>
            <a:pPr lvl="0">
              <a:spcAft>
                <a:spcPts val="600"/>
              </a:spcAft>
              <a:buFont typeface="Wingdings 3" pitchFamily="2" charset="2"/>
              <a:buChar char=""/>
            </a:pPr>
            <a:r>
              <a:rPr lang="fr-FR" sz="2000" dirty="0"/>
              <a:t>La technique actuelle de prélèvement par </a:t>
            </a:r>
            <a:r>
              <a:rPr lang="fr-FR" sz="2000" b="1" dirty="0"/>
              <a:t>écouvillonnage </a:t>
            </a:r>
            <a:r>
              <a:rPr lang="fr-FR" sz="2000" b="1" dirty="0" err="1"/>
              <a:t>naso</a:t>
            </a:r>
            <a:r>
              <a:rPr lang="fr-FR" sz="2000" b="1" dirty="0"/>
              <a:t>-pharyngé est délicate et difficile chez les enfants</a:t>
            </a:r>
            <a:r>
              <a:rPr lang="fr-FR" sz="2000" dirty="0"/>
              <a:t>, et constitue donc un </a:t>
            </a:r>
            <a:r>
              <a:rPr lang="fr-FR" sz="2000" b="1" dirty="0"/>
              <a:t>handicap sérieux pour le dépistage en milieu communautaire</a:t>
            </a:r>
            <a:r>
              <a:rPr lang="fr-FR" sz="2000" dirty="0"/>
              <a:t>, d’autant plus que les épisodes infectieux sont fréquents chez eux. </a:t>
            </a:r>
          </a:p>
          <a:p>
            <a:pPr lvl="0">
              <a:spcAft>
                <a:spcPts val="600"/>
              </a:spcAft>
              <a:buFont typeface="Wingdings 3" pitchFamily="2" charset="2"/>
              <a:buChar char=""/>
            </a:pPr>
            <a:r>
              <a:rPr lang="fr-FR" sz="2000" dirty="0"/>
              <a:t>Elle mériterait d’être comparée à la technique de </a:t>
            </a:r>
            <a:r>
              <a:rPr lang="fr-FR" sz="2000" b="1" dirty="0"/>
              <a:t>prélèvement salivaire </a:t>
            </a:r>
            <a:r>
              <a:rPr lang="fr-FR" sz="2000" dirty="0"/>
              <a:t>qui pourrait être au moins aussi sensible et plus facilement « renouvelable » chez les jeunes enfants.</a:t>
            </a:r>
          </a:p>
          <a:p>
            <a:pPr lvl="2"/>
            <a:endParaRPr lang="fr-FR" sz="1600" b="1" dirty="0"/>
          </a:p>
        </p:txBody>
      </p:sp>
      <p:cxnSp>
        <p:nvCxnSpPr>
          <p:cNvPr id="5" name="Connecteur droit avec flèche 4">
            <a:extLst>
              <a:ext uri="{FF2B5EF4-FFF2-40B4-BE49-F238E27FC236}">
                <a16:creationId xmlns:a16="http://schemas.microsoft.com/office/drawing/2014/main" id="{F8819FD6-508B-F74A-BDD6-867D5620626F}"/>
              </a:ext>
            </a:extLst>
          </p:cNvPr>
          <p:cNvCxnSpPr>
            <a:cxnSpLocks/>
          </p:cNvCxnSpPr>
          <p:nvPr/>
        </p:nvCxnSpPr>
        <p:spPr>
          <a:xfrm>
            <a:off x="2537881" y="2860431"/>
            <a:ext cx="281353" cy="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696523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78</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78</a:t>
            </a:fld>
            <a:endParaRPr lang="en-US" dirty="0">
              <a:solidFill>
                <a:schemeClr val="bg1"/>
              </a:solidFill>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740868" y="547996"/>
            <a:ext cx="11281833"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dirty="0"/>
              <a:t>COVID-19 et enfant : « En période de dé-confinement »</a:t>
            </a:r>
          </a:p>
        </p:txBody>
      </p:sp>
      <p:sp>
        <p:nvSpPr>
          <p:cNvPr id="2" name="ZoneTexte 1">
            <a:extLst>
              <a:ext uri="{FF2B5EF4-FFF2-40B4-BE49-F238E27FC236}">
                <a16:creationId xmlns:a16="http://schemas.microsoft.com/office/drawing/2014/main" id="{4F285846-C3AB-9047-B8ED-760FB2C5A59E}"/>
              </a:ext>
            </a:extLst>
          </p:cNvPr>
          <p:cNvSpPr txBox="1"/>
          <p:nvPr/>
        </p:nvSpPr>
        <p:spPr>
          <a:xfrm>
            <a:off x="1594044" y="1158468"/>
            <a:ext cx="8488972" cy="400110"/>
          </a:xfrm>
          <a:prstGeom prst="rect">
            <a:avLst/>
          </a:prstGeom>
          <a:solidFill>
            <a:schemeClr val="accent1"/>
          </a:solidFill>
        </p:spPr>
        <p:txBody>
          <a:bodyPr wrap="square" rtlCol="0">
            <a:spAutoFit/>
          </a:bodyPr>
          <a:lstStyle/>
          <a:p>
            <a:r>
              <a:rPr lang="fr-FR" sz="2000" b="1" dirty="0">
                <a:solidFill>
                  <a:schemeClr val="bg1"/>
                </a:solidFill>
              </a:rPr>
              <a:t>Prise en charge de l’enfant malade en collectivité (crèches, écoles)</a:t>
            </a:r>
          </a:p>
        </p:txBody>
      </p:sp>
      <p:pic>
        <p:nvPicPr>
          <p:cNvPr id="7" name="Image 6" descr="Une image contenant capture d’écran&#10;&#10;Description générée automatiquement">
            <a:extLst>
              <a:ext uri="{FF2B5EF4-FFF2-40B4-BE49-F238E27FC236}">
                <a16:creationId xmlns:a16="http://schemas.microsoft.com/office/drawing/2014/main" id="{22CB3F45-23BA-D449-AE8E-7DFF1DC44BE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45745" y="1743009"/>
            <a:ext cx="9022109" cy="5084625"/>
          </a:xfrm>
          <a:prstGeom prst="rect">
            <a:avLst/>
          </a:prstGeom>
        </p:spPr>
      </p:pic>
    </p:spTree>
    <p:extLst>
      <p:ext uri="{BB962C8B-B14F-4D97-AF65-F5344CB8AC3E}">
        <p14:creationId xmlns:p14="http://schemas.microsoft.com/office/powerpoint/2010/main" val="343380964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79</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79</a:t>
            </a:fld>
            <a:endParaRPr lang="en-US" dirty="0">
              <a:solidFill>
                <a:schemeClr val="bg1"/>
              </a:solidFill>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813989" y="545825"/>
            <a:ext cx="11281833"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dirty="0"/>
              <a:t>Prise en charge des patients COVID-19 isolés et surveillés à domicile : les recommandations HAS</a:t>
            </a:r>
          </a:p>
        </p:txBody>
      </p:sp>
      <p:pic>
        <p:nvPicPr>
          <p:cNvPr id="22" name="Espace réservé du contenu 6" descr="Capture d’écran 2020-05-18 à 22.44.18.png">
            <a:extLst>
              <a:ext uri="{FF2B5EF4-FFF2-40B4-BE49-F238E27FC236}">
                <a16:creationId xmlns:a16="http://schemas.microsoft.com/office/drawing/2014/main" id="{9A5B43B7-A3FE-0F48-98F9-B76EB8B08594}"/>
              </a:ext>
            </a:extLst>
          </p:cNvPr>
          <p:cNvPicPr>
            <a:picLocks noGrp="1" noChangeAspect="1"/>
          </p:cNvPicPr>
          <p:nvPr>
            <p:ph idx="1"/>
          </p:nvPr>
        </p:nvPicPr>
        <p:blipFill rotWithShape="1">
          <a:blip r:embed="rId4" cstate="email">
            <a:extLst>
              <a:ext uri="{28A0092B-C50C-407E-A947-70E740481C1C}">
                <a14:useLocalDpi xmlns:a14="http://schemas.microsoft.com/office/drawing/2010/main"/>
              </a:ext>
            </a:extLst>
          </a:blip>
          <a:srcRect/>
          <a:stretch/>
        </p:blipFill>
        <p:spPr>
          <a:xfrm>
            <a:off x="621152" y="2032753"/>
            <a:ext cx="5976590" cy="2072970"/>
          </a:xfrm>
        </p:spPr>
      </p:pic>
      <p:pic>
        <p:nvPicPr>
          <p:cNvPr id="23" name="Image 22" descr="Capture d’écran 2020-05-18 à 22.43.51.png">
            <a:extLst>
              <a:ext uri="{FF2B5EF4-FFF2-40B4-BE49-F238E27FC236}">
                <a16:creationId xmlns:a16="http://schemas.microsoft.com/office/drawing/2014/main" id="{39F6AA77-F95C-7040-853B-F8FF9CFC287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70863" y="1921410"/>
            <a:ext cx="5238701" cy="4543106"/>
          </a:xfrm>
          <a:prstGeom prst="rect">
            <a:avLst/>
          </a:prstGeom>
        </p:spPr>
      </p:pic>
      <p:sp>
        <p:nvSpPr>
          <p:cNvPr id="24" name="ZoneTexte 23">
            <a:extLst>
              <a:ext uri="{FF2B5EF4-FFF2-40B4-BE49-F238E27FC236}">
                <a16:creationId xmlns:a16="http://schemas.microsoft.com/office/drawing/2014/main" id="{7B1B6BDC-F04D-2147-84C9-91D329694026}"/>
              </a:ext>
            </a:extLst>
          </p:cNvPr>
          <p:cNvSpPr txBox="1"/>
          <p:nvPr/>
        </p:nvSpPr>
        <p:spPr>
          <a:xfrm>
            <a:off x="1007711" y="4745062"/>
            <a:ext cx="4655442" cy="923330"/>
          </a:xfrm>
          <a:prstGeom prst="rect">
            <a:avLst/>
          </a:prstGeom>
          <a:solidFill>
            <a:schemeClr val="accent1"/>
          </a:solidFill>
        </p:spPr>
        <p:txBody>
          <a:bodyPr wrap="none" rtlCol="0">
            <a:spAutoFit/>
          </a:bodyPr>
          <a:lstStyle/>
          <a:p>
            <a:pPr algn="ctr"/>
            <a:r>
              <a:rPr lang="fr-FR" b="1" dirty="0"/>
              <a:t>Personne contact asymptomatique</a:t>
            </a:r>
            <a:endParaRPr lang="fr-FR" dirty="0"/>
          </a:p>
          <a:p>
            <a:pPr marL="285750" indent="-285750">
              <a:buFont typeface="Arial" panose="020B0604020202020204" pitchFamily="34" charset="0"/>
              <a:buChar char="•"/>
            </a:pPr>
            <a:r>
              <a:rPr lang="fr-FR" dirty="0"/>
              <a:t>Vivant </a:t>
            </a:r>
            <a:r>
              <a:rPr lang="fr-FR" dirty="0">
                <a:solidFill>
                  <a:schemeClr val="accent5"/>
                </a:solidFill>
              </a:rPr>
              <a:t>au domicile : PCR immédiate</a:t>
            </a:r>
          </a:p>
          <a:p>
            <a:pPr marL="285750" indent="-285750">
              <a:buFont typeface="Arial" panose="020B0604020202020204" pitchFamily="34" charset="0"/>
              <a:buChar char="•"/>
            </a:pPr>
            <a:r>
              <a:rPr lang="fr-FR" dirty="0"/>
              <a:t>+ </a:t>
            </a:r>
            <a:r>
              <a:rPr lang="fr-FR" dirty="0">
                <a:solidFill>
                  <a:srgbClr val="C42F1A"/>
                </a:solidFill>
              </a:rPr>
              <a:t>éloignée : PCR à J7 </a:t>
            </a:r>
            <a:r>
              <a:rPr lang="fr-FR" dirty="0"/>
              <a:t>du dernier contact</a:t>
            </a:r>
          </a:p>
        </p:txBody>
      </p:sp>
    </p:spTree>
    <p:extLst>
      <p:ext uri="{BB962C8B-B14F-4D97-AF65-F5344CB8AC3E}">
        <p14:creationId xmlns:p14="http://schemas.microsoft.com/office/powerpoint/2010/main" val="2469038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3FCECF0F-EF14-4E45-BE29-AA29BF0179ED}"/>
              </a:ext>
            </a:extLst>
          </p:cNvPr>
          <p:cNvSpPr>
            <a:spLocks noGrp="1"/>
          </p:cNvSpPr>
          <p:nvPr>
            <p:ph type="title"/>
          </p:nvPr>
        </p:nvSpPr>
        <p:spPr>
          <a:xfrm>
            <a:off x="1097739" y="109002"/>
            <a:ext cx="13214517" cy="1320800"/>
          </a:xfrm>
        </p:spPr>
        <p:txBody>
          <a:bodyPr>
            <a:normAutofit/>
          </a:bodyPr>
          <a:lstStyle/>
          <a:p>
            <a:r>
              <a:rPr lang="fr-FR" dirty="0"/>
              <a:t>COVID-19 en France </a:t>
            </a:r>
            <a:br>
              <a:rPr lang="fr-FR" dirty="0"/>
            </a:br>
            <a:r>
              <a:rPr lang="fr-FR" sz="2400" dirty="0"/>
              <a:t>(Evolution du Nb de cas au 30 Avril 2020)</a:t>
            </a:r>
            <a:endParaRPr lang="fr-FR" dirty="0"/>
          </a:p>
        </p:txBody>
      </p:sp>
      <p:sp>
        <p:nvSpPr>
          <p:cNvPr id="19" name="ZoneTexte 18">
            <a:extLst>
              <a:ext uri="{FF2B5EF4-FFF2-40B4-BE49-F238E27FC236}">
                <a16:creationId xmlns:a16="http://schemas.microsoft.com/office/drawing/2014/main" id="{A3C94CD6-1179-9F48-9F84-882622E35077}"/>
              </a:ext>
            </a:extLst>
          </p:cNvPr>
          <p:cNvSpPr txBox="1"/>
          <p:nvPr/>
        </p:nvSpPr>
        <p:spPr>
          <a:xfrm>
            <a:off x="378371" y="5853493"/>
            <a:ext cx="10638243" cy="923330"/>
          </a:xfrm>
          <a:prstGeom prst="rect">
            <a:avLst/>
          </a:prstGeom>
          <a:noFill/>
        </p:spPr>
        <p:txBody>
          <a:bodyPr wrap="square" rtlCol="0">
            <a:spAutoFit/>
          </a:bodyPr>
          <a:lstStyle/>
          <a:p>
            <a:pPr algn="ctr"/>
            <a:r>
              <a:rPr lang="fr-FR" dirty="0"/>
              <a:t>Les nombres de cas diagnostiqués, d’hospitalisations, et de passages en réanimation</a:t>
            </a:r>
          </a:p>
          <a:p>
            <a:pPr algn="ctr"/>
            <a:r>
              <a:rPr lang="fr-FR" dirty="0"/>
              <a:t>diminuent en France, mais plus qu’un pic et une chute rapide</a:t>
            </a:r>
          </a:p>
          <a:p>
            <a:pPr algn="ctr"/>
            <a:r>
              <a:rPr lang="fr-FR" dirty="0"/>
              <a:t>on assiste à une diminution lente en dôme.</a:t>
            </a:r>
          </a:p>
        </p:txBody>
      </p:sp>
      <p:sp>
        <p:nvSpPr>
          <p:cNvPr id="2" name="Rectangle 1">
            <a:extLst>
              <a:ext uri="{FF2B5EF4-FFF2-40B4-BE49-F238E27FC236}">
                <a16:creationId xmlns:a16="http://schemas.microsoft.com/office/drawing/2014/main" id="{B64B901D-6172-8E4B-833C-CCD245E81A14}"/>
              </a:ext>
            </a:extLst>
          </p:cNvPr>
          <p:cNvSpPr/>
          <p:nvPr/>
        </p:nvSpPr>
        <p:spPr>
          <a:xfrm>
            <a:off x="1509454" y="5390492"/>
            <a:ext cx="9566955" cy="369332"/>
          </a:xfrm>
          <a:prstGeom prst="rect">
            <a:avLst/>
          </a:prstGeom>
        </p:spPr>
        <p:txBody>
          <a:bodyPr wrap="square">
            <a:spAutoFit/>
          </a:bodyPr>
          <a:lstStyle/>
          <a:p>
            <a:r>
              <a:rPr lang="fr-FR" b="1" i="1" dirty="0">
                <a:solidFill>
                  <a:srgbClr val="000000"/>
                </a:solidFill>
                <a:latin typeface="Roboto"/>
              </a:rPr>
              <a:t>Graphes faits par Vincent </a:t>
            </a:r>
            <a:r>
              <a:rPr lang="fr-FR" b="1" i="1" dirty="0" err="1">
                <a:solidFill>
                  <a:srgbClr val="000000"/>
                </a:solidFill>
                <a:latin typeface="Roboto"/>
              </a:rPr>
              <a:t>Jarlier</a:t>
            </a:r>
            <a:r>
              <a:rPr lang="fr-FR" b="1" i="1" dirty="0">
                <a:solidFill>
                  <a:srgbClr val="000000"/>
                </a:solidFill>
                <a:latin typeface="Roboto"/>
              </a:rPr>
              <a:t> à partir des données DGS-SPF et ECDC</a:t>
            </a:r>
            <a:endParaRPr lang="fr-FR" i="1" dirty="0"/>
          </a:p>
        </p:txBody>
      </p:sp>
      <p:pic>
        <p:nvPicPr>
          <p:cNvPr id="7" name="Image 6">
            <a:extLst>
              <a:ext uri="{FF2B5EF4-FFF2-40B4-BE49-F238E27FC236}">
                <a16:creationId xmlns:a16="http://schemas.microsoft.com/office/drawing/2014/main" id="{F5C35248-4422-114A-9151-90D48239BDD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6346" y="1648490"/>
            <a:ext cx="10616137" cy="3554663"/>
          </a:xfrm>
          <a:prstGeom prst="rect">
            <a:avLst/>
          </a:prstGeom>
        </p:spPr>
      </p:pic>
    </p:spTree>
    <p:extLst>
      <p:ext uri="{BB962C8B-B14F-4D97-AF65-F5344CB8AC3E}">
        <p14:creationId xmlns:p14="http://schemas.microsoft.com/office/powerpoint/2010/main" val="387836296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80</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80</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80</a:t>
            </a:fld>
            <a:endParaRPr lang="en-US" dirty="0">
              <a:solidFill>
                <a:schemeClr val="bg1"/>
              </a:solidFill>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813989" y="545825"/>
            <a:ext cx="11281833"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dirty="0"/>
              <a:t>Prise en charge des patients COVID-19 isolés et surveillés à domicile : les recommandations HAS</a:t>
            </a:r>
          </a:p>
        </p:txBody>
      </p:sp>
      <p:pic>
        <p:nvPicPr>
          <p:cNvPr id="25" name="Espace réservé du contenu 4" descr="Capture d’écran 2020-05-18 à 22.41.28.png">
            <a:extLst>
              <a:ext uri="{FF2B5EF4-FFF2-40B4-BE49-F238E27FC236}">
                <a16:creationId xmlns:a16="http://schemas.microsoft.com/office/drawing/2014/main" id="{9B1710EC-0756-5D45-88B5-324A34A01FAC}"/>
              </a:ext>
            </a:extLst>
          </p:cNvPr>
          <p:cNvPicPr>
            <a:picLocks noGrp="1" noChangeAspect="1"/>
          </p:cNvPicPr>
          <p:nvPr>
            <p:ph idx="1"/>
          </p:nvPr>
        </p:nvPicPr>
        <p:blipFill rotWithShape="1">
          <a:blip r:embed="rId4" cstate="email">
            <a:extLst>
              <a:ext uri="{28A0092B-C50C-407E-A947-70E740481C1C}">
                <a14:useLocalDpi xmlns:a14="http://schemas.microsoft.com/office/drawing/2010/main"/>
              </a:ext>
            </a:extLst>
          </a:blip>
          <a:srcRect l="-165"/>
          <a:stretch/>
        </p:blipFill>
        <p:spPr>
          <a:xfrm>
            <a:off x="1453720" y="1930400"/>
            <a:ext cx="7031516" cy="4342295"/>
          </a:xfrm>
        </p:spPr>
      </p:pic>
    </p:spTree>
    <p:extLst>
      <p:ext uri="{BB962C8B-B14F-4D97-AF65-F5344CB8AC3E}">
        <p14:creationId xmlns:p14="http://schemas.microsoft.com/office/powerpoint/2010/main" val="378154568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81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81</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4" name="ZoneTexte 43">
            <a:extLst>
              <a:ext uri="{FF2B5EF4-FFF2-40B4-BE49-F238E27FC236}">
                <a16:creationId xmlns:a16="http://schemas.microsoft.com/office/drawing/2014/main" id="{E4828132-675D-184B-9349-8EA9980AFE1D}"/>
              </a:ext>
            </a:extLst>
          </p:cNvPr>
          <p:cNvSpPr txBox="1"/>
          <p:nvPr/>
        </p:nvSpPr>
        <p:spPr>
          <a:xfrm>
            <a:off x="6597742" y="4297350"/>
            <a:ext cx="5288304" cy="369332"/>
          </a:xfrm>
          <a:prstGeom prst="rect">
            <a:avLst/>
          </a:prstGeom>
          <a:noFill/>
        </p:spPr>
        <p:txBody>
          <a:bodyPr wrap="square" rtlCol="0">
            <a:spAutoFit/>
          </a:bodyPr>
          <a:lstStyle/>
          <a:p>
            <a:pPr algn="l"/>
            <a:endParaRPr lang="fr-FR" dirty="0"/>
          </a:p>
        </p:txBody>
      </p:sp>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81</a:t>
            </a:fld>
            <a:endParaRPr lang="en-US" dirty="0">
              <a:solidFill>
                <a:schemeClr val="bg1"/>
              </a:solidFill>
            </a:endParaRPr>
          </a:p>
        </p:txBody>
      </p:sp>
      <p:sp>
        <p:nvSpPr>
          <p:cNvPr id="47" name="Titre 1">
            <a:extLst>
              <a:ext uri="{FF2B5EF4-FFF2-40B4-BE49-F238E27FC236}">
                <a16:creationId xmlns:a16="http://schemas.microsoft.com/office/drawing/2014/main" id="{8A5A8509-A2D8-C34D-8D0D-5424C8476248}"/>
              </a:ext>
            </a:extLst>
          </p:cNvPr>
          <p:cNvSpPr txBox="1">
            <a:spLocks/>
          </p:cNvSpPr>
          <p:nvPr/>
        </p:nvSpPr>
        <p:spPr>
          <a:xfrm>
            <a:off x="813989" y="545825"/>
            <a:ext cx="11281833" cy="872359"/>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dirty="0"/>
              <a:t>Modalités d’isolement</a:t>
            </a:r>
          </a:p>
        </p:txBody>
      </p:sp>
      <p:pic>
        <p:nvPicPr>
          <p:cNvPr id="23" name="Image 22" descr="Capture d’écran 2020-05-18 à 22.45.29.png">
            <a:extLst>
              <a:ext uri="{FF2B5EF4-FFF2-40B4-BE49-F238E27FC236}">
                <a16:creationId xmlns:a16="http://schemas.microsoft.com/office/drawing/2014/main" id="{1CCAAE89-330B-C74D-81B6-D202CA625A5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75616" y="2385655"/>
            <a:ext cx="7250556" cy="415673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6" name="Rectangle : coins arrondis 25">
            <a:extLst>
              <a:ext uri="{FF2B5EF4-FFF2-40B4-BE49-F238E27FC236}">
                <a16:creationId xmlns:a16="http://schemas.microsoft.com/office/drawing/2014/main" id="{76B36243-15BF-3A42-88A4-02D91C025B29}"/>
              </a:ext>
            </a:extLst>
          </p:cNvPr>
          <p:cNvSpPr/>
          <p:nvPr/>
        </p:nvSpPr>
        <p:spPr>
          <a:xfrm>
            <a:off x="7862061" y="549072"/>
            <a:ext cx="4202705" cy="41567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chemeClr val="bg1"/>
              </a:buClr>
              <a:buFont typeface="Arial" panose="020B0604020202020204" pitchFamily="34" charset="0"/>
              <a:buChar char="•"/>
            </a:pPr>
            <a:r>
              <a:rPr lang="fr-FR" dirty="0"/>
              <a:t>  Le patient reste dans sa chambre, toilettes et salle de bains idéalement séparées, repas pris dans la chambre ou une pièce séparée</a:t>
            </a:r>
          </a:p>
          <a:p>
            <a:pPr>
              <a:buClr>
                <a:schemeClr val="bg1"/>
              </a:buClr>
              <a:buFont typeface="Arial" panose="020B0604020202020204" pitchFamily="34" charset="0"/>
              <a:buChar char="•"/>
            </a:pPr>
            <a:r>
              <a:rPr lang="fr-FR" dirty="0"/>
              <a:t>  Maintien des mesures barrières, de la distanciation sociale : le patient porte un masque chirurgical lors des contacts avec les soignants</a:t>
            </a:r>
          </a:p>
          <a:p>
            <a:pPr>
              <a:buClr>
                <a:schemeClr val="bg1"/>
              </a:buClr>
              <a:buFont typeface="Arial" panose="020B0604020202020204" pitchFamily="34" charset="0"/>
              <a:buChar char="•"/>
            </a:pPr>
            <a:r>
              <a:rPr lang="fr-FR" dirty="0"/>
              <a:t>  Auto-surveillance de la température 2 fois par jour et des signes respiratoires</a:t>
            </a:r>
          </a:p>
        </p:txBody>
      </p:sp>
    </p:spTree>
    <p:extLst>
      <p:ext uri="{BB962C8B-B14F-4D97-AF65-F5344CB8AC3E}">
        <p14:creationId xmlns:p14="http://schemas.microsoft.com/office/powerpoint/2010/main" val="29180941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82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82</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46" name="Espace réservé du numéro de diapositive 4">
            <a:extLst>
              <a:ext uri="{FF2B5EF4-FFF2-40B4-BE49-F238E27FC236}">
                <a16:creationId xmlns:a16="http://schemas.microsoft.com/office/drawing/2014/main" id="{4139F50B-418E-4740-BD50-67E0CAC0DB62}"/>
              </a:ext>
            </a:extLst>
          </p:cNvPr>
          <p:cNvSpPr txBox="1">
            <a:spLocks/>
          </p:cNvSpPr>
          <p:nvPr/>
        </p:nvSpPr>
        <p:spPr>
          <a:xfrm>
            <a:off x="11339362" y="7386628"/>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82</a:t>
            </a:fld>
            <a:endParaRPr lang="en-US" dirty="0">
              <a:solidFill>
                <a:schemeClr val="bg1"/>
              </a:solidFill>
            </a:endParaRPr>
          </a:p>
        </p:txBody>
      </p:sp>
      <p:sp>
        <p:nvSpPr>
          <p:cNvPr id="25" name="Titre 1">
            <a:extLst>
              <a:ext uri="{FF2B5EF4-FFF2-40B4-BE49-F238E27FC236}">
                <a16:creationId xmlns:a16="http://schemas.microsoft.com/office/drawing/2014/main" id="{FBB1DCA0-F96C-D54E-B5CB-D6D5C87A29A5}"/>
              </a:ext>
            </a:extLst>
          </p:cNvPr>
          <p:cNvSpPr>
            <a:spLocks noGrp="1"/>
          </p:cNvSpPr>
          <p:nvPr>
            <p:ph type="title"/>
          </p:nvPr>
        </p:nvSpPr>
        <p:spPr>
          <a:xfrm>
            <a:off x="816894" y="609600"/>
            <a:ext cx="8596668" cy="1320800"/>
          </a:xfrm>
        </p:spPr>
        <p:txBody>
          <a:bodyPr/>
          <a:lstStyle/>
          <a:p>
            <a:r>
              <a:rPr lang="fr-FR" dirty="0"/>
              <a:t>Pour la reprise de l’école</a:t>
            </a:r>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746132" y="1915710"/>
            <a:ext cx="10082469" cy="4689469"/>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2200" dirty="0"/>
              <a:t>Quasi-totalité des enfants infectés au contact d’adultes</a:t>
            </a:r>
          </a:p>
          <a:p>
            <a:r>
              <a:rPr lang="fr-FR" sz="2200" dirty="0"/>
              <a:t>Les enfants ne sont pas le vecteur principal de l’épidémie</a:t>
            </a:r>
          </a:p>
          <a:p>
            <a:r>
              <a:rPr lang="fr-FR" sz="2200" dirty="0"/>
              <a:t>Les symptômes sévères sont exceptionnels chez l’enfant</a:t>
            </a:r>
          </a:p>
          <a:p>
            <a:r>
              <a:rPr lang="fr-FR" sz="2200" dirty="0">
                <a:solidFill>
                  <a:schemeClr val="accent5"/>
                </a:solidFill>
              </a:rPr>
              <a:t>Stopper les effets délétères du confinement</a:t>
            </a:r>
          </a:p>
          <a:p>
            <a:pPr lvl="1"/>
            <a:r>
              <a:rPr lang="fr-FR" dirty="0"/>
              <a:t>Maltraitance: augmentation de 89% des appels au 119 en avril</a:t>
            </a:r>
          </a:p>
          <a:p>
            <a:pPr lvl="1"/>
            <a:r>
              <a:rPr lang="fr-FR" dirty="0"/>
              <a:t>Accidents domestiques</a:t>
            </a:r>
          </a:p>
          <a:p>
            <a:pPr lvl="1"/>
            <a:r>
              <a:rPr lang="fr-FR" dirty="0"/>
              <a:t>Décrochages scolaires, repli, dépressions, phobies scolaires</a:t>
            </a:r>
          </a:p>
          <a:p>
            <a:pPr lvl="1"/>
            <a:r>
              <a:rPr lang="fr-FR" dirty="0"/>
              <a:t>Recours aux écrans plusieurs heures par jour</a:t>
            </a:r>
          </a:p>
          <a:p>
            <a:pPr lvl="1"/>
            <a:r>
              <a:rPr lang="fr-FR" dirty="0"/>
              <a:t>Difficultés éducatives, familles monoparentales, isolement </a:t>
            </a:r>
          </a:p>
          <a:p>
            <a:pPr lvl="1"/>
            <a:r>
              <a:rPr lang="fr-FR" dirty="0"/>
              <a:t>Retards diagnostic</a:t>
            </a:r>
          </a:p>
          <a:p>
            <a:r>
              <a:rPr lang="fr-FR" sz="2200" dirty="0">
                <a:solidFill>
                  <a:srgbClr val="C42F1A"/>
                </a:solidFill>
              </a:rPr>
              <a:t>Offrir à l’enfant l’environnement socio-éducatif nécessaire à son développement </a:t>
            </a:r>
          </a:p>
          <a:p>
            <a:r>
              <a:rPr lang="fr-FR" sz="2200" dirty="0"/>
              <a:t>Précautions d’hygiène utiles pour prévenir la transmission des virus hivernaux</a:t>
            </a:r>
          </a:p>
          <a:p>
            <a:r>
              <a:rPr lang="fr-FR" sz="2200" dirty="0"/>
              <a:t>Retour à une vie collective organisé de manière progressive</a:t>
            </a:r>
          </a:p>
          <a:p>
            <a:endParaRPr lang="fr-FR" dirty="0"/>
          </a:p>
        </p:txBody>
      </p:sp>
      <p:pic>
        <p:nvPicPr>
          <p:cNvPr id="27" name="Image 26">
            <a:extLst>
              <a:ext uri="{FF2B5EF4-FFF2-40B4-BE49-F238E27FC236}">
                <a16:creationId xmlns:a16="http://schemas.microsoft.com/office/drawing/2014/main" id="{6099DA9D-244A-224D-9B52-9C7A717EADD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26223">
            <a:off x="8245957" y="1717485"/>
            <a:ext cx="3840598" cy="201631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8" name="Image 27" descr="Capture d’écran 2020-05-19 à 01.09.10.png">
            <a:extLst>
              <a:ext uri="{FF2B5EF4-FFF2-40B4-BE49-F238E27FC236}">
                <a16:creationId xmlns:a16="http://schemas.microsoft.com/office/drawing/2014/main" id="{7A99FB35-1F20-104E-9137-9890E1B3292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0"/>
            <a:ext cx="711200" cy="6858000"/>
          </a:xfrm>
          <a:prstGeom prst="rect">
            <a:avLst/>
          </a:prstGeom>
          <a:ln>
            <a:solidFill>
              <a:schemeClr val="accent1"/>
            </a:solidFill>
          </a:ln>
        </p:spPr>
      </p:pic>
      <p:pic>
        <p:nvPicPr>
          <p:cNvPr id="29" name="Image 28" descr="Capture d’écran 2020-05-19 à 01.08.34.png">
            <a:extLst>
              <a:ext uri="{FF2B5EF4-FFF2-40B4-BE49-F238E27FC236}">
                <a16:creationId xmlns:a16="http://schemas.microsoft.com/office/drawing/2014/main" id="{8DD43A7E-92FF-ED4F-B84F-B28685811E9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433552" y="408198"/>
            <a:ext cx="5758448" cy="114710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0848557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83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83</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802937" y="1591070"/>
            <a:ext cx="10082469" cy="468946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dirty="0"/>
          </a:p>
        </p:txBody>
      </p:sp>
      <p:sp>
        <p:nvSpPr>
          <p:cNvPr id="30" name="Titre 1">
            <a:extLst>
              <a:ext uri="{FF2B5EF4-FFF2-40B4-BE49-F238E27FC236}">
                <a16:creationId xmlns:a16="http://schemas.microsoft.com/office/drawing/2014/main" id="{9D8147A3-AFB3-D548-B8F8-04A5BC8B53F3}"/>
              </a:ext>
            </a:extLst>
          </p:cNvPr>
          <p:cNvSpPr>
            <a:spLocks noGrp="1"/>
          </p:cNvSpPr>
          <p:nvPr>
            <p:ph type="title"/>
          </p:nvPr>
        </p:nvSpPr>
        <p:spPr>
          <a:xfrm>
            <a:off x="734289" y="414205"/>
            <a:ext cx="8596668" cy="1320800"/>
          </a:xfrm>
        </p:spPr>
        <p:txBody>
          <a:bodyPr/>
          <a:lstStyle/>
          <a:p>
            <a:r>
              <a:rPr lang="fr-FR" dirty="0"/>
              <a:t>Difficultés à la réouverture des classes</a:t>
            </a:r>
          </a:p>
        </p:txBody>
      </p:sp>
      <p:sp>
        <p:nvSpPr>
          <p:cNvPr id="31" name="Espace réservé du contenu 2">
            <a:extLst>
              <a:ext uri="{FF2B5EF4-FFF2-40B4-BE49-F238E27FC236}">
                <a16:creationId xmlns:a16="http://schemas.microsoft.com/office/drawing/2014/main" id="{52DD01F6-093C-164D-98C2-F41D4F5B58F6}"/>
              </a:ext>
            </a:extLst>
          </p:cNvPr>
          <p:cNvSpPr>
            <a:spLocks noGrp="1"/>
          </p:cNvSpPr>
          <p:nvPr>
            <p:ph idx="1"/>
          </p:nvPr>
        </p:nvSpPr>
        <p:spPr>
          <a:xfrm>
            <a:off x="421298" y="4311813"/>
            <a:ext cx="8596668" cy="1842873"/>
          </a:xfrm>
        </p:spPr>
        <p:txBody>
          <a:bodyPr/>
          <a:lstStyle/>
          <a:p>
            <a:r>
              <a:rPr lang="fr-FR" dirty="0"/>
              <a:t>Organisations incompatibles avec la réalité de l’enfance</a:t>
            </a:r>
          </a:p>
          <a:p>
            <a:r>
              <a:rPr lang="fr-FR" dirty="0"/>
              <a:t>Mesures sanitaires inapplicables et anxiogènes</a:t>
            </a:r>
          </a:p>
          <a:p>
            <a:r>
              <a:rPr lang="fr-FR" dirty="0"/>
              <a:t>Mesures excessives de distanciation préjudiciables </a:t>
            </a:r>
          </a:p>
          <a:p>
            <a:pPr marL="0" indent="0">
              <a:buNone/>
            </a:pPr>
            <a:r>
              <a:rPr lang="fr-FR" dirty="0"/>
              <a:t>(jeux entre enfants, refus de l’adulte de consoler physiquement)</a:t>
            </a:r>
          </a:p>
          <a:p>
            <a:endParaRPr lang="fr-FR" dirty="0"/>
          </a:p>
        </p:txBody>
      </p:sp>
      <p:pic>
        <p:nvPicPr>
          <p:cNvPr id="32" name="Image 31">
            <a:extLst>
              <a:ext uri="{FF2B5EF4-FFF2-40B4-BE49-F238E27FC236}">
                <a16:creationId xmlns:a16="http://schemas.microsoft.com/office/drawing/2014/main" id="{AF180A0C-CAF1-9246-80F1-29459DBA91C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04425" y="1593058"/>
            <a:ext cx="3528572" cy="2147218"/>
          </a:xfrm>
          <a:prstGeom prst="rect">
            <a:avLst/>
          </a:prstGeom>
        </p:spPr>
      </p:pic>
      <p:pic>
        <p:nvPicPr>
          <p:cNvPr id="33" name="Image 32">
            <a:extLst>
              <a:ext uri="{FF2B5EF4-FFF2-40B4-BE49-F238E27FC236}">
                <a16:creationId xmlns:a16="http://schemas.microsoft.com/office/drawing/2014/main" id="{A37C27C9-8680-9643-9A15-ADA636CDC596}"/>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339185" y="1593059"/>
            <a:ext cx="3835932" cy="2147217"/>
          </a:xfrm>
          <a:prstGeom prst="rect">
            <a:avLst/>
          </a:prstGeom>
        </p:spPr>
      </p:pic>
      <p:pic>
        <p:nvPicPr>
          <p:cNvPr id="34" name="Image 33">
            <a:extLst>
              <a:ext uri="{FF2B5EF4-FFF2-40B4-BE49-F238E27FC236}">
                <a16:creationId xmlns:a16="http://schemas.microsoft.com/office/drawing/2014/main" id="{8BB37E2D-1957-6141-97DD-790A7E556C7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837895" y="577453"/>
            <a:ext cx="3184286" cy="17911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5" name="Image 34">
            <a:extLst>
              <a:ext uri="{FF2B5EF4-FFF2-40B4-BE49-F238E27FC236}">
                <a16:creationId xmlns:a16="http://schemas.microsoft.com/office/drawing/2014/main" id="{2E69D833-06D7-7643-8B4E-A6614F91F30F}"/>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8837895" y="2487627"/>
            <a:ext cx="3184286" cy="19386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6" name="Image 35">
            <a:extLst>
              <a:ext uri="{FF2B5EF4-FFF2-40B4-BE49-F238E27FC236}">
                <a16:creationId xmlns:a16="http://schemas.microsoft.com/office/drawing/2014/main" id="{50914E56-F6B5-4F44-93D8-96EC72F97EA9}"/>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8837895" y="4542620"/>
            <a:ext cx="3184285" cy="20207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8358607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84</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37" name="Rectangle 36">
            <a:extLst>
              <a:ext uri="{FF2B5EF4-FFF2-40B4-BE49-F238E27FC236}">
                <a16:creationId xmlns:a16="http://schemas.microsoft.com/office/drawing/2014/main" id="{C0D0698A-8CAC-7B41-AF31-5400F76B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9">
            <a:extLst>
              <a:ext uri="{FF2B5EF4-FFF2-40B4-BE49-F238E27FC236}">
                <a16:creationId xmlns:a16="http://schemas.microsoft.com/office/drawing/2014/main" id="{69D5DFCB-2DC4-5D4B-9267-1F9401EFA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11">
            <a:extLst>
              <a:ext uri="{FF2B5EF4-FFF2-40B4-BE49-F238E27FC236}">
                <a16:creationId xmlns:a16="http://schemas.microsoft.com/office/drawing/2014/main" id="{5DC5FFE1-2F3F-0649-9AB5-72C5BB4E3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ZoneTexte 39">
            <a:extLst>
              <a:ext uri="{FF2B5EF4-FFF2-40B4-BE49-F238E27FC236}">
                <a16:creationId xmlns:a16="http://schemas.microsoft.com/office/drawing/2014/main" id="{2D40B445-6D51-1B42-9F12-05403C6CA8D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1" name="ZoneTexte 40">
            <a:extLst>
              <a:ext uri="{FF2B5EF4-FFF2-40B4-BE49-F238E27FC236}">
                <a16:creationId xmlns:a16="http://schemas.microsoft.com/office/drawing/2014/main" id="{959C490E-5B58-8842-810F-2C8928AD4208}"/>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2" name="Espace réservé du numéro de diapositive 4">
            <a:extLst>
              <a:ext uri="{FF2B5EF4-FFF2-40B4-BE49-F238E27FC236}">
                <a16:creationId xmlns:a16="http://schemas.microsoft.com/office/drawing/2014/main" id="{C5074EE4-9D52-1447-BE4A-C940542EE805}"/>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84</a:t>
            </a:fld>
            <a:endParaRPr lang="en-US" dirty="0">
              <a:solidFill>
                <a:schemeClr val="bg1"/>
              </a:solidFill>
            </a:endParaRPr>
          </a:p>
        </p:txBody>
      </p:sp>
      <p:pic>
        <p:nvPicPr>
          <p:cNvPr id="43" name="Image 3">
            <a:extLst>
              <a:ext uri="{FF2B5EF4-FFF2-40B4-BE49-F238E27FC236}">
                <a16:creationId xmlns:a16="http://schemas.microsoft.com/office/drawing/2014/main" id="{984440B3-56B7-9E46-AB99-352F03AF80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5" name="ZoneTexte 44">
            <a:extLst>
              <a:ext uri="{FF2B5EF4-FFF2-40B4-BE49-F238E27FC236}">
                <a16:creationId xmlns:a16="http://schemas.microsoft.com/office/drawing/2014/main" id="{2951244A-A0E8-594D-8A39-A243DA669FB5}"/>
              </a:ext>
            </a:extLst>
          </p:cNvPr>
          <p:cNvSpPr txBox="1"/>
          <p:nvPr/>
        </p:nvSpPr>
        <p:spPr>
          <a:xfrm>
            <a:off x="5113770" y="3382951"/>
            <a:ext cx="1828800" cy="1828800"/>
          </a:xfrm>
          <a:prstGeom prst="rect">
            <a:avLst/>
          </a:prstGeom>
          <a:noFill/>
        </p:spPr>
        <p:txBody>
          <a:bodyPr wrap="square" rtlCol="0">
            <a:spAutoFit/>
          </a:bodyPr>
          <a:lstStyle/>
          <a:p>
            <a:pPr algn="l"/>
            <a:endParaRPr lang="fr-FR" dirty="0"/>
          </a:p>
        </p:txBody>
      </p:sp>
      <p:sp>
        <p:nvSpPr>
          <p:cNvPr id="26" name="Espace réservé du contenu 2">
            <a:extLst>
              <a:ext uri="{FF2B5EF4-FFF2-40B4-BE49-F238E27FC236}">
                <a16:creationId xmlns:a16="http://schemas.microsoft.com/office/drawing/2014/main" id="{7E3DC090-1531-1C4F-9F7A-10386B02B82C}"/>
              </a:ext>
            </a:extLst>
          </p:cNvPr>
          <p:cNvSpPr txBox="1">
            <a:spLocks/>
          </p:cNvSpPr>
          <p:nvPr/>
        </p:nvSpPr>
        <p:spPr>
          <a:xfrm>
            <a:off x="802937" y="1591070"/>
            <a:ext cx="10082469" cy="468946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dirty="0"/>
          </a:p>
        </p:txBody>
      </p:sp>
      <p:sp>
        <p:nvSpPr>
          <p:cNvPr id="44" name="Titre 1">
            <a:extLst>
              <a:ext uri="{FF2B5EF4-FFF2-40B4-BE49-F238E27FC236}">
                <a16:creationId xmlns:a16="http://schemas.microsoft.com/office/drawing/2014/main" id="{92E25D31-2DEB-7F4A-A57A-7693CC0B893B}"/>
              </a:ext>
            </a:extLst>
          </p:cNvPr>
          <p:cNvSpPr>
            <a:spLocks noGrp="1"/>
          </p:cNvSpPr>
          <p:nvPr>
            <p:ph type="title"/>
          </p:nvPr>
        </p:nvSpPr>
        <p:spPr>
          <a:xfrm>
            <a:off x="962829" y="275375"/>
            <a:ext cx="8596668" cy="1320800"/>
          </a:xfrm>
        </p:spPr>
        <p:txBody>
          <a:bodyPr/>
          <a:lstStyle/>
          <a:p>
            <a:r>
              <a:rPr lang="fr-FR" dirty="0"/>
              <a:t>Port de masque </a:t>
            </a:r>
            <a:br>
              <a:rPr lang="fr-FR" dirty="0"/>
            </a:br>
            <a:r>
              <a:rPr lang="fr-FR" dirty="0"/>
              <a:t>avant le collège?</a:t>
            </a:r>
          </a:p>
        </p:txBody>
      </p:sp>
      <p:pic>
        <p:nvPicPr>
          <p:cNvPr id="47" name="Espace réservé du contenu 4">
            <a:extLst>
              <a:ext uri="{FF2B5EF4-FFF2-40B4-BE49-F238E27FC236}">
                <a16:creationId xmlns:a16="http://schemas.microsoft.com/office/drawing/2014/main" id="{A3E381B3-582F-3E49-8B15-A2C69E4EE0C6}"/>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rcRect/>
          <a:stretch>
            <a:fillRect/>
          </a:stretch>
        </p:blipFill>
        <p:spPr>
          <a:xfrm>
            <a:off x="241321" y="2715883"/>
            <a:ext cx="6152420" cy="2777372"/>
          </a:xfrm>
        </p:spPr>
      </p:pic>
      <p:pic>
        <p:nvPicPr>
          <p:cNvPr id="48" name="Image 47">
            <a:extLst>
              <a:ext uri="{FF2B5EF4-FFF2-40B4-BE49-F238E27FC236}">
                <a16:creationId xmlns:a16="http://schemas.microsoft.com/office/drawing/2014/main" id="{FE070181-E156-ED42-A354-027AAF3DD7E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39535" y="3564438"/>
            <a:ext cx="5213472" cy="2606736"/>
          </a:xfrm>
          <a:prstGeom prst="rect">
            <a:avLst/>
          </a:prstGeom>
        </p:spPr>
      </p:pic>
      <p:pic>
        <p:nvPicPr>
          <p:cNvPr id="49" name="Image 48">
            <a:extLst>
              <a:ext uri="{FF2B5EF4-FFF2-40B4-BE49-F238E27FC236}">
                <a16:creationId xmlns:a16="http://schemas.microsoft.com/office/drawing/2014/main" id="{6731FCBC-7907-584C-AE1F-D0A69CC9E92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32118" y="300777"/>
            <a:ext cx="1395272" cy="1860363"/>
          </a:xfrm>
          <a:prstGeom prst="rect">
            <a:avLst/>
          </a:prstGeom>
        </p:spPr>
      </p:pic>
      <p:pic>
        <p:nvPicPr>
          <p:cNvPr id="50" name="Image 49">
            <a:extLst>
              <a:ext uri="{FF2B5EF4-FFF2-40B4-BE49-F238E27FC236}">
                <a16:creationId xmlns:a16="http://schemas.microsoft.com/office/drawing/2014/main" id="{BAD60557-27BC-4249-8126-E44CBC2FEA3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678008" y="348534"/>
            <a:ext cx="1812606" cy="1812606"/>
          </a:xfrm>
          <a:prstGeom prst="rect">
            <a:avLst/>
          </a:prstGeom>
        </p:spPr>
      </p:pic>
      <p:pic>
        <p:nvPicPr>
          <p:cNvPr id="51" name="Image 50">
            <a:extLst>
              <a:ext uri="{FF2B5EF4-FFF2-40B4-BE49-F238E27FC236}">
                <a16:creationId xmlns:a16="http://schemas.microsoft.com/office/drawing/2014/main" id="{C61DC08E-2CCF-9B46-8AAA-2BD9AC027E3B}"/>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9574176" y="348535"/>
            <a:ext cx="1801878" cy="1812606"/>
          </a:xfrm>
          <a:prstGeom prst="rect">
            <a:avLst/>
          </a:prstGeom>
        </p:spPr>
      </p:pic>
      <p:sp>
        <p:nvSpPr>
          <p:cNvPr id="52" name="Rectangle 51">
            <a:extLst>
              <a:ext uri="{FF2B5EF4-FFF2-40B4-BE49-F238E27FC236}">
                <a16:creationId xmlns:a16="http://schemas.microsoft.com/office/drawing/2014/main" id="{ECCF2878-9521-D64E-AF1B-E038BEFD1AFF}"/>
              </a:ext>
            </a:extLst>
          </p:cNvPr>
          <p:cNvSpPr/>
          <p:nvPr/>
        </p:nvSpPr>
        <p:spPr>
          <a:xfrm>
            <a:off x="1717697" y="1771596"/>
            <a:ext cx="3448580" cy="707886"/>
          </a:xfrm>
          <a:prstGeom prst="rect">
            <a:avLst/>
          </a:prstGeom>
          <a:noFill/>
        </p:spPr>
        <p:txBody>
          <a:bodyPr wrap="none" lIns="91440" tIns="45720" rIns="91440" bIns="45720">
            <a:spAutoFit/>
          </a:bodyPr>
          <a:lstStyle/>
          <a:p>
            <a:pPr algn="ctr"/>
            <a:r>
              <a:rPr lang="fr-FR" sz="4000" b="1" spc="50" dirty="0">
                <a:ln w="13500">
                  <a:solidFill>
                    <a:schemeClr val="accent1">
                      <a:shade val="2500"/>
                      <a:alpha val="6500"/>
                    </a:schemeClr>
                  </a:solidFill>
                  <a:prstDash val="solid"/>
                </a:ln>
                <a:solidFill>
                  <a:schemeClr val="accent4">
                    <a:alpha val="95000"/>
                  </a:schemeClr>
                </a:solidFill>
                <a:effectLst>
                  <a:innerShdw blurRad="50900" dist="38500" dir="13500000">
                    <a:srgbClr val="000000">
                      <a:alpha val="60000"/>
                    </a:srgbClr>
                  </a:innerShdw>
                </a:effectLst>
              </a:rPr>
              <a:t>Ni nécessaire</a:t>
            </a:r>
          </a:p>
        </p:txBody>
      </p:sp>
      <p:sp>
        <p:nvSpPr>
          <p:cNvPr id="53" name="Rectangle 52">
            <a:extLst>
              <a:ext uri="{FF2B5EF4-FFF2-40B4-BE49-F238E27FC236}">
                <a16:creationId xmlns:a16="http://schemas.microsoft.com/office/drawing/2014/main" id="{BC77D417-DBBB-9840-B30A-82F720088767}"/>
              </a:ext>
            </a:extLst>
          </p:cNvPr>
          <p:cNvSpPr/>
          <p:nvPr/>
        </p:nvSpPr>
        <p:spPr>
          <a:xfrm>
            <a:off x="1083918" y="5497961"/>
            <a:ext cx="4876781" cy="923330"/>
          </a:xfrm>
          <a:prstGeom prst="rect">
            <a:avLst/>
          </a:prstGeom>
          <a:noFill/>
        </p:spPr>
        <p:txBody>
          <a:bodyPr wrap="none" lIns="91440" tIns="45720" rIns="91440" bIns="45720">
            <a:spAutoFit/>
          </a:bodyPr>
          <a:lstStyle/>
          <a:p>
            <a:pPr algn="ctr"/>
            <a:r>
              <a:rPr lang="fr-FR" sz="5400" b="1" spc="50" dirty="0">
                <a:ln w="13500">
                  <a:solidFill>
                    <a:schemeClr val="accent1">
                      <a:shade val="2500"/>
                      <a:alpha val="6500"/>
                    </a:schemeClr>
                  </a:solidFill>
                  <a:prstDash val="solid"/>
                </a:ln>
                <a:solidFill>
                  <a:schemeClr val="accent4">
                    <a:alpha val="95000"/>
                  </a:schemeClr>
                </a:solidFill>
                <a:effectLst>
                  <a:innerShdw blurRad="50900" dist="38500" dir="13500000">
                    <a:srgbClr val="000000">
                      <a:alpha val="60000"/>
                    </a:srgbClr>
                  </a:innerShdw>
                </a:effectLst>
              </a:rPr>
              <a:t>Ni raisonnable</a:t>
            </a:r>
          </a:p>
        </p:txBody>
      </p:sp>
      <p:sp>
        <p:nvSpPr>
          <p:cNvPr id="54" name="Rectangle 53">
            <a:extLst>
              <a:ext uri="{FF2B5EF4-FFF2-40B4-BE49-F238E27FC236}">
                <a16:creationId xmlns:a16="http://schemas.microsoft.com/office/drawing/2014/main" id="{15DF6A09-E682-744F-8E9C-8C6C4B19704E}"/>
              </a:ext>
            </a:extLst>
          </p:cNvPr>
          <p:cNvSpPr/>
          <p:nvPr/>
        </p:nvSpPr>
        <p:spPr>
          <a:xfrm>
            <a:off x="6847154" y="2464039"/>
            <a:ext cx="4366800" cy="830997"/>
          </a:xfrm>
          <a:prstGeom prst="rect">
            <a:avLst/>
          </a:prstGeom>
          <a:noFill/>
        </p:spPr>
        <p:txBody>
          <a:bodyPr wrap="none" lIns="91440" tIns="45720" rIns="91440" bIns="45720">
            <a:spAutoFit/>
          </a:bodyPr>
          <a:lstStyle/>
          <a:p>
            <a:pPr algn="ctr"/>
            <a:r>
              <a:rPr lang="fr-FR" sz="4800" b="1" spc="50" dirty="0">
                <a:ln w="13500">
                  <a:solidFill>
                    <a:schemeClr val="accent1">
                      <a:shade val="2500"/>
                      <a:alpha val="6500"/>
                    </a:schemeClr>
                  </a:solidFill>
                  <a:prstDash val="solid"/>
                </a:ln>
                <a:solidFill>
                  <a:schemeClr val="accent4">
                    <a:alpha val="95000"/>
                  </a:schemeClr>
                </a:solidFill>
                <a:effectLst>
                  <a:innerShdw blurRad="50900" dist="38500" dir="13500000">
                    <a:srgbClr val="000000">
                      <a:alpha val="60000"/>
                    </a:srgbClr>
                  </a:innerShdw>
                </a:effectLst>
              </a:rPr>
              <a:t>Ni souhaitable</a:t>
            </a:r>
          </a:p>
        </p:txBody>
      </p:sp>
    </p:spTree>
    <p:extLst>
      <p:ext uri="{BB962C8B-B14F-4D97-AF65-F5344CB8AC3E}">
        <p14:creationId xmlns:p14="http://schemas.microsoft.com/office/powerpoint/2010/main" val="3872809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linds(horizontal)">
                                      <p:cBhvr>
                                        <p:cTn id="7" dur="5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blinds(horizontal)">
                                      <p:cBhvr>
                                        <p:cTn id="12" dur="500"/>
                                        <p:tgtEl>
                                          <p:spTgt spid="5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blinds(horizontal)">
                                      <p:cBhvr>
                                        <p:cTn id="1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85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9" name="Titre 8">
            <a:extLst>
              <a:ext uri="{FF2B5EF4-FFF2-40B4-BE49-F238E27FC236}">
                <a16:creationId xmlns:a16="http://schemas.microsoft.com/office/drawing/2014/main" id="{93CBF7E9-50C7-044C-B633-EF2A166C5D81}"/>
              </a:ext>
            </a:extLst>
          </p:cNvPr>
          <p:cNvSpPr>
            <a:spLocks noGrp="1"/>
          </p:cNvSpPr>
          <p:nvPr>
            <p:ph type="title"/>
          </p:nvPr>
        </p:nvSpPr>
        <p:spPr/>
        <p:txBody>
          <a:bodyPr/>
          <a:lstStyle/>
          <a:p>
            <a:endParaRPr lang="fr-FR"/>
          </a:p>
        </p:txBody>
      </p:sp>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85</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2037101C-6BA6-2347-9D33-F444702D401F}"/>
              </a:ext>
            </a:extLst>
          </p:cNvPr>
          <p:cNvSpPr txBox="1">
            <a:spLocks/>
          </p:cNvSpPr>
          <p:nvPr/>
        </p:nvSpPr>
        <p:spPr>
          <a:xfrm>
            <a:off x="677334" y="609600"/>
            <a:ext cx="8596668" cy="1320800"/>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a:t>Ecole: respect des mesures barrière</a:t>
            </a:r>
            <a:br>
              <a:rPr lang="fr-FR"/>
            </a:br>
            <a:r>
              <a:rPr lang="fr-FR">
                <a:sym typeface="Wingdings"/>
              </a:rPr>
              <a:t> </a:t>
            </a:r>
            <a:r>
              <a:rPr lang="fr-FR"/>
              <a:t>application adaptée à l’âge de l’enfant !!!</a:t>
            </a:r>
            <a:endParaRPr lang="fr-FR" dirty="0"/>
          </a:p>
        </p:txBody>
      </p:sp>
      <p:sp>
        <p:nvSpPr>
          <p:cNvPr id="25" name="Espace réservé du contenu 2">
            <a:extLst>
              <a:ext uri="{FF2B5EF4-FFF2-40B4-BE49-F238E27FC236}">
                <a16:creationId xmlns:a16="http://schemas.microsoft.com/office/drawing/2014/main" id="{8A8B6B08-50C4-C44E-A082-CBFD5E27501B}"/>
              </a:ext>
            </a:extLst>
          </p:cNvPr>
          <p:cNvSpPr>
            <a:spLocks noGrp="1"/>
          </p:cNvSpPr>
          <p:nvPr>
            <p:ph idx="1"/>
          </p:nvPr>
        </p:nvSpPr>
        <p:spPr>
          <a:xfrm>
            <a:off x="677334" y="2160589"/>
            <a:ext cx="8596668" cy="4245898"/>
          </a:xfrm>
        </p:spPr>
        <p:txBody>
          <a:bodyPr>
            <a:normAutofit fontScale="62500" lnSpcReduction="20000"/>
          </a:bodyPr>
          <a:lstStyle/>
          <a:p>
            <a:pPr>
              <a:lnSpc>
                <a:spcPct val="140000"/>
              </a:lnSpc>
            </a:pPr>
            <a:r>
              <a:rPr lang="fr-FR" dirty="0"/>
              <a:t>Extrait d’un courrier adressé à des parents d’un enfant scolarisé en maternelle à Paris:</a:t>
            </a:r>
            <a:br>
              <a:rPr lang="fr-FR" dirty="0"/>
            </a:br>
            <a:br>
              <a:rPr lang="fr-FR" dirty="0"/>
            </a:br>
            <a:r>
              <a:rPr lang="fr-FR" dirty="0"/>
              <a:t>......Concernant les conditions matérielles de l'accueil, le protocole sanitaire préconise des </a:t>
            </a:r>
            <a:r>
              <a:rPr lang="fr-FR" dirty="0">
                <a:solidFill>
                  <a:srgbClr val="C42F1A"/>
                </a:solidFill>
              </a:rPr>
              <a:t>aménagements très stricts</a:t>
            </a:r>
            <a:r>
              <a:rPr lang="fr-FR" dirty="0"/>
              <a:t>. Les espaces devront être réaménagés pour que </a:t>
            </a:r>
            <a:r>
              <a:rPr lang="fr-FR" dirty="0">
                <a:solidFill>
                  <a:srgbClr val="C42F1A"/>
                </a:solidFill>
              </a:rPr>
              <a:t>les enfants n'aient plus de contacts entre eux et avec les adultes</a:t>
            </a:r>
            <a:r>
              <a:rPr lang="fr-FR" dirty="0"/>
              <a:t>. </a:t>
            </a:r>
            <a:br>
              <a:rPr lang="fr-FR" dirty="0"/>
            </a:br>
            <a:r>
              <a:rPr lang="fr-FR" dirty="0"/>
              <a:t>Une </a:t>
            </a:r>
            <a:r>
              <a:rPr lang="fr-FR" dirty="0">
                <a:solidFill>
                  <a:srgbClr val="C42F1A"/>
                </a:solidFill>
              </a:rPr>
              <a:t>distance de 1 mètre devra être respectée entre chaque enfant</a:t>
            </a:r>
            <a:r>
              <a:rPr lang="fr-FR" dirty="0"/>
              <a:t>, également durant les temps de récréation. </a:t>
            </a:r>
            <a:br>
              <a:rPr lang="fr-FR" dirty="0"/>
            </a:br>
            <a:r>
              <a:rPr lang="fr-FR" dirty="0">
                <a:solidFill>
                  <a:srgbClr val="C42F1A"/>
                </a:solidFill>
              </a:rPr>
              <a:t>L'accès aux jeux de la classe ne sera plus possible </a:t>
            </a:r>
            <a:r>
              <a:rPr lang="fr-FR" dirty="0"/>
              <a:t>(type coin poupées, bibliothèques, garages, </a:t>
            </a:r>
            <a:r>
              <a:rPr lang="fr-FR" dirty="0" err="1"/>
              <a:t>Kapplas</a:t>
            </a:r>
            <a:r>
              <a:rPr lang="fr-FR" dirty="0"/>
              <a:t>, puzzles, </a:t>
            </a:r>
            <a:r>
              <a:rPr lang="fr-FR" dirty="0" err="1"/>
              <a:t>etc</a:t>
            </a:r>
            <a:r>
              <a:rPr lang="fr-FR" dirty="0"/>
              <a:t>). </a:t>
            </a:r>
            <a:br>
              <a:rPr lang="fr-FR" dirty="0"/>
            </a:br>
            <a:r>
              <a:rPr lang="fr-FR" dirty="0">
                <a:solidFill>
                  <a:srgbClr val="C42F1A"/>
                </a:solidFill>
              </a:rPr>
              <a:t>L'accès aux jeux de cour (toboggan, vélos, ballons, </a:t>
            </a:r>
            <a:r>
              <a:rPr lang="fr-FR" dirty="0" err="1">
                <a:solidFill>
                  <a:srgbClr val="C42F1A"/>
                </a:solidFill>
              </a:rPr>
              <a:t>etc</a:t>
            </a:r>
            <a:r>
              <a:rPr lang="fr-FR" dirty="0">
                <a:solidFill>
                  <a:srgbClr val="C42F1A"/>
                </a:solidFill>
              </a:rPr>
              <a:t>) sera interdit </a:t>
            </a:r>
            <a:r>
              <a:rPr lang="fr-FR" dirty="0"/>
              <a:t>et la distanciation physique maintenue en toutes circonstances. votre enfant ne fera pas de jeux collectifs.</a:t>
            </a:r>
            <a:br>
              <a:rPr lang="fr-FR" dirty="0"/>
            </a:br>
            <a:r>
              <a:rPr lang="fr-FR" dirty="0"/>
              <a:t>votre enfant ne pourra pas manipuler de livres en classe.</a:t>
            </a:r>
            <a:br>
              <a:rPr lang="fr-FR" dirty="0"/>
            </a:br>
            <a:r>
              <a:rPr lang="fr-FR" dirty="0">
                <a:solidFill>
                  <a:srgbClr val="C42F1A"/>
                </a:solidFill>
              </a:rPr>
              <a:t>votre enfant, en cas de chagrin ou de contrariété ne pourra pas être consolé physiquement</a:t>
            </a:r>
            <a:r>
              <a:rPr lang="fr-FR" dirty="0"/>
              <a:t>.</a:t>
            </a:r>
            <a:br>
              <a:rPr lang="fr-FR" dirty="0"/>
            </a:br>
            <a:r>
              <a:rPr lang="fr-FR" dirty="0">
                <a:solidFill>
                  <a:srgbClr val="C42F1A"/>
                </a:solidFill>
              </a:rPr>
              <a:t>Votre enfant ne pourra pas bénéficier de la sieste</a:t>
            </a:r>
            <a:r>
              <a:rPr lang="fr-FR" dirty="0"/>
              <a:t>, les dortoirs ne pourront être utilisés dans les conditions sanitaires requises.</a:t>
            </a:r>
            <a:br>
              <a:rPr lang="fr-FR" dirty="0"/>
            </a:br>
            <a:r>
              <a:rPr lang="fr-FR" dirty="0">
                <a:solidFill>
                  <a:srgbClr val="C42F1A"/>
                </a:solidFill>
              </a:rPr>
              <a:t>votre enfant doit porter des vêtements qui lui permettent de se débrouiller seul</a:t>
            </a:r>
            <a:r>
              <a:rPr lang="fr-FR" dirty="0"/>
              <a:t>, pas de chaussures à lacets.</a:t>
            </a:r>
            <a:br>
              <a:rPr lang="fr-FR" dirty="0"/>
            </a:br>
            <a:r>
              <a:rPr lang="fr-FR" dirty="0"/>
              <a:t>Votre enfant ne pourra pas partager le matériel utilisé car la désinfection doit être systématique.</a:t>
            </a:r>
            <a:br>
              <a:rPr lang="fr-FR" dirty="0"/>
            </a:br>
            <a:r>
              <a:rPr lang="fr-FR" dirty="0">
                <a:solidFill>
                  <a:srgbClr val="C42F1A"/>
                </a:solidFill>
              </a:rPr>
              <a:t>Votre enfant devra  manger sans aide de l'adulte</a:t>
            </a:r>
            <a:r>
              <a:rPr lang="fr-FR" dirty="0"/>
              <a:t>, </a:t>
            </a:r>
            <a:br>
              <a:rPr lang="fr-FR" dirty="0"/>
            </a:br>
            <a:r>
              <a:rPr lang="fr-FR" dirty="0"/>
              <a:t>.......Enfin, les enseignants et les adultes intervenant dans l'école devront porter un masque. Les enfants en seront dispensés. Les élèves procéderont à des lavages réguliers des mains et seront sensibilisés tout au long de la journée au respect des gestes barrières du type "tousser et éternuer dans son coude".</a:t>
            </a:r>
            <a:br>
              <a:rPr lang="fr-FR" dirty="0"/>
            </a:br>
            <a:r>
              <a:rPr lang="fr-FR" dirty="0"/>
              <a:t>Vos enfants ne retrouveront pas obligatoirement les camarades de classe qu'ils ont le plus envie de revoir et ils ne seront pas systématiquement encadrés par leurs enseignant(e)s </a:t>
            </a:r>
          </a:p>
        </p:txBody>
      </p:sp>
      <p:pic>
        <p:nvPicPr>
          <p:cNvPr id="26" name="Image 25" descr="Capture d’écran 2020-05-19 à 01.03.42.png">
            <a:extLst>
              <a:ext uri="{FF2B5EF4-FFF2-40B4-BE49-F238E27FC236}">
                <a16:creationId xmlns:a16="http://schemas.microsoft.com/office/drawing/2014/main" id="{E01D9023-38DF-6645-B147-26853DCC71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59466" y="609600"/>
            <a:ext cx="2195288" cy="2358691"/>
          </a:xfrm>
          <a:prstGeom prst="rect">
            <a:avLst/>
          </a:prstGeom>
          <a:ln>
            <a:noFill/>
          </a:ln>
          <a:effectLst>
            <a:outerShdw blurRad="292100" dist="139700" dir="2700000" algn="tl" rotWithShape="0">
              <a:srgbClr val="333333">
                <a:alpha val="65000"/>
              </a:srgbClr>
            </a:outerShdw>
          </a:effectLst>
        </p:spPr>
      </p:pic>
      <p:pic>
        <p:nvPicPr>
          <p:cNvPr id="27" name="Image 26" descr="Capture d’écran 2020-05-19 à 01.03.12.png">
            <a:extLst>
              <a:ext uri="{FF2B5EF4-FFF2-40B4-BE49-F238E27FC236}">
                <a16:creationId xmlns:a16="http://schemas.microsoft.com/office/drawing/2014/main" id="{3418C2B9-931A-1C43-857B-D486B94953F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59466" y="3188157"/>
            <a:ext cx="2195288" cy="18826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785222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86</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9" name="Titre 8">
            <a:extLst>
              <a:ext uri="{FF2B5EF4-FFF2-40B4-BE49-F238E27FC236}">
                <a16:creationId xmlns:a16="http://schemas.microsoft.com/office/drawing/2014/main" id="{93CBF7E9-50C7-044C-B633-EF2A166C5D81}"/>
              </a:ext>
            </a:extLst>
          </p:cNvPr>
          <p:cNvSpPr>
            <a:spLocks noGrp="1"/>
          </p:cNvSpPr>
          <p:nvPr>
            <p:ph type="title"/>
          </p:nvPr>
        </p:nvSpPr>
        <p:spPr/>
        <p:txBody>
          <a:bodyPr/>
          <a:lstStyle/>
          <a:p>
            <a:endParaRPr lang="fr-FR"/>
          </a:p>
        </p:txBody>
      </p:sp>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86</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00E2AE6A-1DDD-1245-8663-5988FC2C105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Ouverture des écoles ailleurs</a:t>
            </a:r>
          </a:p>
        </p:txBody>
      </p:sp>
      <p:sp>
        <p:nvSpPr>
          <p:cNvPr id="26" name="Rectangle 25">
            <a:extLst>
              <a:ext uri="{FF2B5EF4-FFF2-40B4-BE49-F238E27FC236}">
                <a16:creationId xmlns:a16="http://schemas.microsoft.com/office/drawing/2014/main" id="{3DC2B5AC-F5FE-A046-8B7B-5135E9C48E7C}"/>
              </a:ext>
            </a:extLst>
          </p:cNvPr>
          <p:cNvSpPr/>
          <p:nvPr/>
        </p:nvSpPr>
        <p:spPr>
          <a:xfrm>
            <a:off x="677334" y="1602108"/>
            <a:ext cx="11200660" cy="4062651"/>
          </a:xfrm>
          <a:prstGeom prst="rect">
            <a:avLst/>
          </a:prstGeom>
        </p:spPr>
        <p:txBody>
          <a:bodyPr wrap="square">
            <a:spAutoFit/>
          </a:bodyPr>
          <a:lstStyle/>
          <a:p>
            <a:pPr marL="285750" indent="-285750">
              <a:buFont typeface="Arial" panose="020B0604020202020204" pitchFamily="34" charset="0"/>
              <a:buChar char="•"/>
            </a:pPr>
            <a:r>
              <a:rPr lang="fr-FR" sz="2400" dirty="0">
                <a:solidFill>
                  <a:srgbClr val="000000"/>
                </a:solidFill>
              </a:rPr>
              <a:t>La Suède a maintenu ses écoles ouvertes pour les moins de 15 ans. </a:t>
            </a:r>
          </a:p>
          <a:p>
            <a:pPr marL="285750" indent="-285750">
              <a:buFont typeface="Arial" panose="020B0604020202020204" pitchFamily="34" charset="0"/>
              <a:buChar char="•"/>
            </a:pPr>
            <a:r>
              <a:rPr lang="fr-FR" sz="2400" dirty="0">
                <a:solidFill>
                  <a:srgbClr val="000000"/>
                </a:solidFill>
              </a:rPr>
              <a:t>En Finlande, les crèches et les garderies sont ouvertes. </a:t>
            </a:r>
          </a:p>
          <a:p>
            <a:pPr marL="285750" indent="-285750">
              <a:buFont typeface="Arial" panose="020B0604020202020204" pitchFamily="34" charset="0"/>
              <a:buChar char="•"/>
            </a:pPr>
            <a:r>
              <a:rPr lang="fr-FR" sz="2400" dirty="0">
                <a:solidFill>
                  <a:srgbClr val="000000"/>
                </a:solidFill>
              </a:rPr>
              <a:t>En Islande, après les écoles et crèches, les lycées et les universités viennent d’ouvrir leurs portes. </a:t>
            </a:r>
          </a:p>
          <a:p>
            <a:pPr marL="285750" indent="-285750">
              <a:buFont typeface="Arial" panose="020B0604020202020204" pitchFamily="34" charset="0"/>
              <a:buChar char="•"/>
            </a:pPr>
            <a:r>
              <a:rPr lang="fr-FR" sz="2400" dirty="0">
                <a:solidFill>
                  <a:srgbClr val="000000"/>
                </a:solidFill>
              </a:rPr>
              <a:t>La Norvège a permis l’accès aux écoles dès le 15 avril. </a:t>
            </a:r>
          </a:p>
          <a:p>
            <a:pPr marL="285750" indent="-285750">
              <a:buFont typeface="Arial" panose="020B0604020202020204" pitchFamily="34" charset="0"/>
              <a:buChar char="•"/>
            </a:pPr>
            <a:r>
              <a:rPr lang="fr-FR" sz="2400" dirty="0">
                <a:solidFill>
                  <a:srgbClr val="000000"/>
                </a:solidFill>
              </a:rPr>
              <a:t>Le Danemark, le 27 avril. </a:t>
            </a:r>
          </a:p>
          <a:p>
            <a:pPr marL="285750" indent="-285750">
              <a:buFont typeface="Arial" panose="020B0604020202020204" pitchFamily="34" charset="0"/>
              <a:buChar char="•"/>
            </a:pPr>
            <a:r>
              <a:rPr lang="fr-FR" sz="2400" dirty="0">
                <a:solidFill>
                  <a:srgbClr val="000000"/>
                </a:solidFill>
              </a:rPr>
              <a:t>L’Allemagne ouvre progressivement ses écoles depuis le 4 mai (notamment en Bavière, pour certains lycées, dès le 27 avril). </a:t>
            </a:r>
          </a:p>
          <a:p>
            <a:pPr marL="285750" indent="-285750">
              <a:buFont typeface="Arial" panose="020B0604020202020204" pitchFamily="34" charset="0"/>
              <a:buChar char="•"/>
            </a:pPr>
            <a:r>
              <a:rPr lang="fr-FR" sz="2400" dirty="0">
                <a:solidFill>
                  <a:srgbClr val="000000"/>
                </a:solidFill>
              </a:rPr>
              <a:t>L’Autriche a ouvert toutes ses écoles le 4 mai. </a:t>
            </a:r>
          </a:p>
          <a:p>
            <a:endParaRPr lang="fr-FR" sz="2400" dirty="0">
              <a:solidFill>
                <a:srgbClr val="000000"/>
              </a:solidFill>
            </a:endParaRPr>
          </a:p>
          <a:p>
            <a:endParaRPr lang="fr-FR" dirty="0"/>
          </a:p>
        </p:txBody>
      </p:sp>
    </p:spTree>
    <p:extLst>
      <p:ext uri="{BB962C8B-B14F-4D97-AF65-F5344CB8AC3E}">
        <p14:creationId xmlns:p14="http://schemas.microsoft.com/office/powerpoint/2010/main" val="264541572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87</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9" name="Titre 8">
            <a:extLst>
              <a:ext uri="{FF2B5EF4-FFF2-40B4-BE49-F238E27FC236}">
                <a16:creationId xmlns:a16="http://schemas.microsoft.com/office/drawing/2014/main" id="{93CBF7E9-50C7-044C-B633-EF2A166C5D81}"/>
              </a:ext>
            </a:extLst>
          </p:cNvPr>
          <p:cNvSpPr>
            <a:spLocks noGrp="1"/>
          </p:cNvSpPr>
          <p:nvPr>
            <p:ph type="title"/>
          </p:nvPr>
        </p:nvSpPr>
        <p:spPr/>
        <p:txBody>
          <a:bodyPr/>
          <a:lstStyle/>
          <a:p>
            <a:endParaRPr lang="fr-FR"/>
          </a:p>
        </p:txBody>
      </p:sp>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87</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00E2AE6A-1DDD-1245-8663-5988FC2C105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Ouverture des écoles ailleurs</a:t>
            </a:r>
          </a:p>
        </p:txBody>
      </p:sp>
      <p:sp>
        <p:nvSpPr>
          <p:cNvPr id="26" name="Rectangle 25">
            <a:extLst>
              <a:ext uri="{FF2B5EF4-FFF2-40B4-BE49-F238E27FC236}">
                <a16:creationId xmlns:a16="http://schemas.microsoft.com/office/drawing/2014/main" id="{3DC2B5AC-F5FE-A046-8B7B-5135E9C48E7C}"/>
              </a:ext>
            </a:extLst>
          </p:cNvPr>
          <p:cNvSpPr/>
          <p:nvPr/>
        </p:nvSpPr>
        <p:spPr>
          <a:xfrm>
            <a:off x="677334" y="1602108"/>
            <a:ext cx="11200660" cy="4062651"/>
          </a:xfrm>
          <a:prstGeom prst="rect">
            <a:avLst/>
          </a:prstGeom>
        </p:spPr>
        <p:txBody>
          <a:bodyPr wrap="square">
            <a:spAutoFit/>
          </a:bodyPr>
          <a:lstStyle/>
          <a:p>
            <a:pPr marL="285750" indent="-285750">
              <a:buFont typeface="Arial" panose="020B0604020202020204" pitchFamily="34" charset="0"/>
              <a:buChar char="•"/>
            </a:pPr>
            <a:r>
              <a:rPr lang="fr-FR" sz="2400" dirty="0">
                <a:solidFill>
                  <a:srgbClr val="000000"/>
                </a:solidFill>
              </a:rPr>
              <a:t>La Suède a maintenu ses écoles ouvertes pour les moins de 15 ans. </a:t>
            </a:r>
          </a:p>
          <a:p>
            <a:pPr marL="285750" indent="-285750">
              <a:buFont typeface="Arial" panose="020B0604020202020204" pitchFamily="34" charset="0"/>
              <a:buChar char="•"/>
            </a:pPr>
            <a:r>
              <a:rPr lang="fr-FR" sz="2400" dirty="0">
                <a:solidFill>
                  <a:srgbClr val="000000"/>
                </a:solidFill>
              </a:rPr>
              <a:t>En Finlande, les crèches et les garderies sont ouvertes. </a:t>
            </a:r>
          </a:p>
          <a:p>
            <a:pPr marL="285750" indent="-285750">
              <a:buFont typeface="Arial" panose="020B0604020202020204" pitchFamily="34" charset="0"/>
              <a:buChar char="•"/>
            </a:pPr>
            <a:r>
              <a:rPr lang="fr-FR" sz="2400" dirty="0">
                <a:solidFill>
                  <a:srgbClr val="000000"/>
                </a:solidFill>
              </a:rPr>
              <a:t>En Islande, après les écoles et crèches, les lycées et les universités viennent d’ouvrir leurs portes. </a:t>
            </a:r>
          </a:p>
          <a:p>
            <a:pPr marL="285750" indent="-285750">
              <a:buFont typeface="Arial" panose="020B0604020202020204" pitchFamily="34" charset="0"/>
              <a:buChar char="•"/>
            </a:pPr>
            <a:r>
              <a:rPr lang="fr-FR" sz="2400" dirty="0">
                <a:solidFill>
                  <a:srgbClr val="000000"/>
                </a:solidFill>
              </a:rPr>
              <a:t>La Norvège a permis l’accès aux écoles dès le 15 avril. </a:t>
            </a:r>
          </a:p>
          <a:p>
            <a:pPr marL="285750" indent="-285750">
              <a:buFont typeface="Arial" panose="020B0604020202020204" pitchFamily="34" charset="0"/>
              <a:buChar char="•"/>
            </a:pPr>
            <a:r>
              <a:rPr lang="fr-FR" sz="2400" dirty="0">
                <a:solidFill>
                  <a:srgbClr val="000000"/>
                </a:solidFill>
              </a:rPr>
              <a:t>Le Danemark, le 27 avril. </a:t>
            </a:r>
          </a:p>
          <a:p>
            <a:pPr marL="285750" indent="-285750">
              <a:buFont typeface="Arial" panose="020B0604020202020204" pitchFamily="34" charset="0"/>
              <a:buChar char="•"/>
            </a:pPr>
            <a:r>
              <a:rPr lang="fr-FR" sz="2400" dirty="0">
                <a:solidFill>
                  <a:srgbClr val="000000"/>
                </a:solidFill>
              </a:rPr>
              <a:t>L’Allemagne ouvre progressivement ses écoles depuis le 4 mai (notamment en Bavière, pour certains lycées, dès le 27 avril). </a:t>
            </a:r>
          </a:p>
          <a:p>
            <a:pPr marL="285750" indent="-285750">
              <a:buFont typeface="Arial" panose="020B0604020202020204" pitchFamily="34" charset="0"/>
              <a:buChar char="•"/>
            </a:pPr>
            <a:r>
              <a:rPr lang="fr-FR" sz="2400" dirty="0">
                <a:solidFill>
                  <a:srgbClr val="000000"/>
                </a:solidFill>
              </a:rPr>
              <a:t>L’Autriche a ouvert toutes ses écoles le 4 mai. </a:t>
            </a:r>
          </a:p>
          <a:p>
            <a:endParaRPr lang="fr-FR" sz="2400" dirty="0">
              <a:solidFill>
                <a:srgbClr val="000000"/>
              </a:solidFill>
            </a:endParaRPr>
          </a:p>
          <a:p>
            <a:endParaRPr lang="fr-FR" dirty="0"/>
          </a:p>
        </p:txBody>
      </p:sp>
      <p:sp>
        <p:nvSpPr>
          <p:cNvPr id="2" name="Rectangle 1">
            <a:extLst>
              <a:ext uri="{FF2B5EF4-FFF2-40B4-BE49-F238E27FC236}">
                <a16:creationId xmlns:a16="http://schemas.microsoft.com/office/drawing/2014/main" id="{49BE4988-3BBB-3849-8FCA-26E6A535AF4B}"/>
              </a:ext>
            </a:extLst>
          </p:cNvPr>
          <p:cNvSpPr/>
          <p:nvPr/>
        </p:nvSpPr>
        <p:spPr>
          <a:xfrm rot="20892124">
            <a:off x="956971" y="2676591"/>
            <a:ext cx="9815777" cy="20187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rgbClr val="000000"/>
                </a:solidFill>
                <a:latin typeface="Georgia" panose="02040502050405020303" pitchFamily="18" charset="0"/>
              </a:rPr>
              <a:t>Aucun incident sanitaire n’est à déplorer</a:t>
            </a:r>
          </a:p>
          <a:p>
            <a:pPr algn="ctr"/>
            <a:r>
              <a:rPr lang="fr-FR" dirty="0">
                <a:solidFill>
                  <a:srgbClr val="000000"/>
                </a:solidFill>
                <a:latin typeface="Georgia" panose="02040502050405020303" pitchFamily="18" charset="0"/>
              </a:rPr>
              <a:t>En Suède, où toutes les écoles sont toujours restées ouvertes, aucun cas grave d’enfant contaminé (ni même d’enseignant) n’a été signalé. </a:t>
            </a:r>
          </a:p>
          <a:p>
            <a:pPr algn="ctr"/>
            <a:r>
              <a:rPr lang="fr-FR" b="1" dirty="0">
                <a:solidFill>
                  <a:srgbClr val="000000"/>
                </a:solidFill>
                <a:latin typeface="Georgia" panose="02040502050405020303" pitchFamily="18" charset="0"/>
              </a:rPr>
              <a:t>Le Monde 17/5/2020 </a:t>
            </a:r>
          </a:p>
          <a:p>
            <a:pPr algn="ctr"/>
            <a:r>
              <a:rPr lang="fr-FR" b="1" dirty="0"/>
              <a:t>Frédéric </a:t>
            </a:r>
            <a:r>
              <a:rPr lang="fr-FR" b="1" dirty="0" err="1"/>
              <a:t>Adnet</a:t>
            </a:r>
            <a:r>
              <a:rPr lang="fr-FR" b="1" dirty="0"/>
              <a:t>, Loïc de </a:t>
            </a:r>
            <a:r>
              <a:rPr lang="fr-FR" b="1" dirty="0" err="1"/>
              <a:t>Pontual</a:t>
            </a:r>
            <a:endParaRPr lang="fr-FR" b="1" dirty="0"/>
          </a:p>
        </p:txBody>
      </p:sp>
    </p:spTree>
    <p:extLst>
      <p:ext uri="{BB962C8B-B14F-4D97-AF65-F5344CB8AC3E}">
        <p14:creationId xmlns:p14="http://schemas.microsoft.com/office/powerpoint/2010/main" val="329373527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88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9" name="Titre 8">
            <a:extLst>
              <a:ext uri="{FF2B5EF4-FFF2-40B4-BE49-F238E27FC236}">
                <a16:creationId xmlns:a16="http://schemas.microsoft.com/office/drawing/2014/main" id="{93CBF7E9-50C7-044C-B633-EF2A166C5D81}"/>
              </a:ext>
            </a:extLst>
          </p:cNvPr>
          <p:cNvSpPr>
            <a:spLocks noGrp="1"/>
          </p:cNvSpPr>
          <p:nvPr>
            <p:ph type="title"/>
          </p:nvPr>
        </p:nvSpPr>
        <p:spPr/>
        <p:txBody>
          <a:bodyPr/>
          <a:lstStyle/>
          <a:p>
            <a:endParaRPr lang="fr-FR"/>
          </a:p>
        </p:txBody>
      </p:sp>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Ne pas oublier </a:t>
            </a:r>
            <a:br>
              <a:rPr lang="fr-FR" dirty="0"/>
            </a:br>
            <a:r>
              <a:rPr lang="fr-FR" dirty="0"/>
              <a:t>les autres maladies et le suivi habituel</a:t>
            </a: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88</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741526" y="2176615"/>
            <a:ext cx="8326009"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endParaRPr lang="fr-FR" b="1" dirty="0"/>
          </a:p>
          <a:p>
            <a:r>
              <a:rPr lang="fr-FR" sz="2400" dirty="0"/>
              <a:t>Les </a:t>
            </a:r>
            <a:r>
              <a:rPr lang="fr-FR" sz="2400" b="1" dirty="0"/>
              <a:t>consultations en urgence </a:t>
            </a:r>
            <a:r>
              <a:rPr lang="fr-FR" sz="2400" dirty="0"/>
              <a:t>ne doivent pas être différées</a:t>
            </a:r>
          </a:p>
          <a:p>
            <a:endParaRPr lang="fr-FR" sz="2400" dirty="0"/>
          </a:p>
          <a:p>
            <a:r>
              <a:rPr lang="fr-FR" sz="2400" dirty="0"/>
              <a:t>Les </a:t>
            </a:r>
            <a:r>
              <a:rPr lang="fr-FR" sz="2400" b="1" dirty="0"/>
              <a:t>vaccinations</a:t>
            </a:r>
            <a:r>
              <a:rPr lang="fr-FR" sz="2400" dirty="0"/>
              <a:t> doivent être poursuivies et/ou reprises</a:t>
            </a:r>
          </a:p>
          <a:p>
            <a:r>
              <a:rPr lang="fr-FR" sz="2400" dirty="0"/>
              <a:t>Les </a:t>
            </a:r>
            <a:r>
              <a:rPr lang="fr-FR" sz="2400" b="1" dirty="0"/>
              <a:t>consultations de suivi </a:t>
            </a:r>
            <a:r>
              <a:rPr lang="fr-FR" sz="2400" dirty="0"/>
              <a:t>doivent être poursuivies et/ou reprises </a:t>
            </a:r>
          </a:p>
          <a:p>
            <a:pPr marL="2286000" lvl="5" indent="0">
              <a:buNone/>
            </a:pPr>
            <a:r>
              <a:rPr lang="fr-FR" sz="1800" b="1" dirty="0"/>
              <a:t>	</a:t>
            </a:r>
          </a:p>
        </p:txBody>
      </p:sp>
      <p:pic>
        <p:nvPicPr>
          <p:cNvPr id="24" name="Image 23">
            <a:extLst>
              <a:ext uri="{FF2B5EF4-FFF2-40B4-BE49-F238E27FC236}">
                <a16:creationId xmlns:a16="http://schemas.microsoft.com/office/drawing/2014/main" id="{FC588533-0368-0C4E-BDF9-4B3194B0317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6997" y="2795935"/>
            <a:ext cx="2968138" cy="2169214"/>
          </a:xfrm>
          <a:prstGeom prst="rect">
            <a:avLst/>
          </a:prstGeom>
        </p:spPr>
      </p:pic>
    </p:spTree>
    <p:extLst>
      <p:ext uri="{BB962C8B-B14F-4D97-AF65-F5344CB8AC3E}">
        <p14:creationId xmlns:p14="http://schemas.microsoft.com/office/powerpoint/2010/main" val="285969781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89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9" name="Titre 8">
            <a:extLst>
              <a:ext uri="{FF2B5EF4-FFF2-40B4-BE49-F238E27FC236}">
                <a16:creationId xmlns:a16="http://schemas.microsoft.com/office/drawing/2014/main" id="{93CBF7E9-50C7-044C-B633-EF2A166C5D81}"/>
              </a:ext>
            </a:extLst>
          </p:cNvPr>
          <p:cNvSpPr>
            <a:spLocks noGrp="1"/>
          </p:cNvSpPr>
          <p:nvPr>
            <p:ph type="title"/>
          </p:nvPr>
        </p:nvSpPr>
        <p:spPr/>
        <p:txBody>
          <a:bodyPr/>
          <a:lstStyle/>
          <a:p>
            <a:endParaRPr lang="fr-FR"/>
          </a:p>
        </p:txBody>
      </p:sp>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842597" y="609600"/>
            <a:ext cx="10900670" cy="69305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dirty="0"/>
              <a:t>Vaccination Pandémie COVID-19 &amp; couvertures vaccinales</a:t>
            </a:r>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89</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15" name="Image 14" descr="Une image contenant carte, texte&#10;&#10;Description générée automatiquement">
            <a:extLst>
              <a:ext uri="{FF2B5EF4-FFF2-40B4-BE49-F238E27FC236}">
                <a16:creationId xmlns:a16="http://schemas.microsoft.com/office/drawing/2014/main" id="{6BDAF443-7A9D-174A-8528-8329F4CD9F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96475" y="1666309"/>
            <a:ext cx="4143641" cy="2482082"/>
          </a:xfrm>
          <a:prstGeom prst="rect">
            <a:avLst/>
          </a:prstGeom>
        </p:spPr>
      </p:pic>
      <p:pic>
        <p:nvPicPr>
          <p:cNvPr id="25" name="Image 24" descr="Une image contenant texte, carte&#10;&#10;Description générée automatiquement">
            <a:extLst>
              <a:ext uri="{FF2B5EF4-FFF2-40B4-BE49-F238E27FC236}">
                <a16:creationId xmlns:a16="http://schemas.microsoft.com/office/drawing/2014/main" id="{904B6D2F-066C-7B4A-8BF4-ADD33F6BD1A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90617" y="4147845"/>
            <a:ext cx="4143641" cy="2456547"/>
          </a:xfrm>
          <a:prstGeom prst="rect">
            <a:avLst/>
          </a:prstGeom>
        </p:spPr>
      </p:pic>
      <p:sp>
        <p:nvSpPr>
          <p:cNvPr id="26" name="ZoneTexte 25">
            <a:extLst>
              <a:ext uri="{FF2B5EF4-FFF2-40B4-BE49-F238E27FC236}">
                <a16:creationId xmlns:a16="http://schemas.microsoft.com/office/drawing/2014/main" id="{5E376AC9-3D93-F242-A22C-325CD589CC4F}"/>
              </a:ext>
            </a:extLst>
          </p:cNvPr>
          <p:cNvSpPr txBox="1"/>
          <p:nvPr/>
        </p:nvSpPr>
        <p:spPr>
          <a:xfrm>
            <a:off x="9326561" y="5666154"/>
            <a:ext cx="1679049" cy="369332"/>
          </a:xfrm>
          <a:prstGeom prst="rect">
            <a:avLst/>
          </a:prstGeom>
          <a:noFill/>
        </p:spPr>
        <p:txBody>
          <a:bodyPr wrap="none" rtlCol="0">
            <a:spAutoFit/>
          </a:bodyPr>
          <a:lstStyle/>
          <a:p>
            <a:r>
              <a:rPr lang="fr-FR" dirty="0"/>
              <a:t>Papillomavirus</a:t>
            </a:r>
          </a:p>
        </p:txBody>
      </p:sp>
      <p:sp>
        <p:nvSpPr>
          <p:cNvPr id="27" name="ZoneTexte 26">
            <a:extLst>
              <a:ext uri="{FF2B5EF4-FFF2-40B4-BE49-F238E27FC236}">
                <a16:creationId xmlns:a16="http://schemas.microsoft.com/office/drawing/2014/main" id="{D242BF37-1AE2-6242-ABE0-4B2D9ABF2E11}"/>
              </a:ext>
            </a:extLst>
          </p:cNvPr>
          <p:cNvSpPr txBox="1"/>
          <p:nvPr/>
        </p:nvSpPr>
        <p:spPr>
          <a:xfrm>
            <a:off x="9955643" y="2847752"/>
            <a:ext cx="1584473" cy="369332"/>
          </a:xfrm>
          <a:prstGeom prst="rect">
            <a:avLst/>
          </a:prstGeom>
          <a:noFill/>
        </p:spPr>
        <p:txBody>
          <a:bodyPr wrap="none" rtlCol="0">
            <a:spAutoFit/>
          </a:bodyPr>
          <a:lstStyle/>
          <a:p>
            <a:r>
              <a:rPr lang="fr-FR" dirty="0"/>
              <a:t>Penta &amp; Hexa</a:t>
            </a:r>
          </a:p>
        </p:txBody>
      </p:sp>
      <p:pic>
        <p:nvPicPr>
          <p:cNvPr id="31" name="Image 30" descr="Une image contenant rouge&#10;&#10;Description générée automatiquement">
            <a:extLst>
              <a:ext uri="{FF2B5EF4-FFF2-40B4-BE49-F238E27FC236}">
                <a16:creationId xmlns:a16="http://schemas.microsoft.com/office/drawing/2014/main" id="{07F9B48E-B18E-094F-AAD2-A74A8D32CA8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07860" y="1308264"/>
            <a:ext cx="1659164" cy="588309"/>
          </a:xfrm>
          <a:prstGeom prst="rect">
            <a:avLst/>
          </a:prstGeom>
        </p:spPr>
      </p:pic>
      <p:pic>
        <p:nvPicPr>
          <p:cNvPr id="33" name="Image 32" descr="Une image contenant oiseau&#10;&#10;Description générée automatiquement">
            <a:extLst>
              <a:ext uri="{FF2B5EF4-FFF2-40B4-BE49-F238E27FC236}">
                <a16:creationId xmlns:a16="http://schemas.microsoft.com/office/drawing/2014/main" id="{16228E9C-1945-134A-9F8E-187C18D4170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86929" y="2667000"/>
            <a:ext cx="3996775" cy="1588352"/>
          </a:xfrm>
          <a:prstGeom prst="rect">
            <a:avLst/>
          </a:prstGeom>
        </p:spPr>
      </p:pic>
      <p:pic>
        <p:nvPicPr>
          <p:cNvPr id="35" name="Image 34">
            <a:extLst>
              <a:ext uri="{FF2B5EF4-FFF2-40B4-BE49-F238E27FC236}">
                <a16:creationId xmlns:a16="http://schemas.microsoft.com/office/drawing/2014/main" id="{FE605BAB-AB8E-074D-91B1-50760AA60C8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476266" y="2847752"/>
            <a:ext cx="1584473" cy="1410483"/>
          </a:xfrm>
          <a:prstGeom prst="rect">
            <a:avLst/>
          </a:prstGeom>
        </p:spPr>
      </p:pic>
      <p:pic>
        <p:nvPicPr>
          <p:cNvPr id="37" name="Image 36" descr="Une image contenant personne, intérieur, tenant, main&#10;&#10;Description générée automatiquement">
            <a:extLst>
              <a:ext uri="{FF2B5EF4-FFF2-40B4-BE49-F238E27FC236}">
                <a16:creationId xmlns:a16="http://schemas.microsoft.com/office/drawing/2014/main" id="{9D34429D-B65D-FC46-A270-16940DCD3AB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97106" y="4372180"/>
            <a:ext cx="3367357" cy="2232212"/>
          </a:xfrm>
          <a:prstGeom prst="rect">
            <a:avLst/>
          </a:prstGeom>
        </p:spPr>
      </p:pic>
    </p:spTree>
    <p:extLst>
      <p:ext uri="{BB962C8B-B14F-4D97-AF65-F5344CB8AC3E}">
        <p14:creationId xmlns:p14="http://schemas.microsoft.com/office/powerpoint/2010/main" val="122863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9</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3" name="Titre 1">
            <a:extLst>
              <a:ext uri="{FF2B5EF4-FFF2-40B4-BE49-F238E27FC236}">
                <a16:creationId xmlns:a16="http://schemas.microsoft.com/office/drawing/2014/main" id="{0D10045C-AE36-314C-ADBD-B8EC61293E9A}"/>
              </a:ext>
            </a:extLst>
          </p:cNvPr>
          <p:cNvSpPr txBox="1">
            <a:spLocks/>
          </p:cNvSpPr>
          <p:nvPr/>
        </p:nvSpPr>
        <p:spPr>
          <a:xfrm>
            <a:off x="1797666" y="178129"/>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br>
              <a:rPr lang="fr-FR"/>
            </a:br>
            <a:endParaRPr lang="fr-FR" dirty="0"/>
          </a:p>
        </p:txBody>
      </p:sp>
      <p:sp>
        <p:nvSpPr>
          <p:cNvPr id="14" name="Espace réservé du numéro de diapositive 4">
            <a:extLst>
              <a:ext uri="{FF2B5EF4-FFF2-40B4-BE49-F238E27FC236}">
                <a16:creationId xmlns:a16="http://schemas.microsoft.com/office/drawing/2014/main" id="{6516187F-6834-E74E-8099-499A4AC75E61}"/>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9</a:t>
            </a:fld>
            <a:endParaRPr lang="en-US" dirty="0">
              <a:solidFill>
                <a:schemeClr val="bg1"/>
              </a:solidFill>
            </a:endParaRPr>
          </a:p>
        </p:txBody>
      </p:sp>
      <p:pic>
        <p:nvPicPr>
          <p:cNvPr id="16" name="Image 3">
            <a:extLst>
              <a:ext uri="{FF2B5EF4-FFF2-40B4-BE49-F238E27FC236}">
                <a16:creationId xmlns:a16="http://schemas.microsoft.com/office/drawing/2014/main" id="{4E36F4B3-7164-8C45-AD43-C6B7FCA1CB6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7" name="ZoneTexte 16">
            <a:extLst>
              <a:ext uri="{FF2B5EF4-FFF2-40B4-BE49-F238E27FC236}">
                <a16:creationId xmlns:a16="http://schemas.microsoft.com/office/drawing/2014/main" id="{591E76F2-31A0-8D4E-B432-13B42FD0B1CF}"/>
              </a:ext>
            </a:extLst>
          </p:cNvPr>
          <p:cNvSpPr txBox="1"/>
          <p:nvPr/>
        </p:nvSpPr>
        <p:spPr>
          <a:xfrm>
            <a:off x="5486400" y="898634"/>
            <a:ext cx="184731" cy="369332"/>
          </a:xfrm>
          <a:prstGeom prst="rect">
            <a:avLst/>
          </a:prstGeom>
          <a:noFill/>
        </p:spPr>
        <p:txBody>
          <a:bodyPr wrap="none" rtlCol="0">
            <a:spAutoFit/>
          </a:bodyPr>
          <a:lstStyle/>
          <a:p>
            <a:endParaRPr lang="fr-FR" dirty="0"/>
          </a:p>
        </p:txBody>
      </p:sp>
      <p:sp>
        <p:nvSpPr>
          <p:cNvPr id="18" name="Rectangle 17">
            <a:extLst>
              <a:ext uri="{FF2B5EF4-FFF2-40B4-BE49-F238E27FC236}">
                <a16:creationId xmlns:a16="http://schemas.microsoft.com/office/drawing/2014/main" id="{18BA1E6B-09B2-F649-9D15-C6AA5D52127B}"/>
              </a:ext>
            </a:extLst>
          </p:cNvPr>
          <p:cNvSpPr/>
          <p:nvPr/>
        </p:nvSpPr>
        <p:spPr>
          <a:xfrm>
            <a:off x="1484449" y="515995"/>
            <a:ext cx="10717806" cy="738664"/>
          </a:xfrm>
          <a:prstGeom prst="rect">
            <a:avLst/>
          </a:prstGeom>
        </p:spPr>
        <p:txBody>
          <a:bodyPr wrap="none">
            <a:spAutoFit/>
          </a:bodyPr>
          <a:lstStyle/>
          <a:p>
            <a:r>
              <a:rPr lang="fr-FR" sz="4200" dirty="0">
                <a:solidFill>
                  <a:srgbClr val="90C226"/>
                </a:solidFill>
                <a:ea typeface="+mj-ea"/>
                <a:cs typeface="+mj-cs"/>
              </a:rPr>
              <a:t>Covid-19 en France - </a:t>
            </a:r>
            <a:r>
              <a:rPr lang="fr-FR" sz="3200" dirty="0">
                <a:solidFill>
                  <a:srgbClr val="90C226"/>
                </a:solidFill>
                <a:ea typeface="+mj-ea"/>
                <a:cs typeface="+mj-cs"/>
              </a:rPr>
              <a:t>Facteurs de risque « Adulte »</a:t>
            </a:r>
            <a:endParaRPr lang="fr-FR" sz="1200" dirty="0"/>
          </a:p>
        </p:txBody>
      </p:sp>
      <p:pic>
        <p:nvPicPr>
          <p:cNvPr id="20" name="Image 19" descr="Capture d’écran 2020-05-18 à 21.30.47.png">
            <a:extLst>
              <a:ext uri="{FF2B5EF4-FFF2-40B4-BE49-F238E27FC236}">
                <a16:creationId xmlns:a16="http://schemas.microsoft.com/office/drawing/2014/main" id="{FC1077CC-CF21-114E-BFBC-1A5E54E2E07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102021" y="2176405"/>
            <a:ext cx="6984844" cy="4341872"/>
          </a:xfrm>
          <a:prstGeom prst="rect">
            <a:avLst/>
          </a:prstGeom>
        </p:spPr>
      </p:pic>
      <p:sp>
        <p:nvSpPr>
          <p:cNvPr id="21" name="ZoneTexte 20">
            <a:extLst>
              <a:ext uri="{FF2B5EF4-FFF2-40B4-BE49-F238E27FC236}">
                <a16:creationId xmlns:a16="http://schemas.microsoft.com/office/drawing/2014/main" id="{2EC4A686-056C-354F-804E-986565ECCC5A}"/>
              </a:ext>
            </a:extLst>
          </p:cNvPr>
          <p:cNvSpPr txBox="1"/>
          <p:nvPr/>
        </p:nvSpPr>
        <p:spPr>
          <a:xfrm>
            <a:off x="5671131" y="1500297"/>
            <a:ext cx="6221287" cy="646331"/>
          </a:xfrm>
          <a:prstGeom prst="rect">
            <a:avLst/>
          </a:prstGeom>
          <a:noFill/>
          <a:ln>
            <a:solidFill>
              <a:schemeClr val="accent2"/>
            </a:solidFill>
          </a:ln>
        </p:spPr>
        <p:txBody>
          <a:bodyPr wrap="none" rtlCol="0">
            <a:spAutoFit/>
          </a:bodyPr>
          <a:lstStyle/>
          <a:p>
            <a:r>
              <a:rPr lang="fr-FR" dirty="0"/>
              <a:t>Décès avec mention COVID-19, du 1</a:t>
            </a:r>
            <a:r>
              <a:rPr lang="fr-FR" baseline="30000" dirty="0"/>
              <a:t>er</a:t>
            </a:r>
            <a:r>
              <a:rPr lang="fr-FR" dirty="0"/>
              <a:t> mars au 11 mai 2029</a:t>
            </a:r>
          </a:p>
          <a:p>
            <a:r>
              <a:rPr lang="fr-FR" i="1" dirty="0"/>
              <a:t>Source: Santé Publique France, Inserm-</a:t>
            </a:r>
            <a:r>
              <a:rPr lang="fr-FR" i="1" dirty="0" err="1"/>
              <a:t>CépiDC</a:t>
            </a:r>
            <a:endParaRPr lang="fr-FR" i="1" dirty="0"/>
          </a:p>
        </p:txBody>
      </p:sp>
    </p:spTree>
    <p:extLst>
      <p:ext uri="{BB962C8B-B14F-4D97-AF65-F5344CB8AC3E}">
        <p14:creationId xmlns:p14="http://schemas.microsoft.com/office/powerpoint/2010/main" val="168591915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90</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90</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633158" y="1888844"/>
            <a:ext cx="8326009" cy="434227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endParaRPr lang="fr-FR" b="1" dirty="0"/>
          </a:p>
          <a:p>
            <a:r>
              <a:rPr lang="fr-FR" sz="2000" b="1" dirty="0"/>
              <a:t>La pandémie de COVID-19 ne contre-indique aucune vaccination</a:t>
            </a:r>
          </a:p>
          <a:p>
            <a:r>
              <a:rPr lang="fr-FR" sz="2000" dirty="0"/>
              <a:t>Une hypothèse suggère même un rôle protecteur du BCG (études en cours) et peut être des autres vaccins vivants</a:t>
            </a:r>
          </a:p>
          <a:p>
            <a:r>
              <a:rPr lang="fr-FR" sz="2000" dirty="0"/>
              <a:t>Le fait d’avoir contracté la maladie, d’avoir eu une PCR ou une sérologie positive ne contre-indique aucune vaccination. Il faut juste </a:t>
            </a:r>
            <a:r>
              <a:rPr lang="fr-FR" sz="2000" b="1" dirty="0"/>
              <a:t>attendre la fin de la phase aiguë </a:t>
            </a:r>
            <a:r>
              <a:rPr lang="fr-FR" sz="2000" dirty="0"/>
              <a:t>de la maladie (comme pour toutes les maladies infectieuses)</a:t>
            </a:r>
          </a:p>
          <a:p>
            <a:r>
              <a:rPr lang="fr-FR" sz="2000" dirty="0"/>
              <a:t>Toute diminution des couvertures vaccinales, tout retard de vaccination peut se traduire par une augmentation du nombre de cas, des épidémies, des hospitalisations, voire des décès en particulier pour la rougeole, la coqueluche, les infections graves à H. influenzae b, le méningocoque, le pneumocoque.</a:t>
            </a:r>
            <a:endParaRPr lang="fr-FR" sz="1600" b="1" dirty="0"/>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Vaccinations et COVID-19</a:t>
            </a:r>
          </a:p>
        </p:txBody>
      </p:sp>
      <p:pic>
        <p:nvPicPr>
          <p:cNvPr id="4" name="Image 3" descr="Une image contenant personne, intérieur, dents, brosse à dents&#10;&#10;Description générée automatiquement">
            <a:extLst>
              <a:ext uri="{FF2B5EF4-FFF2-40B4-BE49-F238E27FC236}">
                <a16:creationId xmlns:a16="http://schemas.microsoft.com/office/drawing/2014/main" id="{D9E2294F-8C6E-C445-9E7B-5C777484AFD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9315" y="2833077"/>
            <a:ext cx="3030235" cy="2125011"/>
          </a:xfrm>
          <a:prstGeom prst="rect">
            <a:avLst/>
          </a:prstGeom>
        </p:spPr>
      </p:pic>
    </p:spTree>
    <p:extLst>
      <p:ext uri="{BB962C8B-B14F-4D97-AF65-F5344CB8AC3E}">
        <p14:creationId xmlns:p14="http://schemas.microsoft.com/office/powerpoint/2010/main" val="140743185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91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91</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1795438" y="2139434"/>
            <a:ext cx="971962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et la COVID-19</a:t>
            </a:r>
          </a:p>
        </p:txBody>
      </p:sp>
      <p:pic>
        <p:nvPicPr>
          <p:cNvPr id="5" name="Image 4">
            <a:extLst>
              <a:ext uri="{FF2B5EF4-FFF2-40B4-BE49-F238E27FC236}">
                <a16:creationId xmlns:a16="http://schemas.microsoft.com/office/drawing/2014/main" id="{1A63009F-5908-6545-8F7A-119B9A50DC5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0820" y="3460234"/>
            <a:ext cx="2566434" cy="541598"/>
          </a:xfrm>
          <a:prstGeom prst="rect">
            <a:avLst/>
          </a:prstGeom>
        </p:spPr>
      </p:pic>
      <p:pic>
        <p:nvPicPr>
          <p:cNvPr id="9" name="Image 8" descr="Une image contenant capture d’écran&#10;&#10;Description générée automatiquement">
            <a:extLst>
              <a:ext uri="{FF2B5EF4-FFF2-40B4-BE49-F238E27FC236}">
                <a16:creationId xmlns:a16="http://schemas.microsoft.com/office/drawing/2014/main" id="{954E245F-A183-6C44-9F65-F874FA09E2C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8950" y="4343400"/>
            <a:ext cx="3959264" cy="2197100"/>
          </a:xfrm>
          <a:prstGeom prst="rect">
            <a:avLst/>
          </a:prstGeom>
        </p:spPr>
      </p:pic>
      <p:pic>
        <p:nvPicPr>
          <p:cNvPr id="15" name="Image 14" descr="Une image contenant capture d’écran&#10;&#10;Description générée automatiquement">
            <a:extLst>
              <a:ext uri="{FF2B5EF4-FFF2-40B4-BE49-F238E27FC236}">
                <a16:creationId xmlns:a16="http://schemas.microsoft.com/office/drawing/2014/main" id="{20851694-4220-0843-AB70-9FEFBAE72FD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57994" y="3499687"/>
            <a:ext cx="3078050" cy="3176418"/>
          </a:xfrm>
          <a:prstGeom prst="rect">
            <a:avLst/>
          </a:prstGeom>
        </p:spPr>
      </p:pic>
      <p:pic>
        <p:nvPicPr>
          <p:cNvPr id="27" name="Image 26">
            <a:extLst>
              <a:ext uri="{FF2B5EF4-FFF2-40B4-BE49-F238E27FC236}">
                <a16:creationId xmlns:a16="http://schemas.microsoft.com/office/drawing/2014/main" id="{F1F2829B-9928-EB4B-8934-D1989D10C90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499662" y="3512107"/>
            <a:ext cx="2679987" cy="3188732"/>
          </a:xfrm>
          <a:prstGeom prst="rect">
            <a:avLst/>
          </a:prstGeom>
        </p:spPr>
      </p:pic>
    </p:spTree>
    <p:extLst>
      <p:ext uri="{BB962C8B-B14F-4D97-AF65-F5344CB8AC3E}">
        <p14:creationId xmlns:p14="http://schemas.microsoft.com/office/powerpoint/2010/main" val="203274517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92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92</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523329" y="1494382"/>
            <a:ext cx="7856725" cy="434227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r>
              <a:rPr lang="fr-FR" sz="1900" b="1" dirty="0"/>
              <a:t>&gt; 100 vaccins contre le SARS-CoV-2 sont en développement</a:t>
            </a:r>
          </a:p>
          <a:p>
            <a:r>
              <a:rPr lang="fr-FR" sz="1900" dirty="0"/>
              <a:t>Même si les </a:t>
            </a:r>
            <a:r>
              <a:rPr lang="fr-FR" sz="1900" b="1" dirty="0"/>
              <a:t>essais cliniques ont commencé pour certains </a:t>
            </a:r>
          </a:p>
          <a:p>
            <a:pPr marL="0" indent="0">
              <a:buNone/>
            </a:pPr>
            <a:r>
              <a:rPr lang="fr-FR" sz="1900" dirty="0"/>
              <a:t>	Il faudra certainement encore de nombreux mois </a:t>
            </a:r>
            <a:r>
              <a:rPr lang="fr-FR" sz="1900" b="1" dirty="0"/>
              <a:t>(2021) </a:t>
            </a:r>
          </a:p>
          <a:p>
            <a:pPr marL="0" indent="0">
              <a:buNone/>
            </a:pPr>
            <a:r>
              <a:rPr lang="fr-FR" sz="1900" b="1" dirty="0"/>
              <a:t>     avant qu’un ou plusieurs vaccins soient démontrés </a:t>
            </a:r>
            <a:r>
              <a:rPr lang="fr-FR" sz="1900" b="1" i="1" u="sng" dirty="0"/>
              <a:t>sûrs</a:t>
            </a:r>
            <a:r>
              <a:rPr lang="fr-FR" sz="1900" b="1" dirty="0"/>
              <a:t> et </a:t>
            </a:r>
            <a:r>
              <a:rPr lang="fr-FR" sz="1900" b="1" i="1" u="sng" dirty="0"/>
              <a:t>efficaces</a:t>
            </a:r>
            <a:r>
              <a:rPr lang="fr-FR" sz="1900" b="1" u="sng" dirty="0"/>
              <a:t> </a:t>
            </a:r>
          </a:p>
          <a:p>
            <a:r>
              <a:rPr lang="fr-FR" sz="1900" b="1" u="sng" dirty="0"/>
              <a:t>Et disponibles</a:t>
            </a:r>
            <a:r>
              <a:rPr lang="fr-FR" sz="1900" b="1" dirty="0"/>
              <a:t> en </a:t>
            </a:r>
            <a:r>
              <a:rPr lang="fr-FR" sz="1900" b="1" u="sng" dirty="0"/>
              <a:t>quantité suffisante</a:t>
            </a:r>
            <a:r>
              <a:rPr lang="fr-FR" sz="1900" b="1" dirty="0"/>
              <a:t> </a:t>
            </a:r>
          </a:p>
          <a:p>
            <a:pPr marL="0" indent="0">
              <a:buNone/>
            </a:pPr>
            <a:r>
              <a:rPr lang="fr-FR" sz="1900" b="1" dirty="0"/>
              <a:t>    pour être administrés </a:t>
            </a:r>
          </a:p>
          <a:p>
            <a:pPr lvl="1"/>
            <a:r>
              <a:rPr lang="fr-FR" sz="1700" b="1" dirty="0"/>
              <a:t>à la population générale</a:t>
            </a:r>
          </a:p>
          <a:p>
            <a:pPr lvl="1"/>
            <a:r>
              <a:rPr lang="fr-FR" sz="1700" b="1" dirty="0"/>
              <a:t>ou aux patients adultes à haut risques de </a:t>
            </a:r>
          </a:p>
          <a:p>
            <a:pPr lvl="2"/>
            <a:r>
              <a:rPr lang="fr-FR" sz="1500" b="1" dirty="0"/>
              <a:t>complications </a:t>
            </a:r>
          </a:p>
          <a:p>
            <a:pPr lvl="2"/>
            <a:r>
              <a:rPr lang="fr-FR" sz="1500" b="1" dirty="0"/>
              <a:t>d’exposition (personnel médical)</a:t>
            </a:r>
          </a:p>
          <a:p>
            <a:pPr lvl="2"/>
            <a:r>
              <a:rPr lang="fr-FR" sz="1500" b="1" dirty="0"/>
              <a:t>Tout venant</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a:t>
            </a:r>
          </a:p>
        </p:txBody>
      </p:sp>
      <p:grpSp>
        <p:nvGrpSpPr>
          <p:cNvPr id="2" name="Groupe 1">
            <a:extLst>
              <a:ext uri="{FF2B5EF4-FFF2-40B4-BE49-F238E27FC236}">
                <a16:creationId xmlns:a16="http://schemas.microsoft.com/office/drawing/2014/main" id="{1068DF3F-5FC4-CA4B-9A73-D0FD9D0A3DD3}"/>
              </a:ext>
            </a:extLst>
          </p:cNvPr>
          <p:cNvGrpSpPr/>
          <p:nvPr/>
        </p:nvGrpSpPr>
        <p:grpSpPr>
          <a:xfrm>
            <a:off x="9519355" y="729401"/>
            <a:ext cx="2296214" cy="2818283"/>
            <a:chOff x="647754" y="2413787"/>
            <a:chExt cx="3453761" cy="3800025"/>
          </a:xfrm>
          <a:solidFill>
            <a:schemeClr val="tx1">
              <a:lumMod val="65000"/>
              <a:lumOff val="35000"/>
            </a:schemeClr>
          </a:solidFill>
        </p:grpSpPr>
        <p:pic>
          <p:nvPicPr>
            <p:cNvPr id="5" name="Image 4">
              <a:extLst>
                <a:ext uri="{FF2B5EF4-FFF2-40B4-BE49-F238E27FC236}">
                  <a16:creationId xmlns:a16="http://schemas.microsoft.com/office/drawing/2014/main" id="{73348EEB-928A-9248-B747-FEE7F2FC4C9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0779" y="4795692"/>
              <a:ext cx="2897141" cy="1418120"/>
            </a:xfrm>
            <a:prstGeom prst="rect">
              <a:avLst/>
            </a:prstGeom>
            <a:grpFill/>
            <a:ln>
              <a:solidFill>
                <a:schemeClr val="tx1">
                  <a:lumMod val="65000"/>
                  <a:lumOff val="35000"/>
                </a:schemeClr>
              </a:solidFill>
            </a:ln>
          </p:spPr>
        </p:pic>
        <p:pic>
          <p:nvPicPr>
            <p:cNvPr id="9" name="Image 8">
              <a:extLst>
                <a:ext uri="{FF2B5EF4-FFF2-40B4-BE49-F238E27FC236}">
                  <a16:creationId xmlns:a16="http://schemas.microsoft.com/office/drawing/2014/main" id="{9A6E6D60-EACE-8744-B948-C06AB153211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47754" y="2413787"/>
              <a:ext cx="3453761" cy="2233269"/>
            </a:xfrm>
            <a:prstGeom prst="rect">
              <a:avLst/>
            </a:prstGeom>
            <a:grpFill/>
            <a:ln>
              <a:solidFill>
                <a:schemeClr val="tx1">
                  <a:lumMod val="65000"/>
                  <a:lumOff val="35000"/>
                </a:schemeClr>
              </a:solidFill>
            </a:ln>
          </p:spPr>
        </p:pic>
      </p:grpSp>
      <p:pic>
        <p:nvPicPr>
          <p:cNvPr id="24" name="Image 23" descr="Une image contenant ordinateur&#10;&#10;Description générée automatiquement">
            <a:extLst>
              <a:ext uri="{FF2B5EF4-FFF2-40B4-BE49-F238E27FC236}">
                <a16:creationId xmlns:a16="http://schemas.microsoft.com/office/drawing/2014/main" id="{1E9E5E78-CEA4-3646-92FB-2E7CABFFECE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497904" y="3586260"/>
            <a:ext cx="2271230" cy="2516827"/>
          </a:xfrm>
          <a:prstGeom prst="rect">
            <a:avLst/>
          </a:prstGeom>
        </p:spPr>
      </p:pic>
      <p:pic>
        <p:nvPicPr>
          <p:cNvPr id="7" name="Image 6" descr="Une image contenant capture d’écran&#10;&#10;Description générée automatiquement">
            <a:extLst>
              <a:ext uri="{FF2B5EF4-FFF2-40B4-BE49-F238E27FC236}">
                <a16:creationId xmlns:a16="http://schemas.microsoft.com/office/drawing/2014/main" id="{D68DA21A-ECCC-B043-907A-8F3DED3AF00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367997" y="3396620"/>
            <a:ext cx="4080514" cy="2706467"/>
          </a:xfrm>
          <a:prstGeom prst="rect">
            <a:avLst/>
          </a:prstGeom>
        </p:spPr>
      </p:pic>
      <p:sp>
        <p:nvSpPr>
          <p:cNvPr id="25" name="ZoneTexte 24">
            <a:extLst>
              <a:ext uri="{FF2B5EF4-FFF2-40B4-BE49-F238E27FC236}">
                <a16:creationId xmlns:a16="http://schemas.microsoft.com/office/drawing/2014/main" id="{9047E030-F5B1-2D42-AAD6-14447848EF63}"/>
              </a:ext>
            </a:extLst>
          </p:cNvPr>
          <p:cNvSpPr txBox="1"/>
          <p:nvPr/>
        </p:nvSpPr>
        <p:spPr>
          <a:xfrm>
            <a:off x="1154457" y="6148898"/>
            <a:ext cx="8772786" cy="800219"/>
          </a:xfrm>
          <a:prstGeom prst="rect">
            <a:avLst/>
          </a:prstGeom>
          <a:noFill/>
        </p:spPr>
        <p:txBody>
          <a:bodyPr wrap="square" rtlCol="0">
            <a:spAutoFit/>
          </a:bodyPr>
          <a:lstStyle/>
          <a:p>
            <a:r>
              <a:rPr lang="fr-FR" sz="1400" i="1" dirty="0"/>
              <a:t>Références : </a:t>
            </a:r>
            <a:r>
              <a:rPr lang="fr-FR" sz="1400" i="1" dirty="0" err="1"/>
              <a:t>InfoVac</a:t>
            </a:r>
            <a:r>
              <a:rPr lang="fr-FR" sz="1400" i="1" dirty="0"/>
              <a:t> Suisse Mai 2020 &amp; Nature | Vol 580 | 30 April 2020 | 577</a:t>
            </a:r>
          </a:p>
          <a:p>
            <a:r>
              <a:rPr lang="fr-FR" sz="1400" i="1" dirty="0" err="1"/>
              <a:t>Lurie</a:t>
            </a:r>
            <a:r>
              <a:rPr lang="fr-FR" sz="1400" i="1" dirty="0"/>
              <a:t> N NEJM May 2020 https://</a:t>
            </a:r>
            <a:r>
              <a:rPr lang="fr-FR" sz="1400" i="1" dirty="0" err="1"/>
              <a:t>www.nejm.org</a:t>
            </a:r>
            <a:r>
              <a:rPr lang="fr-FR" sz="1400" i="1" dirty="0"/>
              <a:t>/</a:t>
            </a:r>
            <a:r>
              <a:rPr lang="fr-FR" sz="1400" i="1" dirty="0" err="1"/>
              <a:t>doi</a:t>
            </a:r>
            <a:r>
              <a:rPr lang="fr-FR" sz="1400" i="1" dirty="0"/>
              <a:t>/full/10.1056/NEJMp2005630?query=</a:t>
            </a:r>
            <a:r>
              <a:rPr lang="fr-FR" sz="1400" i="1" dirty="0" err="1"/>
              <a:t>featured_home</a:t>
            </a:r>
            <a:endParaRPr lang="fr-FR" sz="1400" i="1" dirty="0"/>
          </a:p>
          <a:p>
            <a:endParaRPr lang="fr-FR" dirty="0"/>
          </a:p>
        </p:txBody>
      </p:sp>
    </p:spTree>
    <p:extLst>
      <p:ext uri="{BB962C8B-B14F-4D97-AF65-F5344CB8AC3E}">
        <p14:creationId xmlns:p14="http://schemas.microsoft.com/office/powerpoint/2010/main" val="229437834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93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93</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4756237" y="1352462"/>
            <a:ext cx="7397800" cy="4878653"/>
          </a:xfrm>
          <a:prstGeom prst="rect">
            <a:avLst/>
          </a:prstGeom>
          <a:ln>
            <a:no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r>
              <a:rPr lang="fr-FR" b="1" dirty="0"/>
              <a:t>Les spicules de la surface des coronavirus (protéine S ou Spike) sont celles par lesquelles les virus s’attachent aux récepteurs </a:t>
            </a:r>
          </a:p>
          <a:p>
            <a:pPr marL="0" indent="0">
              <a:buNone/>
            </a:pPr>
            <a:r>
              <a:rPr lang="fr-FR" dirty="0">
                <a:sym typeface="Wingdings" pitchFamily="2" charset="2"/>
              </a:rPr>
              <a:t>			 </a:t>
            </a:r>
            <a:r>
              <a:rPr lang="fr-FR" dirty="0"/>
              <a:t>les clefs qui leur ouvrent la porte des cellules </a:t>
            </a:r>
          </a:p>
          <a:p>
            <a:r>
              <a:rPr lang="fr-FR" dirty="0"/>
              <a:t>Ces protéines sont bien </a:t>
            </a:r>
            <a:r>
              <a:rPr lang="fr-FR" b="1" dirty="0"/>
              <a:t>reconnues par le système immunitaire </a:t>
            </a:r>
            <a:r>
              <a:rPr lang="fr-FR" dirty="0"/>
              <a:t>humain – qui y réagit en induisant </a:t>
            </a:r>
          </a:p>
          <a:p>
            <a:pPr lvl="1"/>
            <a:r>
              <a:rPr lang="fr-FR" b="1" dirty="0"/>
              <a:t>des lymphocytes B producteurs d’anticorps</a:t>
            </a:r>
          </a:p>
          <a:p>
            <a:pPr lvl="1"/>
            <a:r>
              <a:rPr lang="fr-FR" b="1" dirty="0"/>
              <a:t>des lymphocytes </a:t>
            </a:r>
            <a:r>
              <a:rPr lang="fr-FR" b="1" dirty="0" err="1"/>
              <a:t>T</a:t>
            </a:r>
            <a:r>
              <a:rPr lang="fr-FR" b="1" dirty="0"/>
              <a:t> capables de détruire les cellules infectées </a:t>
            </a:r>
          </a:p>
          <a:p>
            <a:r>
              <a:rPr lang="fr-FR" dirty="0"/>
              <a:t>Ces antigènes vaccinaux vont donc se trouver, dans tous les candidats vaccins</a:t>
            </a:r>
          </a:p>
          <a:p>
            <a:pPr lvl="1"/>
            <a:r>
              <a:rPr lang="fr-FR" dirty="0"/>
              <a:t>vivants atténués</a:t>
            </a:r>
          </a:p>
          <a:p>
            <a:pPr lvl="1"/>
            <a:r>
              <a:rPr lang="fr-FR" dirty="0"/>
              <a:t>inactivés</a:t>
            </a:r>
          </a:p>
          <a:p>
            <a:pPr lvl="1"/>
            <a:r>
              <a:rPr lang="fr-FR" dirty="0"/>
              <a:t>portés par des vecteurs viraux</a:t>
            </a:r>
          </a:p>
          <a:p>
            <a:pPr lvl="1"/>
            <a:r>
              <a:rPr lang="fr-FR" dirty="0"/>
              <a:t>codés par leur ARN</a:t>
            </a:r>
          </a:p>
          <a:p>
            <a:endParaRPr lang="fr-FR" sz="1500" b="1" dirty="0"/>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503270"/>
            <a:ext cx="11167336" cy="73417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cibles antigéniques</a:t>
            </a:r>
          </a:p>
        </p:txBody>
      </p:sp>
      <p:pic>
        <p:nvPicPr>
          <p:cNvPr id="5" name="Image 4">
            <a:extLst>
              <a:ext uri="{FF2B5EF4-FFF2-40B4-BE49-F238E27FC236}">
                <a16:creationId xmlns:a16="http://schemas.microsoft.com/office/drawing/2014/main" id="{19D1F19C-2153-4D4B-BFE5-DC214B5005A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4378" y="2219367"/>
            <a:ext cx="3889097" cy="3446787"/>
          </a:xfrm>
          <a:prstGeom prst="rect">
            <a:avLst/>
          </a:prstGeom>
          <a:ln>
            <a:solidFill>
              <a:schemeClr val="tx1">
                <a:lumMod val="65000"/>
                <a:lumOff val="35000"/>
              </a:schemeClr>
            </a:solidFill>
          </a:ln>
        </p:spPr>
      </p:pic>
      <p:sp>
        <p:nvSpPr>
          <p:cNvPr id="24" name="ZoneTexte 23">
            <a:extLst>
              <a:ext uri="{FF2B5EF4-FFF2-40B4-BE49-F238E27FC236}">
                <a16:creationId xmlns:a16="http://schemas.microsoft.com/office/drawing/2014/main" id="{D905AD41-0966-F54F-BFFE-3B448C39124F}"/>
              </a:ext>
            </a:extLst>
          </p:cNvPr>
          <p:cNvSpPr txBox="1"/>
          <p:nvPr/>
        </p:nvSpPr>
        <p:spPr>
          <a:xfrm>
            <a:off x="2466753" y="6251280"/>
            <a:ext cx="9728370" cy="646331"/>
          </a:xfrm>
          <a:prstGeom prst="rect">
            <a:avLst/>
          </a:prstGeom>
          <a:noFill/>
        </p:spPr>
        <p:txBody>
          <a:bodyPr wrap="square" rtlCol="0">
            <a:spAutoFit/>
          </a:bodyPr>
          <a:lstStyle/>
          <a:p>
            <a:r>
              <a:rPr lang="fr-FR" i="1" dirty="0"/>
              <a:t>Références </a:t>
            </a:r>
            <a:r>
              <a:rPr lang="fr-FR" i="1" dirty="0" err="1"/>
              <a:t>InfoVac</a:t>
            </a:r>
            <a:r>
              <a:rPr lang="fr-FR" i="1" dirty="0"/>
              <a:t> Suisse Mai 2020 &amp; Nature | Vol 580 | 30 April 2020 | 577</a:t>
            </a:r>
          </a:p>
          <a:p>
            <a:endParaRPr lang="fr-FR" dirty="0"/>
          </a:p>
        </p:txBody>
      </p:sp>
    </p:spTree>
    <p:extLst>
      <p:ext uri="{BB962C8B-B14F-4D97-AF65-F5344CB8AC3E}">
        <p14:creationId xmlns:p14="http://schemas.microsoft.com/office/powerpoint/2010/main" val="253761810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94</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94</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564679" y="1410719"/>
            <a:ext cx="7220888" cy="4800950"/>
          </a:xfrm>
          <a:prstGeom prst="rect">
            <a:avLst/>
          </a:prstGeom>
          <a:ln>
            <a:no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pPr marL="0" indent="0">
              <a:buNone/>
            </a:pPr>
            <a:endParaRPr lang="fr-FR" dirty="0"/>
          </a:p>
          <a:p>
            <a:r>
              <a:rPr lang="fr-FR" b="1" dirty="0"/>
              <a:t>Modèles animaux </a:t>
            </a:r>
            <a:r>
              <a:rPr lang="fr-FR" dirty="0">
                <a:sym typeface="Wingdings" pitchFamily="2" charset="2"/>
              </a:rPr>
              <a:t> </a:t>
            </a:r>
            <a:r>
              <a:rPr lang="fr-FR" dirty="0"/>
              <a:t>la </a:t>
            </a:r>
            <a:r>
              <a:rPr lang="fr-FR" b="1" dirty="0"/>
              <a:t>protection contre le SARSCov‐1 corrèle avec le taux d’anticorps neutralisants dirigés contre la protéine S</a:t>
            </a:r>
            <a:r>
              <a:rPr lang="fr-FR" dirty="0"/>
              <a:t> – même si des anticorps contre d’autres antigènes peuvent aussi y parvenir</a:t>
            </a:r>
          </a:p>
          <a:p>
            <a:r>
              <a:rPr lang="fr-FR" dirty="0"/>
              <a:t>Malheureusement, il est difficile (impossible ?) d’induire seulement des anticorps neutralisants. Or les anticorps se fixant aux virus sans pour autant les neutraliser peuvent être néfastes </a:t>
            </a:r>
            <a:r>
              <a:rPr lang="fr-FR" b="1" dirty="0">
                <a:sym typeface="Wingdings" pitchFamily="2" charset="2"/>
              </a:rPr>
              <a:t> </a:t>
            </a:r>
            <a:r>
              <a:rPr lang="fr-FR" b="1" dirty="0"/>
              <a:t>Le rapport entre les anticorps neutralisants / non neutralisants pourrait donc être essentiel</a:t>
            </a:r>
          </a:p>
          <a:p>
            <a:r>
              <a:rPr lang="fr-FR" dirty="0"/>
              <a:t>Certaines études chez l’animal ont montré que </a:t>
            </a:r>
            <a:r>
              <a:rPr lang="fr-FR" b="1" dirty="0"/>
              <a:t>la protection contre le SARS‐Cov‐2 pouvait aussi être atteinte par des vaccins induisant essentiellement des lymphocytes tueurs </a:t>
            </a:r>
            <a:r>
              <a:rPr lang="fr-FR" dirty="0">
                <a:sym typeface="Wingdings" pitchFamily="2" charset="2"/>
              </a:rPr>
              <a:t> </a:t>
            </a:r>
            <a:r>
              <a:rPr lang="fr-FR" dirty="0"/>
              <a:t>Il est probable que ces </a:t>
            </a:r>
            <a:r>
              <a:rPr lang="fr-FR" b="1" dirty="0"/>
              <a:t>vaccins agissent essentiellement contre les complications. </a:t>
            </a:r>
          </a:p>
          <a:p>
            <a:endParaRPr lang="fr-FR" sz="1500" b="1" dirty="0"/>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11167336" cy="734175"/>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a:t>
            </a:r>
            <a:br>
              <a:rPr lang="fr-FR" dirty="0"/>
            </a:br>
            <a:r>
              <a:rPr lang="fr-FR" dirty="0"/>
              <a:t>				Choix des défenses immunitaires à induire</a:t>
            </a:r>
          </a:p>
        </p:txBody>
      </p:sp>
      <p:pic>
        <p:nvPicPr>
          <p:cNvPr id="5" name="Image 4">
            <a:extLst>
              <a:ext uri="{FF2B5EF4-FFF2-40B4-BE49-F238E27FC236}">
                <a16:creationId xmlns:a16="http://schemas.microsoft.com/office/drawing/2014/main" id="{BF132541-F4C2-2C49-8C18-94B782CEF04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75296" y="2618098"/>
            <a:ext cx="3737961" cy="2542652"/>
          </a:xfrm>
          <a:prstGeom prst="rect">
            <a:avLst/>
          </a:prstGeom>
          <a:ln>
            <a:solidFill>
              <a:schemeClr val="tx1">
                <a:lumMod val="65000"/>
                <a:lumOff val="35000"/>
              </a:schemeClr>
            </a:solidFill>
          </a:ln>
        </p:spPr>
      </p:pic>
      <p:sp>
        <p:nvSpPr>
          <p:cNvPr id="24" name="ZoneTexte 23">
            <a:extLst>
              <a:ext uri="{FF2B5EF4-FFF2-40B4-BE49-F238E27FC236}">
                <a16:creationId xmlns:a16="http://schemas.microsoft.com/office/drawing/2014/main" id="{4B6D6AD2-5FBC-1442-A85D-5D965EE42A54}"/>
              </a:ext>
            </a:extLst>
          </p:cNvPr>
          <p:cNvSpPr txBox="1"/>
          <p:nvPr/>
        </p:nvSpPr>
        <p:spPr>
          <a:xfrm>
            <a:off x="2466753" y="6251280"/>
            <a:ext cx="9728370" cy="646331"/>
          </a:xfrm>
          <a:prstGeom prst="rect">
            <a:avLst/>
          </a:prstGeom>
          <a:noFill/>
        </p:spPr>
        <p:txBody>
          <a:bodyPr wrap="square" rtlCol="0">
            <a:spAutoFit/>
          </a:bodyPr>
          <a:lstStyle/>
          <a:p>
            <a:r>
              <a:rPr lang="fr-FR" i="1" dirty="0"/>
              <a:t>Références </a:t>
            </a:r>
            <a:r>
              <a:rPr lang="fr-FR" i="1" dirty="0" err="1"/>
              <a:t>InfoVac</a:t>
            </a:r>
            <a:r>
              <a:rPr lang="fr-FR" i="1" dirty="0"/>
              <a:t> Suisse Mai 2020 &amp; Nature | Vol 580 | 30 April 2020 | 577</a:t>
            </a:r>
          </a:p>
          <a:p>
            <a:endParaRPr lang="fr-FR" dirty="0"/>
          </a:p>
        </p:txBody>
      </p:sp>
    </p:spTree>
    <p:extLst>
      <p:ext uri="{BB962C8B-B14F-4D97-AF65-F5344CB8AC3E}">
        <p14:creationId xmlns:p14="http://schemas.microsoft.com/office/powerpoint/2010/main" val="251476603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95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95</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114007" y="1775510"/>
            <a:ext cx="8326009"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pPr marL="0" indent="0">
              <a:buNone/>
            </a:pPr>
            <a:endParaRPr lang="fr-FR" dirty="0"/>
          </a:p>
          <a:p>
            <a:pPr>
              <a:spcAft>
                <a:spcPts val="600"/>
              </a:spcAft>
            </a:pPr>
            <a:r>
              <a:rPr lang="fr-FR" sz="2200" dirty="0"/>
              <a:t>Induire des réponses protectrices chez des volontaires en bonne santé est déjà difficile</a:t>
            </a:r>
          </a:p>
          <a:p>
            <a:pPr>
              <a:spcAft>
                <a:spcPts val="600"/>
              </a:spcAft>
            </a:pPr>
            <a:r>
              <a:rPr lang="fr-FR" sz="2200" dirty="0"/>
              <a:t>Mais induire ces réponses chez des personnes fragilisées par le grand âge, l’obésité, la maladie ou les traitements qui freinent les défenses immunitaires, est bien plus difficile </a:t>
            </a:r>
          </a:p>
          <a:p>
            <a:r>
              <a:rPr lang="fr-FR" sz="2200" dirty="0"/>
              <a:t>Le vaccin contre la grippe nous le rappelle chaque année…et des vaccins avec des adjuvants particulièrement efficaces sont souvent nécessaires pour protéger ces populations</a:t>
            </a:r>
          </a:p>
          <a:p>
            <a:endParaRPr lang="fr-FR" sz="2200" dirty="0"/>
          </a:p>
          <a:p>
            <a:endParaRPr lang="fr-FR" sz="1500" b="1" dirty="0"/>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11167336" cy="734175"/>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Difficulté d’induire de bonnes réponses vaccinales chez les personnes vulnérables.</a:t>
            </a:r>
          </a:p>
        </p:txBody>
      </p:sp>
      <p:pic>
        <p:nvPicPr>
          <p:cNvPr id="5" name="Image 4" descr="Une image contenant assis, homme, table, planche&#10;&#10;Description générée automatiquement">
            <a:extLst>
              <a:ext uri="{FF2B5EF4-FFF2-40B4-BE49-F238E27FC236}">
                <a16:creationId xmlns:a16="http://schemas.microsoft.com/office/drawing/2014/main" id="{401B9612-1F7C-9440-84F3-61C5FA8AC32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1984" y="2225210"/>
            <a:ext cx="1954407" cy="1352553"/>
          </a:xfrm>
          <a:prstGeom prst="rect">
            <a:avLst/>
          </a:prstGeom>
        </p:spPr>
      </p:pic>
      <p:pic>
        <p:nvPicPr>
          <p:cNvPr id="9" name="Image 8" descr="Une image contenant personne, femme, assis, pose&#10;&#10;Description générée automatiquement">
            <a:extLst>
              <a:ext uri="{FF2B5EF4-FFF2-40B4-BE49-F238E27FC236}">
                <a16:creationId xmlns:a16="http://schemas.microsoft.com/office/drawing/2014/main" id="{02462298-2F5D-C645-B92B-ED4E56DBE4A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65934" y="3625898"/>
            <a:ext cx="1954408" cy="1320801"/>
          </a:xfrm>
          <a:prstGeom prst="rect">
            <a:avLst/>
          </a:prstGeom>
        </p:spPr>
      </p:pic>
      <p:pic>
        <p:nvPicPr>
          <p:cNvPr id="15" name="Image 14" descr="Une image contenant alimentation, dessin&#10;&#10;Description générée automatiquement">
            <a:extLst>
              <a:ext uri="{FF2B5EF4-FFF2-40B4-BE49-F238E27FC236}">
                <a16:creationId xmlns:a16="http://schemas.microsoft.com/office/drawing/2014/main" id="{1E84D79A-551F-5A46-8DF5-C75577A4B7B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26347" y="4957332"/>
            <a:ext cx="1993995" cy="1511452"/>
          </a:xfrm>
          <a:prstGeom prst="rect">
            <a:avLst/>
          </a:prstGeom>
        </p:spPr>
      </p:pic>
      <p:sp>
        <p:nvSpPr>
          <p:cNvPr id="25" name="ZoneTexte 24">
            <a:extLst>
              <a:ext uri="{FF2B5EF4-FFF2-40B4-BE49-F238E27FC236}">
                <a16:creationId xmlns:a16="http://schemas.microsoft.com/office/drawing/2014/main" id="{F5C4683A-68B2-364D-82F5-E27C9A43DCF5}"/>
              </a:ext>
            </a:extLst>
          </p:cNvPr>
          <p:cNvSpPr txBox="1"/>
          <p:nvPr/>
        </p:nvSpPr>
        <p:spPr>
          <a:xfrm>
            <a:off x="2890618" y="5765106"/>
            <a:ext cx="8772786" cy="800219"/>
          </a:xfrm>
          <a:prstGeom prst="rect">
            <a:avLst/>
          </a:prstGeom>
          <a:noFill/>
        </p:spPr>
        <p:txBody>
          <a:bodyPr wrap="square" rtlCol="0">
            <a:spAutoFit/>
          </a:bodyPr>
          <a:lstStyle/>
          <a:p>
            <a:r>
              <a:rPr lang="fr-FR" sz="1400" i="1" dirty="0"/>
              <a:t>Références : </a:t>
            </a:r>
            <a:r>
              <a:rPr lang="fr-FR" sz="1400" i="1" dirty="0" err="1"/>
              <a:t>InfoVac</a:t>
            </a:r>
            <a:r>
              <a:rPr lang="fr-FR" sz="1400" i="1" dirty="0"/>
              <a:t> Suisse Mai 2020 &amp; Nature | Vol 580 | 30 April 2020 | 577</a:t>
            </a:r>
          </a:p>
          <a:p>
            <a:r>
              <a:rPr lang="fr-FR" sz="1400" i="1" dirty="0" err="1"/>
              <a:t>Lurie</a:t>
            </a:r>
            <a:r>
              <a:rPr lang="fr-FR" sz="1400" i="1" dirty="0"/>
              <a:t> N NEJM May 2020 https://</a:t>
            </a:r>
            <a:r>
              <a:rPr lang="fr-FR" sz="1400" i="1" dirty="0" err="1"/>
              <a:t>www.nejm.org</a:t>
            </a:r>
            <a:r>
              <a:rPr lang="fr-FR" sz="1400" i="1" dirty="0"/>
              <a:t>/</a:t>
            </a:r>
            <a:r>
              <a:rPr lang="fr-FR" sz="1400" i="1" dirty="0" err="1"/>
              <a:t>doi</a:t>
            </a:r>
            <a:r>
              <a:rPr lang="fr-FR" sz="1400" i="1" dirty="0"/>
              <a:t>/full/10.1056/NEJMp2005630?query=</a:t>
            </a:r>
            <a:r>
              <a:rPr lang="fr-FR" sz="1400" i="1" dirty="0" err="1"/>
              <a:t>featured_home</a:t>
            </a:r>
            <a:endParaRPr lang="fr-FR" sz="1400" i="1" dirty="0"/>
          </a:p>
          <a:p>
            <a:endParaRPr lang="fr-FR" dirty="0"/>
          </a:p>
        </p:txBody>
      </p:sp>
    </p:spTree>
    <p:extLst>
      <p:ext uri="{BB962C8B-B14F-4D97-AF65-F5344CB8AC3E}">
        <p14:creationId xmlns:p14="http://schemas.microsoft.com/office/powerpoint/2010/main" val="404147226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96</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96</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203531" y="1601329"/>
            <a:ext cx="8606272" cy="462042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pPr marL="0" indent="0">
              <a:buNone/>
            </a:pPr>
            <a:endParaRPr lang="fr-FR" dirty="0"/>
          </a:p>
          <a:p>
            <a:r>
              <a:rPr lang="fr-FR" sz="1900" dirty="0"/>
              <a:t>La COVID‐19 est encore mal connue, mais sa </a:t>
            </a:r>
            <a:r>
              <a:rPr lang="fr-FR" sz="1900" b="1" dirty="0"/>
              <a:t>sévérité provient clairement de réponses immunitaires inappropriées, excessives et/ou inadéquates</a:t>
            </a:r>
          </a:p>
          <a:p>
            <a:r>
              <a:rPr lang="fr-FR" sz="1900" b="1" dirty="0"/>
              <a:t>Un des risque possibles de la vaccination est d’induire des anticorps capables de se fixer sur les coronavirus mais ne bloquant pas leur capacité à infecter des cellules</a:t>
            </a:r>
          </a:p>
          <a:p>
            <a:r>
              <a:rPr lang="fr-FR" sz="1900" dirty="0"/>
              <a:t>Ces anticorps pourraient  faciliter l’entrée des virus dans les cellules au lieu de la bloquer</a:t>
            </a:r>
          </a:p>
          <a:p>
            <a:r>
              <a:rPr lang="fr-FR" sz="1900" dirty="0"/>
              <a:t>Ceci a été observé avec le SARS‐Cov‐1 et le MERS‐</a:t>
            </a:r>
            <a:r>
              <a:rPr lang="fr-FR" sz="1900" dirty="0" err="1"/>
              <a:t>CoV</a:t>
            </a:r>
            <a:r>
              <a:rPr lang="fr-FR" sz="1900" dirty="0"/>
              <a:t>. </a:t>
            </a:r>
          </a:p>
          <a:p>
            <a:r>
              <a:rPr lang="fr-FR" sz="1900" dirty="0"/>
              <a:t>Les modèles animaux permettant d’infirmer ce risque sont complexes </a:t>
            </a:r>
          </a:p>
          <a:p>
            <a:r>
              <a:rPr lang="fr-FR" sz="1900" dirty="0"/>
              <a:t>Et les études de vaccination classique, qui consistent à vérifier que les vaccins sont bien tolérés en suivant des volontaires pendant quelques semaines ou mois, ne pourront pas répondre à cette question rapidement</a:t>
            </a:r>
          </a:p>
          <a:p>
            <a:endParaRPr lang="fr-FR" sz="1500" b="1" dirty="0"/>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677334" y="609600"/>
            <a:ext cx="11167336" cy="734175"/>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Vaccins contre le Sars-CoV-2 : Le risque d’un vaccin qui augmenterait la sévérité de la COVID‐19.</a:t>
            </a:r>
            <a:br>
              <a:rPr lang="fr-FR" dirty="0"/>
            </a:br>
            <a:endParaRPr lang="fr-FR" dirty="0"/>
          </a:p>
        </p:txBody>
      </p:sp>
      <p:pic>
        <p:nvPicPr>
          <p:cNvPr id="4" name="Image 3" descr="Une image contenant personne, intérieur, dents, brosse à dents&#10;&#10;Description générée automatiquement">
            <a:extLst>
              <a:ext uri="{FF2B5EF4-FFF2-40B4-BE49-F238E27FC236}">
                <a16:creationId xmlns:a16="http://schemas.microsoft.com/office/drawing/2014/main" id="{D9E2294F-8C6E-C445-9E7B-5C777484AFD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9316" y="2833078"/>
            <a:ext cx="2586558" cy="1813874"/>
          </a:xfrm>
          <a:prstGeom prst="rect">
            <a:avLst/>
          </a:prstGeom>
        </p:spPr>
      </p:pic>
      <p:sp>
        <p:nvSpPr>
          <p:cNvPr id="24" name="ZoneTexte 23">
            <a:extLst>
              <a:ext uri="{FF2B5EF4-FFF2-40B4-BE49-F238E27FC236}">
                <a16:creationId xmlns:a16="http://schemas.microsoft.com/office/drawing/2014/main" id="{AC0B3E48-CAE0-7540-83B0-8EDE87D69E3E}"/>
              </a:ext>
            </a:extLst>
          </p:cNvPr>
          <p:cNvSpPr txBox="1"/>
          <p:nvPr/>
        </p:nvSpPr>
        <p:spPr>
          <a:xfrm>
            <a:off x="578033" y="6144490"/>
            <a:ext cx="11517789" cy="861774"/>
          </a:xfrm>
          <a:prstGeom prst="rect">
            <a:avLst/>
          </a:prstGeom>
          <a:noFill/>
        </p:spPr>
        <p:txBody>
          <a:bodyPr wrap="square" rtlCol="0">
            <a:spAutoFit/>
          </a:bodyPr>
          <a:lstStyle/>
          <a:p>
            <a:r>
              <a:rPr lang="fr-FR" sz="1600" i="1" dirty="0"/>
              <a:t>Références : </a:t>
            </a:r>
            <a:r>
              <a:rPr lang="fr-FR" sz="1600" i="1" dirty="0" err="1"/>
              <a:t>InfoVac</a:t>
            </a:r>
            <a:r>
              <a:rPr lang="fr-FR" sz="1600" i="1" dirty="0"/>
              <a:t> Suisse Mai 2020 &amp; Nature | Vol 580 | 30 April 2020 | 577</a:t>
            </a:r>
          </a:p>
          <a:p>
            <a:r>
              <a:rPr lang="fr-FR" sz="1600" i="1" dirty="0" err="1"/>
              <a:t>Haberman</a:t>
            </a:r>
            <a:r>
              <a:rPr lang="fr-FR" sz="1600" i="1" dirty="0"/>
              <a:t> https://</a:t>
            </a:r>
            <a:r>
              <a:rPr lang="fr-FR" sz="1600" i="1" dirty="0" err="1"/>
              <a:t>www.nejm.org</a:t>
            </a:r>
            <a:r>
              <a:rPr lang="fr-FR" sz="1600" i="1" dirty="0"/>
              <a:t>/</a:t>
            </a:r>
            <a:r>
              <a:rPr lang="fr-FR" sz="1600" i="1" dirty="0" err="1"/>
              <a:t>doi</a:t>
            </a:r>
            <a:r>
              <a:rPr lang="fr-FR" sz="1600" i="1" dirty="0"/>
              <a:t>/full/10.1056/NEJMc2009567?query=</a:t>
            </a:r>
            <a:r>
              <a:rPr lang="fr-FR" sz="1600" i="1" dirty="0" err="1"/>
              <a:t>featured_coronavirus</a:t>
            </a:r>
            <a:endParaRPr lang="fr-FR" sz="1600" i="1" dirty="0"/>
          </a:p>
          <a:p>
            <a:endParaRPr lang="fr-FR" dirty="0"/>
          </a:p>
        </p:txBody>
      </p:sp>
    </p:spTree>
    <p:extLst>
      <p:ext uri="{BB962C8B-B14F-4D97-AF65-F5344CB8AC3E}">
        <p14:creationId xmlns:p14="http://schemas.microsoft.com/office/powerpoint/2010/main" val="50552624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97</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useBgFill="1">
        <p:nvSpPr>
          <p:cNvPr id="16" name="Rectangle 15">
            <a:extLst>
              <a:ext uri="{FF2B5EF4-FFF2-40B4-BE49-F238E27FC236}">
                <a16:creationId xmlns:a16="http://schemas.microsoft.com/office/drawing/2014/main" id="{E8573911-6971-B54D-8A4E-3704D9BB06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re 1">
            <a:extLst>
              <a:ext uri="{FF2B5EF4-FFF2-40B4-BE49-F238E27FC236}">
                <a16:creationId xmlns:a16="http://schemas.microsoft.com/office/drawing/2014/main" id="{7E996D49-F4EE-9E42-B31E-B517798FA6B2}"/>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18" name="Isosceles Triangle 9">
            <a:extLst>
              <a:ext uri="{FF2B5EF4-FFF2-40B4-BE49-F238E27FC236}">
                <a16:creationId xmlns:a16="http://schemas.microsoft.com/office/drawing/2014/main" id="{939DDEED-473F-2F4D-A6BF-BA230229B1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1">
            <a:extLst>
              <a:ext uri="{FF2B5EF4-FFF2-40B4-BE49-F238E27FC236}">
                <a16:creationId xmlns:a16="http://schemas.microsoft.com/office/drawing/2014/main" id="{E86AD996-B7DF-F745-9081-C9569DEA8C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Espace réservé du numéro de diapositive 4">
            <a:extLst>
              <a:ext uri="{FF2B5EF4-FFF2-40B4-BE49-F238E27FC236}">
                <a16:creationId xmlns:a16="http://schemas.microsoft.com/office/drawing/2014/main" id="{2ACF3D90-FF26-AE49-AFCF-3C2E784D19E0}"/>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97</a:t>
            </a:fld>
            <a:endParaRPr lang="en-US" dirty="0">
              <a:solidFill>
                <a:schemeClr val="bg1"/>
              </a:solidFill>
            </a:endParaRPr>
          </a:p>
        </p:txBody>
      </p:sp>
      <p:pic>
        <p:nvPicPr>
          <p:cNvPr id="21" name="Image 3">
            <a:extLst>
              <a:ext uri="{FF2B5EF4-FFF2-40B4-BE49-F238E27FC236}">
                <a16:creationId xmlns:a16="http://schemas.microsoft.com/office/drawing/2014/main" id="{FC0D0AE9-EEA5-8D49-ACF5-D72D0670A3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Espace réservé du contenu 8">
            <a:extLst>
              <a:ext uri="{FF2B5EF4-FFF2-40B4-BE49-F238E27FC236}">
                <a16:creationId xmlns:a16="http://schemas.microsoft.com/office/drawing/2014/main" id="{BBD81597-B476-8B42-901E-C9D9F353DAB9}"/>
              </a:ext>
            </a:extLst>
          </p:cNvPr>
          <p:cNvSpPr>
            <a:spLocks noGrp="1"/>
          </p:cNvSpPr>
          <p:nvPr/>
        </p:nvSpPr>
        <p:spPr>
          <a:xfrm>
            <a:off x="3380228" y="2220263"/>
            <a:ext cx="8606272" cy="3666503"/>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r>
              <a:rPr lang="fr-FR" b="1" dirty="0"/>
              <a:t>Production de vaccins à large échelle</a:t>
            </a:r>
            <a:r>
              <a:rPr lang="fr-FR" dirty="0"/>
              <a:t> </a:t>
            </a:r>
          </a:p>
          <a:p>
            <a:pPr lvl="2"/>
            <a:r>
              <a:rPr lang="fr-FR" sz="1600" dirty="0"/>
              <a:t>technologie complexe</a:t>
            </a:r>
          </a:p>
          <a:p>
            <a:pPr lvl="2"/>
            <a:r>
              <a:rPr lang="fr-FR" sz="1600" dirty="0"/>
              <a:t>construire des usines </a:t>
            </a:r>
          </a:p>
          <a:p>
            <a:r>
              <a:rPr lang="fr-FR" dirty="0"/>
              <a:t>L’urgence COVID‐19 pousse les sociétés à commencer la production de masse de leur candidat vaccin avant même de savoir s’il sera efficace et bien toléré…</a:t>
            </a:r>
          </a:p>
          <a:p>
            <a:r>
              <a:rPr lang="fr-FR" b="1" dirty="0"/>
              <a:t>Quand peut‐on donc espérer disposer d’un vaccin </a:t>
            </a:r>
            <a:r>
              <a:rPr lang="fr-FR" b="1"/>
              <a:t>contre la </a:t>
            </a:r>
            <a:r>
              <a:rPr lang="fr-FR" b="1" dirty="0"/>
              <a:t>COVID‐19 ?</a:t>
            </a:r>
          </a:p>
          <a:p>
            <a:pPr lvl="1"/>
            <a:r>
              <a:rPr lang="fr-FR" dirty="0"/>
              <a:t>A moins de renoncer aux études ayant pour but de démontrer la sécurité et l’efficacité d’un vaccin sur un nombre suffisants de personnes, le délai souvent mentionné de </a:t>
            </a:r>
            <a:r>
              <a:rPr lang="fr-FR" b="1" dirty="0"/>
              <a:t>12‐18 mois (soit en 2021)</a:t>
            </a:r>
          </a:p>
        </p:txBody>
      </p:sp>
      <p:sp>
        <p:nvSpPr>
          <p:cNvPr id="23" name="Titre 1">
            <a:extLst>
              <a:ext uri="{FF2B5EF4-FFF2-40B4-BE49-F238E27FC236}">
                <a16:creationId xmlns:a16="http://schemas.microsoft.com/office/drawing/2014/main" id="{EA9C1834-C6A5-D646-99C5-7284F4FE0DE4}"/>
              </a:ext>
            </a:extLst>
          </p:cNvPr>
          <p:cNvSpPr txBox="1">
            <a:spLocks noGrp="1"/>
          </p:cNvSpPr>
          <p:nvPr>
            <p:ph type="title"/>
          </p:nvPr>
        </p:nvSpPr>
        <p:spPr>
          <a:xfrm>
            <a:off x="819164" y="482782"/>
            <a:ext cx="11167336" cy="734175"/>
          </a:xfrm>
          <a:prstGeom prst="rect">
            <a:avLst/>
          </a:prstGeom>
          <a:ln>
            <a:noFill/>
          </a:ln>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spcBef>
                <a:spcPts val="0"/>
              </a:spcBef>
            </a:pPr>
            <a:r>
              <a:rPr lang="fr-FR" dirty="0"/>
              <a:t>Vaccins contre le Sars-CoV-2 : Quand les vaccins seront-ils disponibles ?</a:t>
            </a:r>
            <a:r>
              <a:rPr lang="fr-FR" sz="1800" b="1" dirty="0">
                <a:solidFill>
                  <a:prstClr val="black"/>
                </a:solidFill>
                <a:ea typeface="+mn-ea"/>
                <a:cs typeface="+mn-cs"/>
              </a:rPr>
              <a:t> </a:t>
            </a:r>
            <a:br>
              <a:rPr lang="fr-FR" sz="1800" b="1" dirty="0">
                <a:solidFill>
                  <a:prstClr val="black"/>
                </a:solidFill>
                <a:ea typeface="+mn-ea"/>
                <a:cs typeface="+mn-cs"/>
              </a:rPr>
            </a:br>
            <a:endParaRPr lang="fr-FR" dirty="0"/>
          </a:p>
        </p:txBody>
      </p:sp>
      <p:pic>
        <p:nvPicPr>
          <p:cNvPr id="4" name="Image 3" descr="Une image contenant personne, intérieur, dents, brosse à dents&#10;&#10;Description générée automatiquement">
            <a:extLst>
              <a:ext uri="{FF2B5EF4-FFF2-40B4-BE49-F238E27FC236}">
                <a16:creationId xmlns:a16="http://schemas.microsoft.com/office/drawing/2014/main" id="{D9E2294F-8C6E-C445-9E7B-5C777484AFD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9316" y="2833078"/>
            <a:ext cx="2725915" cy="1911600"/>
          </a:xfrm>
          <a:prstGeom prst="rect">
            <a:avLst/>
          </a:prstGeom>
        </p:spPr>
      </p:pic>
      <p:sp>
        <p:nvSpPr>
          <p:cNvPr id="24" name="ZoneTexte 23">
            <a:extLst>
              <a:ext uri="{FF2B5EF4-FFF2-40B4-BE49-F238E27FC236}">
                <a16:creationId xmlns:a16="http://schemas.microsoft.com/office/drawing/2014/main" id="{9DB109D1-3548-A147-8EBF-B903A869BB02}"/>
              </a:ext>
            </a:extLst>
          </p:cNvPr>
          <p:cNvSpPr txBox="1"/>
          <p:nvPr/>
        </p:nvSpPr>
        <p:spPr>
          <a:xfrm>
            <a:off x="541335" y="5886757"/>
            <a:ext cx="11578502" cy="923330"/>
          </a:xfrm>
          <a:prstGeom prst="rect">
            <a:avLst/>
          </a:prstGeom>
          <a:noFill/>
        </p:spPr>
        <p:txBody>
          <a:bodyPr wrap="square" rtlCol="0">
            <a:spAutoFit/>
          </a:bodyPr>
          <a:lstStyle/>
          <a:p>
            <a:r>
              <a:rPr lang="fr-FR" i="1" dirty="0"/>
              <a:t>Références : </a:t>
            </a:r>
            <a:r>
              <a:rPr lang="fr-FR" i="1" dirty="0" err="1"/>
              <a:t>InfoVac</a:t>
            </a:r>
            <a:r>
              <a:rPr lang="fr-FR" i="1" dirty="0"/>
              <a:t> Suisse Mai 2020 &amp; Nature | Vol 580 | 30 April 2020 | 577</a:t>
            </a:r>
          </a:p>
          <a:p>
            <a:r>
              <a:rPr lang="fr-FR" i="1" dirty="0" err="1"/>
              <a:t>Lurie</a:t>
            </a:r>
            <a:r>
              <a:rPr lang="fr-FR" i="1" dirty="0"/>
              <a:t> N NEJM May 2020 https://</a:t>
            </a:r>
            <a:r>
              <a:rPr lang="fr-FR" i="1" dirty="0" err="1"/>
              <a:t>www.nejm.org</a:t>
            </a:r>
            <a:r>
              <a:rPr lang="fr-FR" i="1" dirty="0"/>
              <a:t>/</a:t>
            </a:r>
            <a:r>
              <a:rPr lang="fr-FR" i="1" dirty="0" err="1"/>
              <a:t>doi</a:t>
            </a:r>
            <a:r>
              <a:rPr lang="fr-FR" i="1" dirty="0"/>
              <a:t>/full/10.1056/NEJMp2005630?query=</a:t>
            </a:r>
            <a:r>
              <a:rPr lang="fr-FR" i="1" dirty="0" err="1"/>
              <a:t>featured_home</a:t>
            </a:r>
            <a:endParaRPr lang="fr-FR" i="1" dirty="0"/>
          </a:p>
          <a:p>
            <a:endParaRPr lang="fr-FR" dirty="0"/>
          </a:p>
        </p:txBody>
      </p:sp>
      <p:sp>
        <p:nvSpPr>
          <p:cNvPr id="25" name="Titre 1">
            <a:extLst>
              <a:ext uri="{FF2B5EF4-FFF2-40B4-BE49-F238E27FC236}">
                <a16:creationId xmlns:a16="http://schemas.microsoft.com/office/drawing/2014/main" id="{6A27D3C7-C4EB-3343-A498-288A2D821118}"/>
              </a:ext>
            </a:extLst>
          </p:cNvPr>
          <p:cNvSpPr txBox="1">
            <a:spLocks/>
          </p:cNvSpPr>
          <p:nvPr/>
        </p:nvSpPr>
        <p:spPr>
          <a:xfrm>
            <a:off x="4222826" y="1183493"/>
            <a:ext cx="6826218" cy="1062472"/>
          </a:xfrm>
          <a:prstGeom prst="rect">
            <a:avLst/>
          </a:prstGeom>
          <a:solidFill>
            <a:schemeClr val="accent1"/>
          </a:solidFill>
          <a:ln>
            <a:solidFill>
              <a:schemeClr val="accent1"/>
            </a:solidFill>
          </a:ln>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50000"/>
              </a:lnSpc>
              <a:spcBef>
                <a:spcPts val="0"/>
              </a:spcBef>
            </a:pPr>
            <a:r>
              <a:rPr lang="fr-FR" sz="2000" b="1" dirty="0">
                <a:solidFill>
                  <a:schemeClr val="bg1"/>
                </a:solidFill>
                <a:ea typeface="+mn-ea"/>
                <a:cs typeface="+mn-cs"/>
              </a:rPr>
              <a:t>Nécessité d’une production de masse, rapide…</a:t>
            </a:r>
          </a:p>
          <a:p>
            <a:pPr>
              <a:lnSpc>
                <a:spcPct val="150000"/>
              </a:lnSpc>
              <a:spcBef>
                <a:spcPts val="0"/>
              </a:spcBef>
            </a:pPr>
            <a:r>
              <a:rPr lang="fr-FR" sz="2000" b="1" dirty="0">
                <a:solidFill>
                  <a:schemeClr val="bg1"/>
                </a:solidFill>
                <a:ea typeface="+mn-ea"/>
                <a:cs typeface="+mn-cs"/>
              </a:rPr>
              <a:t>et à prix abordable pour le monde entier</a:t>
            </a:r>
            <a:endParaRPr lang="fr-FR" dirty="0">
              <a:solidFill>
                <a:schemeClr val="bg1"/>
              </a:solidFill>
            </a:endParaRPr>
          </a:p>
        </p:txBody>
      </p:sp>
    </p:spTree>
    <p:extLst>
      <p:ext uri="{BB962C8B-B14F-4D97-AF65-F5344CB8AC3E}">
        <p14:creationId xmlns:p14="http://schemas.microsoft.com/office/powerpoint/2010/main" val="215429722"/>
      </p:ext>
    </p:extLst>
  </p:cSld>
  <p:clrMapOvr>
    <a:masterClrMapping/>
  </p:clrMapOvr>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495FF10-241F-A54B-BE32-CEB43B99DAEA}">
  <we:reference id="wa104380050" version="3.0.0.0" store="fr-FR" storeType="OMEX"/>
  <we:alternateReferences>
    <we:reference id="WA104380050" version="3.0.0.0" store="WA104380050"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13081</TotalTime>
  <Words>7647</Words>
  <Application>Microsoft Office PowerPoint</Application>
  <PresentationFormat>Grand écran</PresentationFormat>
  <Paragraphs>1109</Paragraphs>
  <Slides>97</Slides>
  <Notes>20</Notes>
  <HiddenSlides>3</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97</vt:i4>
      </vt:variant>
    </vt:vector>
  </HeadingPairs>
  <TitlesOfParts>
    <vt:vector size="106" baseType="lpstr">
      <vt:lpstr>Arial</vt:lpstr>
      <vt:lpstr>Calibri</vt:lpstr>
      <vt:lpstr>Georgia</vt:lpstr>
      <vt:lpstr>Helvetica</vt:lpstr>
      <vt:lpstr>Roboto</vt:lpstr>
      <vt:lpstr>Trebuchet MS</vt:lpstr>
      <vt:lpstr>Wingdings</vt:lpstr>
      <vt:lpstr>Wingdings 3</vt:lpstr>
      <vt:lpstr>Facette</vt:lpstr>
      <vt:lpstr>Pandémie COVID–19 (Sars-Cov-2) </vt:lpstr>
      <vt:lpstr>Ont contribué à la réalisation de ce diaporama</vt:lpstr>
      <vt:lpstr>PLAN</vt:lpstr>
      <vt:lpstr>Evolution de la pandémie</vt:lpstr>
      <vt:lpstr>Les maladies à coronavirus</vt:lpstr>
      <vt:lpstr>La pandémie COVID-19 dans le monde (09/05/20)</vt:lpstr>
      <vt:lpstr>La pandémie COVID-19 dans le monde  rapportée à la population (09/05/20)</vt:lpstr>
      <vt:lpstr>COVID-19 en France  (Evolution du Nb de cas au 30 Avril 2020)</vt:lpstr>
      <vt:lpstr>Présentation PowerPoint</vt:lpstr>
      <vt:lpstr> </vt:lpstr>
      <vt:lpstr>Présentation PowerPoint</vt:lpstr>
      <vt:lpstr>Mécanismes du transmission du SARS-CoV-2</vt:lpstr>
      <vt:lpstr>Se protéger des grosses et moyennes gouttelettes</vt:lpstr>
      <vt:lpstr>On sait maintenant que :</vt:lpstr>
      <vt:lpstr>Présentation PowerPoint</vt:lpstr>
      <vt:lpstr>Mais la transmission « air » par microgouttelettes (droplet nuclei) est possible  - De l’ARN viral y est détecté, mais on ne sait pas si les particules sont infectantes.  - Le risque d’une transmission « air » est accentué dans des conditions particulières, en milieu fermé (aérolisation).  - Les petites gouttelettes sont inhalées directement dans les voies aériennes inférieures </vt:lpstr>
      <vt:lpstr>Petites gouttelettes: effet de l’aération (ouverture des fenêtres) En quelques minutes les µgouttelettes disparaissent</vt:lpstr>
      <vt:lpstr>Se protéger de la transmission « air »</vt:lpstr>
      <vt:lpstr>Se protéger de la transmission par les mains</vt:lpstr>
      <vt:lpstr>Se protéger de la transmission par les mains</vt:lpstr>
      <vt:lpstr>Se protéger de la transmission par les mains</vt:lpstr>
      <vt:lpstr>Mesures barrières</vt:lpstr>
      <vt:lpstr>Trois types de masque disponibles</vt:lpstr>
      <vt:lpstr>Règles strictes d’utilisation des masques pour efficacité maximale</vt:lpstr>
      <vt:lpstr>Les mesures d’hygiène</vt:lpstr>
      <vt:lpstr>Les mesures de distanciation</vt:lpstr>
      <vt:lpstr>Comment limiter les risques d’infection à coronavirus ?     </vt:lpstr>
      <vt:lpstr>Mesures proposées en fonction de situations</vt:lpstr>
      <vt:lpstr>Mesures proposées en fonction de situations</vt:lpstr>
      <vt:lpstr>Comprendre la Transmissibilité, la Contagiosité, le  R0     </vt:lpstr>
      <vt:lpstr>Présentation PowerPoint</vt:lpstr>
      <vt:lpstr>Comprendre le phénomène d’épidémie :    élément de base le R0 </vt:lpstr>
      <vt:lpstr>R0 estimé des maladies infectieuses les plus fréquentes </vt:lpstr>
      <vt:lpstr>Comprendre le phénomène d’épidémie     Autre paramètre: l’intervalle intergénérationnel </vt:lpstr>
      <vt:lpstr>L’effet troupeau</vt:lpstr>
      <vt:lpstr>Epidémie– Population susceptible</vt:lpstr>
      <vt:lpstr>Epidémie - L’effet troupeau </vt:lpstr>
      <vt:lpstr>Objectifs des mesures barrières contre le COVID-19</vt:lpstr>
      <vt:lpstr>Immunité vis-à-vis des coronavirus  </vt:lpstr>
      <vt:lpstr>COVID-19 et Immunité : Certitudes</vt:lpstr>
      <vt:lpstr>COVID-19 et Immunité : Incertitudes</vt:lpstr>
      <vt:lpstr>Les méthodes diagnostiques </vt:lpstr>
      <vt:lpstr>Présentation PowerPoint</vt:lpstr>
      <vt:lpstr>Présentation PowerPoint</vt:lpstr>
      <vt:lpstr>Détection des anticorps</vt:lpstr>
      <vt:lpstr>Utilisation de sérologies fiables pourrait permettre</vt:lpstr>
      <vt:lpstr>Présentation PowerPoint</vt:lpstr>
      <vt:lpstr>Présentation PowerPoint</vt:lpstr>
      <vt:lpstr>Présentation PowerPoint</vt:lpstr>
      <vt:lpstr>COVID-19 &amp; Enfants</vt:lpstr>
      <vt:lpstr>COVID-19 et enfant : poids de la maladie</vt:lpstr>
      <vt:lpstr>COVID-19 et enfant : Transmissibilité-contagiosité</vt:lpstr>
      <vt:lpstr>COVID-19 et enfant : Ouverture des écoles et crèches</vt:lpstr>
      <vt:lpstr>COVID-19 et enfant : Ouverture des écoles et crèches</vt:lpstr>
      <vt:lpstr>Présentation PowerPoint</vt:lpstr>
      <vt:lpstr>Présentation PowerPoint</vt:lpstr>
      <vt:lpstr>Présentation PowerPoint</vt:lpstr>
      <vt:lpstr>COVID-19 et enfant : Ouverture des écoles et crèches</vt:lpstr>
      <vt:lpstr>COVID-19 et enfant : Ouverture des écoles et crèches</vt:lpstr>
      <vt:lpstr>COVID-19 et enfant : Comparaison du % de prélèvements positifs / prélèvements réalisés f° de l’âge</vt:lpstr>
      <vt:lpstr>COVID-19 et enfant : Comparaison du % de prélèvements positifs / prélèvements réalisés f° de l’âge</vt:lpstr>
      <vt:lpstr>COVID-19 et enfant : Transmissibilité-contagiosité</vt:lpstr>
      <vt:lpstr>COVID-19 et enfant : Transmissibilité-contagiosité</vt:lpstr>
      <vt:lpstr>COVID-19 et enfant : Transmissibilité-contagiosité</vt:lpstr>
      <vt:lpstr>COVID-19 et enfant : Transmissibilité-contagiosité</vt:lpstr>
      <vt:lpstr>COVID-19 et enfant : Pourquoi les enfants sont-ils moins touchés ? Hypothèses</vt:lpstr>
      <vt:lpstr>COVID-19 et enfant : Pourquoi les enfants sont-ils moins touchés ? Les récepteurs</vt:lpstr>
      <vt:lpstr>COVID-19 et enfant : « Trained immunity »</vt:lpstr>
      <vt:lpstr>COVID-19 et enfant : Clinique</vt:lpstr>
      <vt:lpstr>Présentation PowerPoint</vt:lpstr>
      <vt:lpstr>Présentation PowerPoint</vt:lpstr>
      <vt:lpstr>Présentation PowerPoint</vt:lpstr>
      <vt:lpstr>PIMS : Syndrome inflammatoire multi-systémique pédiatrique      </vt:lpstr>
      <vt:lpstr>Diagnostic de la COVID-19 chez l’enfant  en période de dé-confinement  et dépistage des clusters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Pour la reprise de l’école</vt:lpstr>
      <vt:lpstr>Difficultés à la réouverture des classes</vt:lpstr>
      <vt:lpstr>Port de masque  avant le collège?</vt:lpstr>
      <vt:lpstr>Présentation PowerPoint</vt:lpstr>
      <vt:lpstr>Présentation PowerPoint</vt:lpstr>
      <vt:lpstr>Présentation PowerPoint</vt:lpstr>
      <vt:lpstr>Présentation PowerPoint</vt:lpstr>
      <vt:lpstr>Présentation PowerPoint</vt:lpstr>
      <vt:lpstr>Vaccinations et COVID-19</vt:lpstr>
      <vt:lpstr>Vaccins contre le Sars-CoV-2 et la COVID-19</vt:lpstr>
      <vt:lpstr>Vaccins contre le Sars-CoV-2</vt:lpstr>
      <vt:lpstr>Vaccins contre le Sars-CoV-2 : cibles antigéniques</vt:lpstr>
      <vt:lpstr>Vaccins contre le Sars-CoV-2 :     Choix des défenses immunitaires à induire</vt:lpstr>
      <vt:lpstr>Vaccins contre le Sars-CoV-2 : Difficulté d’induire de bonnes réponses vaccinales chez les personnes vulnérables.</vt:lpstr>
      <vt:lpstr>Vaccins contre le Sars-CoV-2 : Le risque d’un vaccin qui augmenterait la sévérité de la COVID‐19. </vt:lpstr>
      <vt:lpstr>Vaccins contre le Sars-CoV-2 : Quand les vaccins seront-ils disponibles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Pandémie COVID – 19</dc:title>
  <dc:creator>genevieve Monguillot</dc:creator>
  <cp:lastModifiedBy>Stéphane Béchet</cp:lastModifiedBy>
  <cp:revision>265</cp:revision>
  <dcterms:created xsi:type="dcterms:W3CDTF">2020-04-01T11:52:34Z</dcterms:created>
  <dcterms:modified xsi:type="dcterms:W3CDTF">2020-05-25T12:52:50Z</dcterms:modified>
</cp:coreProperties>
</file>