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2"/>
  </p:notesMasterIdLst>
  <p:sldIdLst>
    <p:sldId id="430" r:id="rId2"/>
    <p:sldId id="300" r:id="rId3"/>
    <p:sldId id="339" r:id="rId4"/>
    <p:sldId id="413" r:id="rId5"/>
    <p:sldId id="418" r:id="rId6"/>
    <p:sldId id="419" r:id="rId7"/>
    <p:sldId id="427" r:id="rId8"/>
    <p:sldId id="428" r:id="rId9"/>
    <p:sldId id="423" r:id="rId10"/>
    <p:sldId id="426" r:id="rId11"/>
    <p:sldId id="425" r:id="rId12"/>
    <p:sldId id="424" r:id="rId13"/>
    <p:sldId id="483" r:id="rId14"/>
    <p:sldId id="484" r:id="rId15"/>
    <p:sldId id="498" r:id="rId16"/>
    <p:sldId id="515" r:id="rId17"/>
    <p:sldId id="527" r:id="rId18"/>
    <p:sldId id="526" r:id="rId19"/>
    <p:sldId id="445" r:id="rId20"/>
    <p:sldId id="456" r:id="rId21"/>
    <p:sldId id="435" r:id="rId22"/>
    <p:sldId id="432" r:id="rId23"/>
    <p:sldId id="433" r:id="rId24"/>
    <p:sldId id="434" r:id="rId25"/>
    <p:sldId id="417" r:id="rId26"/>
    <p:sldId id="524" r:id="rId27"/>
    <p:sldId id="407" r:id="rId28"/>
    <p:sldId id="525" r:id="rId29"/>
    <p:sldId id="444" r:id="rId30"/>
    <p:sldId id="460" r:id="rId31"/>
    <p:sldId id="442" r:id="rId32"/>
    <p:sldId id="443" r:id="rId33"/>
    <p:sldId id="446" r:id="rId34"/>
    <p:sldId id="411" r:id="rId35"/>
    <p:sldId id="410" r:id="rId36"/>
    <p:sldId id="408" r:id="rId37"/>
    <p:sldId id="409" r:id="rId38"/>
    <p:sldId id="438" r:id="rId39"/>
    <p:sldId id="440" r:id="rId40"/>
    <p:sldId id="439" r:id="rId41"/>
    <p:sldId id="455" r:id="rId42"/>
    <p:sldId id="414" r:id="rId43"/>
    <p:sldId id="452" r:id="rId44"/>
    <p:sldId id="453" r:id="rId45"/>
    <p:sldId id="422" r:id="rId46"/>
    <p:sldId id="454" r:id="rId47"/>
    <p:sldId id="458" r:id="rId48"/>
    <p:sldId id="459" r:id="rId49"/>
    <p:sldId id="500" r:id="rId50"/>
    <p:sldId id="450" r:id="rId5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4"/>
    <p:restoredTop sz="94694"/>
  </p:normalViewPr>
  <p:slideViewPr>
    <p:cSldViewPr snapToGrid="0" snapToObjects="1">
      <p:cViewPr varScale="1">
        <p:scale>
          <a:sx n="117" d="100"/>
          <a:sy n="117" d="100"/>
        </p:scale>
        <p:origin x="864" y="16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029D2-7AE7-804F-A416-D6F9CD678E99}" type="datetimeFigureOut">
              <a:rPr lang="fr-FR" smtClean="0"/>
              <a:t>08/10/2020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DDC422-AAB6-DD4A-BB1A-C051CE55E15B}" type="slidenum">
              <a:rPr lang="fr-FR" smtClean="0"/>
              <a:t>‹N°›</a:t>
            </a:fld>
            <a:endParaRPr lang="fr-FR"/>
          </a:p>
        </p:txBody>
      </p:sp>
    </p:spTree>
    <p:extLst>
      <p:ext uri="{BB962C8B-B14F-4D97-AF65-F5344CB8AC3E}">
        <p14:creationId xmlns:p14="http://schemas.microsoft.com/office/powerpoint/2010/main" val="3032762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3289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2654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5021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29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6608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81043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4311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2DDC422-AAB6-DD4A-BB1A-C051CE55E15B}" type="slidenum">
              <a:rPr lang="fr-FR" smtClean="0"/>
              <a:t>42</a:t>
            </a:fld>
            <a:endParaRPr lang="fr-FR"/>
          </a:p>
        </p:txBody>
      </p:sp>
    </p:spTree>
    <p:extLst>
      <p:ext uri="{BB962C8B-B14F-4D97-AF65-F5344CB8AC3E}">
        <p14:creationId xmlns:p14="http://schemas.microsoft.com/office/powerpoint/2010/main" val="16654684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4508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7433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104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0223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483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2569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5820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6504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1621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203AB43-204A-EF47-808D-04B4E381252F}"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505485" y="6450154"/>
            <a:ext cx="683339" cy="365125"/>
          </a:xfrm>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48635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632890E-B6AE-A443-9446-EEA8DB62BBA2}"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320907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8AC2B1-EFC8-1B44-AB2E-D4B3D0303F48}"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74798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2D02419-2486-F749-A132-C349AA3ED541}"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965228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C5A2AE3-6FE0-2244-B7C7-79FE214A51D7}"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24971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FAAFC4E-E1D4-B44D-9032-C216296062CD}"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475205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075519F-6939-C84A-9F37-C0A5FF6E5E67}"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extLst>
      <p:ext uri="{BB962C8B-B14F-4D97-AF65-F5344CB8AC3E}">
        <p14:creationId xmlns:p14="http://schemas.microsoft.com/office/powerpoint/2010/main" val="3854981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B301283-0BF2-B040-A5B0-B02F368000D6}"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718495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CBEAF30-432C-E649-88ED-1859C653B39A}"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837267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9C5D3FE-0733-F247-93C1-43067A0A39AD}"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242223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3C90D7D-1E0D-C144-B05A-5179DBAB46CE}"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extLst>
      <p:ext uri="{BB962C8B-B14F-4D97-AF65-F5344CB8AC3E}">
        <p14:creationId xmlns:p14="http://schemas.microsoft.com/office/powerpoint/2010/main" val="1832195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6F71126-6922-9345-A32E-FD0766905AD7}" type="datetime1">
              <a:rPr lang="fr-FR" smtClean="0"/>
              <a:t>08/10/2020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800295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15A9846-6D49-BC4C-834B-7D8F9D95705D}" type="datetime1">
              <a:rPr lang="fr-FR" smtClean="0"/>
              <a:t>08/10/2020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197599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E98A-CF38-004A-8F35-7E44628C1A81}" type="datetime1">
              <a:rPr lang="fr-FR" smtClean="0"/>
              <a:t>08/10/2020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933763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5E99957F-5D00-0B4D-B290-8C96E956F92E}"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2582233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6869E1-51A7-2B4C-B85F-2ED3FB901472}"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47622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9387EAA-8374-1041-8537-C44C13C8465E}" type="datetime1">
              <a:rPr lang="fr-FR" smtClean="0"/>
              <a:t>08/10/2020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757275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www.academie-medecine.fr/wp-content/uploads/2020/05/Face-&#224;-la-Covid-19-vaccinons-contre-la-grippe-.pdf" TargetMode="Externa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hyperlink" Target="http://www.academie-medecine.fr/wp-content/uploads/2020/05/Face-&#224;-la-Covid-19-vaccinons-contre-la-grippe-.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8" Type="http://schemas.openxmlformats.org/officeDocument/2006/relationships/hyperlink" Target="https://www.ncbi.nlm.nih.gov/pmc/articles/PMC7500894/" TargetMode="External"/><Relationship Id="rId3" Type="http://schemas.openxmlformats.org/officeDocument/2006/relationships/image" Target="../media/image4.png"/><Relationship Id="rId7"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image" Target="../media/image30.png"/></Relationships>
</file>

<file path=ppt/slides/_rels/slide16.xml.rels><?xml version="1.0" encoding="UTF-8" standalone="yes"?>
<Relationships xmlns="http://schemas.openxmlformats.org/package/2006/relationships"><Relationship Id="rId8" Type="http://schemas.openxmlformats.org/officeDocument/2006/relationships/hyperlink" Target="https://www.ncbi.nlm.nih.gov/pmc/articles/PMC7500894/" TargetMode="External"/><Relationship Id="rId3" Type="http://schemas.openxmlformats.org/officeDocument/2006/relationships/image" Target="../media/image4.png"/><Relationship Id="rId7"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journals.lww.com/pidj/Abstract/2020/07000/Impact_of_Routine_Rotavirus_Vaccination_in.12.aspx" TargetMode="External"/><Relationship Id="rId4" Type="http://schemas.openxmlformats.org/officeDocument/2006/relationships/hyperlink" Target="http://www.academie-medecine.fr/wp-content/uploads/2020/07/Vaccination-rotavirus-et-Covid-191.pdf"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6.png"/><Relationship Id="rId7" Type="http://schemas.openxmlformats.org/officeDocument/2006/relationships/image" Target="../media/image4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8" Type="http://schemas.openxmlformats.org/officeDocument/2006/relationships/hyperlink" Target="https://www.nytimes.com/by/jonathan-corum" TargetMode="External"/><Relationship Id="rId13" Type="http://schemas.openxmlformats.org/officeDocument/2006/relationships/image" Target="../media/image24.png"/><Relationship Id="rId3" Type="http://schemas.openxmlformats.org/officeDocument/2006/relationships/image" Target="../media/image4.png"/><Relationship Id="rId7" Type="http://schemas.openxmlformats.org/officeDocument/2006/relationships/image" Target="../media/image44.png"/><Relationship Id="rId12"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hyperlink" Target="https://www.nytimes.com/by/carl-zimmer" TargetMode="External"/><Relationship Id="rId5" Type="http://schemas.openxmlformats.org/officeDocument/2006/relationships/hyperlink" Target="https://www.nejm.org/doi/full/10.1056/NEJMp2005630?query=featured_home" TargetMode="External"/><Relationship Id="rId10" Type="http://schemas.openxmlformats.org/officeDocument/2006/relationships/hyperlink" Target="https://www.nytimes.com/by/sui-lee-wee" TargetMode="External"/><Relationship Id="rId4" Type="http://schemas.openxmlformats.org/officeDocument/2006/relationships/image" Target="../media/image6.png"/><Relationship Id="rId9" Type="http://schemas.openxmlformats.org/officeDocument/2006/relationships/hyperlink" Target="https://www.nytimes.com/by/denise-grady"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24.png"/><Relationship Id="rId4" Type="http://schemas.openxmlformats.org/officeDocument/2006/relationships/hyperlink" Target="https://www.nejm.org/doi/full/10.1056/NEJMp2005630?query=featured_home"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jpe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3.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5.png"/><Relationship Id="rId4" Type="http://schemas.openxmlformats.org/officeDocument/2006/relationships/image" Target="../media/image64.png"/></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7.png"/><Relationship Id="rId4" Type="http://schemas.openxmlformats.org/officeDocument/2006/relationships/image" Target="../media/image66.png"/></Relationships>
</file>

<file path=ppt/slides/_rels/slide4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46.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68.png"/><Relationship Id="rId4" Type="http://schemas.openxmlformats.org/officeDocument/2006/relationships/image" Target="../media/image71.png"/></Relationships>
</file>

<file path=ppt/slides/_rels/slide4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24.png"/><Relationship Id="rId4" Type="http://schemas.openxmlformats.org/officeDocument/2006/relationships/image" Target="../media/image75.png"/></Relationships>
</file>

<file path=ppt/slides/_rels/slide48.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76.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79.png"/><Relationship Id="rId4" Type="http://schemas.openxmlformats.org/officeDocument/2006/relationships/image" Target="../media/image78.pn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hyperlink" Target="https://www.thelancet.com/pdfs/journals/lancet/PIIS0140-6736(20)31025-4.pdf" TargetMode="External"/><Relationship Id="rId3" Type="http://schemas.openxmlformats.org/officeDocument/2006/relationships/image" Target="../media/image6.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4.jpeg"/><Relationship Id="rId5" Type="http://schemas.openxmlformats.org/officeDocument/2006/relationships/image" Target="../media/image83.png"/><Relationship Id="rId4" Type="http://schemas.openxmlformats.org/officeDocument/2006/relationships/image" Target="../media/image7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www.thelancet.com/pdfs/journals/lancet/PIIS0140-6736(20)31025-4.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cience.sciencemag.org/content/352/6284/aaf1098.full"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A5AED1-0B75-854D-B611-F754B666F45C}"/>
              </a:ext>
            </a:extLst>
          </p:cNvPr>
          <p:cNvSpPr>
            <a:spLocks noGrp="1"/>
          </p:cNvSpPr>
          <p:nvPr>
            <p:ph type="ctrTitle"/>
          </p:nvPr>
        </p:nvSpPr>
        <p:spPr>
          <a:xfrm>
            <a:off x="4994837" y="2273867"/>
            <a:ext cx="5523624" cy="1553172"/>
          </a:xfrm>
        </p:spPr>
        <p:txBody>
          <a:bodyPr>
            <a:normAutofit fontScale="90000"/>
          </a:bodyPr>
          <a:lstStyle/>
          <a:p>
            <a:pPr algn="l"/>
            <a:r>
              <a:rPr lang="fr-FR" sz="4400" dirty="0"/>
              <a:t>Pandémie COVID–19</a:t>
            </a:r>
            <a:br>
              <a:rPr lang="fr-FR" sz="4400" dirty="0"/>
            </a:br>
            <a:r>
              <a:rPr lang="fr-FR" sz="4400" dirty="0"/>
              <a:t>(SARS-CoV-2)</a:t>
            </a:r>
            <a:br>
              <a:rPr lang="fr-FR" sz="4400" dirty="0"/>
            </a:br>
            <a:endParaRPr lang="fr-FR" sz="4400" dirty="0"/>
          </a:p>
        </p:txBody>
      </p:sp>
      <p:pic>
        <p:nvPicPr>
          <p:cNvPr id="3" name="Image 3">
            <a:extLst>
              <a:ext uri="{FF2B5EF4-FFF2-40B4-BE49-F238E27FC236}">
                <a16:creationId xmlns:a16="http://schemas.microsoft.com/office/drawing/2014/main" id="{8261DCEE-DC61-4341-AA27-6CA103C8C1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2557" y="19484"/>
            <a:ext cx="3765692" cy="555439"/>
          </a:xfrm>
          <a:prstGeom prst="rect">
            <a:avLst/>
          </a:prstGeom>
          <a:ln>
            <a:noFill/>
          </a:ln>
        </p:spPr>
      </p:pic>
      <p:sp>
        <p:nvSpPr>
          <p:cNvPr id="7" name="ZoneTexte 6">
            <a:extLst>
              <a:ext uri="{FF2B5EF4-FFF2-40B4-BE49-F238E27FC236}">
                <a16:creationId xmlns:a16="http://schemas.microsoft.com/office/drawing/2014/main" id="{C977948B-78EC-D545-9EA1-0A2829AFAAE5}"/>
              </a:ext>
            </a:extLst>
          </p:cNvPr>
          <p:cNvSpPr txBox="1"/>
          <p:nvPr/>
        </p:nvSpPr>
        <p:spPr>
          <a:xfrm>
            <a:off x="156929" y="6523614"/>
            <a:ext cx="2477414" cy="307777"/>
          </a:xfrm>
          <a:prstGeom prst="rect">
            <a:avLst/>
          </a:prstGeom>
          <a:noFill/>
        </p:spPr>
        <p:txBody>
          <a:bodyPr wrap="square" rtlCol="0">
            <a:spAutoFit/>
          </a:bodyPr>
          <a:lstStyle/>
          <a:p>
            <a:pPr algn="l">
              <a:spcAft>
                <a:spcPts val="600"/>
              </a:spcAft>
            </a:pPr>
            <a:r>
              <a:rPr lang="fr-FR" sz="1400" dirty="0" err="1">
                <a:solidFill>
                  <a:schemeClr val="accent1"/>
                </a:solidFill>
                <a:latin typeface="Arial" panose="020B0604020202020204" pitchFamily="34" charset="0"/>
                <a:cs typeface="Arial" panose="020B0604020202020204" pitchFamily="34" charset="0"/>
              </a:rPr>
              <a:t>Màj</a:t>
            </a:r>
            <a:r>
              <a:rPr lang="fr-FR" sz="1400" dirty="0">
                <a:solidFill>
                  <a:schemeClr val="accent1"/>
                </a:solidFill>
                <a:latin typeface="Arial" panose="020B0604020202020204" pitchFamily="34" charset="0"/>
                <a:cs typeface="Arial" panose="020B0604020202020204" pitchFamily="34" charset="0"/>
              </a:rPr>
              <a:t> 07 Octobre 2020</a:t>
            </a:r>
          </a:p>
        </p:txBody>
      </p:sp>
      <p:pic>
        <p:nvPicPr>
          <p:cNvPr id="8" name="Image 7" descr="Une image contenant intérieur, sombre, assis, fermer&#10;&#10;Description générée automatiquement">
            <a:extLst>
              <a:ext uri="{FF2B5EF4-FFF2-40B4-BE49-F238E27FC236}">
                <a16:creationId xmlns:a16="http://schemas.microsoft.com/office/drawing/2014/main" id="{A57DDB1C-0119-4442-81E2-B273930038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90602" y="897191"/>
            <a:ext cx="3352798" cy="2484193"/>
          </a:xfrm>
          <a:prstGeom prst="rect">
            <a:avLst/>
          </a:prstGeom>
        </p:spPr>
      </p:pic>
      <p:pic>
        <p:nvPicPr>
          <p:cNvPr id="6" name="Image 5">
            <a:extLst>
              <a:ext uri="{FF2B5EF4-FFF2-40B4-BE49-F238E27FC236}">
                <a16:creationId xmlns:a16="http://schemas.microsoft.com/office/drawing/2014/main" id="{6C574523-BA22-5840-BEE9-9039FA9A6C6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9104" b="-13599"/>
          <a:stretch/>
        </p:blipFill>
        <p:spPr>
          <a:xfrm>
            <a:off x="7939574" y="5781408"/>
            <a:ext cx="1128767" cy="1219471"/>
          </a:xfrm>
          <a:prstGeom prst="rect">
            <a:avLst/>
          </a:prstGeom>
        </p:spPr>
      </p:pic>
      <p:sp>
        <p:nvSpPr>
          <p:cNvPr id="4" name="ZoneTexte 3">
            <a:extLst>
              <a:ext uri="{FF2B5EF4-FFF2-40B4-BE49-F238E27FC236}">
                <a16:creationId xmlns:a16="http://schemas.microsoft.com/office/drawing/2014/main" id="{21CBC920-1E81-8340-9F01-71F2C0863584}"/>
              </a:ext>
            </a:extLst>
          </p:cNvPr>
          <p:cNvSpPr txBox="1"/>
          <p:nvPr/>
        </p:nvSpPr>
        <p:spPr>
          <a:xfrm>
            <a:off x="102499" y="5213035"/>
            <a:ext cx="3115339" cy="1261884"/>
          </a:xfrm>
          <a:prstGeom prst="rect">
            <a:avLst/>
          </a:prstGeom>
          <a:noFill/>
        </p:spPr>
        <p:txBody>
          <a:bodyPr wrap="square" rtlCol="0">
            <a:spAutoFit/>
          </a:bodyPr>
          <a:lstStyle/>
          <a:p>
            <a:r>
              <a:rPr lang="fr-FR" sz="1600" b="1" dirty="0"/>
              <a:t>Robert COHEN</a:t>
            </a:r>
          </a:p>
          <a:p>
            <a:pPr marL="285750" indent="-285750">
              <a:buFont typeface="Arial" panose="020B0604020202020204" pitchFamily="34" charset="0"/>
              <a:buChar char="•"/>
            </a:pPr>
            <a:r>
              <a:rPr lang="fr-FR" sz="1200" dirty="0" err="1"/>
              <a:t>InfoVac</a:t>
            </a:r>
            <a:r>
              <a:rPr lang="fr-FR" sz="1200" dirty="0"/>
              <a:t>-France</a:t>
            </a:r>
          </a:p>
          <a:p>
            <a:pPr marL="285750" indent="-285750">
              <a:buFont typeface="Arial" panose="020B0604020202020204" pitchFamily="34" charset="0"/>
              <a:buChar char="•"/>
            </a:pPr>
            <a:r>
              <a:rPr lang="fr-FR" sz="1200" dirty="0"/>
              <a:t>ACTIV</a:t>
            </a:r>
          </a:p>
          <a:p>
            <a:pPr marL="285750" indent="-285750">
              <a:buFont typeface="Arial" panose="020B0604020202020204" pitchFamily="34" charset="0"/>
              <a:buChar char="•"/>
            </a:pPr>
            <a:r>
              <a:rPr lang="fr-FR" sz="1200" dirty="0"/>
              <a:t>GPIP</a:t>
            </a:r>
          </a:p>
          <a:p>
            <a:pPr marL="285750" indent="-285750">
              <a:buFont typeface="Arial" panose="020B0604020202020204" pitchFamily="34" charset="0"/>
              <a:buChar char="•"/>
            </a:pPr>
            <a:r>
              <a:rPr lang="fr-FR" sz="1200" dirty="0"/>
              <a:t>CHI-Créteil</a:t>
            </a:r>
          </a:p>
          <a:p>
            <a:pPr marL="285750" indent="-285750">
              <a:buFont typeface="Arial" panose="020B0604020202020204" pitchFamily="34" charset="0"/>
              <a:buChar char="•"/>
            </a:pPr>
            <a:r>
              <a:rPr lang="fr-FR" sz="1200" dirty="0"/>
              <a:t>UPEC</a:t>
            </a:r>
            <a:endParaRPr lang="fr-FR" dirty="0"/>
          </a:p>
        </p:txBody>
      </p:sp>
      <p:sp>
        <p:nvSpPr>
          <p:cNvPr id="5" name="ZoneTexte 4">
            <a:extLst>
              <a:ext uri="{FF2B5EF4-FFF2-40B4-BE49-F238E27FC236}">
                <a16:creationId xmlns:a16="http://schemas.microsoft.com/office/drawing/2014/main" id="{C371912D-601C-9D4B-A7A9-9DBD2143AD54}"/>
              </a:ext>
            </a:extLst>
          </p:cNvPr>
          <p:cNvSpPr txBox="1"/>
          <p:nvPr/>
        </p:nvSpPr>
        <p:spPr>
          <a:xfrm>
            <a:off x="4588249" y="3827039"/>
            <a:ext cx="5312228" cy="523220"/>
          </a:xfrm>
          <a:prstGeom prst="rect">
            <a:avLst/>
          </a:prstGeom>
          <a:noFill/>
          <a:ln>
            <a:solidFill>
              <a:schemeClr val="accent1"/>
            </a:solidFill>
          </a:ln>
        </p:spPr>
        <p:txBody>
          <a:bodyPr wrap="square" rtlCol="0" anchor="ctr">
            <a:spAutoFit/>
          </a:bodyPr>
          <a:lstStyle/>
          <a:p>
            <a:pPr lvl="1">
              <a:spcBef>
                <a:spcPts val="1600"/>
              </a:spcBef>
              <a:buClr>
                <a:srgbClr val="90C226"/>
              </a:buClr>
              <a:buSzPct val="80000"/>
            </a:pPr>
            <a:r>
              <a:rPr lang="fr-FR" sz="2800" dirty="0">
                <a:solidFill>
                  <a:schemeClr val="accent2"/>
                </a:solidFill>
              </a:rPr>
              <a:t>III. Vaccinations &amp; Covid-19</a:t>
            </a:r>
          </a:p>
        </p:txBody>
      </p:sp>
    </p:spTree>
    <p:extLst>
      <p:ext uri="{BB962C8B-B14F-4D97-AF65-F5344CB8AC3E}">
        <p14:creationId xmlns:p14="http://schemas.microsoft.com/office/powerpoint/2010/main" val="6309754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842597" y="381838"/>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a:t>
            </a:r>
            <a:r>
              <a:rPr lang="fr-FR" dirty="0" err="1"/>
              <a:t>antipneumococcique</a:t>
            </a:r>
            <a:r>
              <a:rPr lang="fr-FR" dirty="0"/>
              <a:t> et COVID-19</a:t>
            </a:r>
          </a:p>
        </p:txBody>
      </p:sp>
      <p:sp>
        <p:nvSpPr>
          <p:cNvPr id="7" name="Rectangle 6">
            <a:extLst>
              <a:ext uri="{FF2B5EF4-FFF2-40B4-BE49-F238E27FC236}">
                <a16:creationId xmlns:a16="http://schemas.microsoft.com/office/drawing/2014/main" id="{48455604-EE0E-7D44-A4FA-EB9119AF757E}"/>
              </a:ext>
            </a:extLst>
          </p:cNvPr>
          <p:cNvSpPr/>
          <p:nvPr/>
        </p:nvSpPr>
        <p:spPr>
          <a:xfrm>
            <a:off x="777821" y="2352025"/>
            <a:ext cx="10646939" cy="307776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0"/>
              </a:spcBef>
              <a:spcAft>
                <a:spcPts val="600"/>
              </a:spcAft>
              <a:buClr>
                <a:schemeClr val="accent1"/>
              </a:buClr>
              <a:buSzTx/>
              <a:buFont typeface="Arial" panose="020B0604020202020204" pitchFamily="34" charset="0"/>
              <a:buChar char="•"/>
              <a:tabLst/>
              <a:defRPr/>
            </a:pPr>
            <a:r>
              <a:rPr kumimoji="0" lang="fr-FR" sz="2000" b="1" i="0" u="none" strike="noStrike" kern="1200" cap="none" spc="0" normalizeH="0" baseline="0" noProof="0" dirty="0">
                <a:ln>
                  <a:noFill/>
                </a:ln>
                <a:solidFill>
                  <a:prstClr val="black"/>
                </a:solidFill>
                <a:effectLst/>
                <a:uLnTx/>
                <a:uFillTx/>
                <a:latin typeface="Trebuchet MS" panose="020B0603020202020204"/>
                <a:ea typeface="+mn-ea"/>
                <a:cs typeface="+mn-cs"/>
              </a:rPr>
              <a:t>La vaccination anti-</a:t>
            </a:r>
            <a:r>
              <a:rPr kumimoji="0" lang="fr-FR" sz="2000" b="1" i="0" u="none" strike="noStrike" kern="1200" cap="none" spc="0" normalizeH="0" baseline="0" noProof="0" dirty="0" err="1">
                <a:ln>
                  <a:noFill/>
                </a:ln>
                <a:solidFill>
                  <a:prstClr val="black"/>
                </a:solidFill>
                <a:effectLst/>
                <a:uLnTx/>
                <a:uFillTx/>
                <a:latin typeface="Trebuchet MS" panose="020B0603020202020204"/>
                <a:ea typeface="+mn-ea"/>
                <a:cs typeface="+mn-cs"/>
              </a:rPr>
              <a:t>pneumococcique</a:t>
            </a:r>
            <a:r>
              <a:rPr kumimoji="0" lang="fr-FR" sz="2000" b="1" i="0" u="none" strike="noStrike" kern="1200" cap="none" spc="0" normalizeH="0" baseline="0" noProof="0" dirty="0">
                <a:ln>
                  <a:noFill/>
                </a:ln>
                <a:solidFill>
                  <a:prstClr val="black"/>
                </a:solidFill>
                <a:effectLst/>
                <a:uLnTx/>
                <a:uFillTx/>
                <a:latin typeface="Trebuchet MS" panose="020B0603020202020204"/>
                <a:ea typeface="+mn-ea"/>
                <a:cs typeface="+mn-cs"/>
              </a:rPr>
              <a:t> n'a pas d'influence directe sur l'évolution de la COVID-19 mais protège ces patients contre les infections à pneumocoques pouvant survenir comme complications d'autres infections respiratoires </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(comme la grippe). </a:t>
            </a:r>
          </a:p>
          <a:p>
            <a:pPr marL="342900" marR="0" lvl="0" indent="-342900" algn="l" defTabSz="457200" rtl="0" eaLnBrk="1" fontAlgn="auto" latinLnBrk="0" hangingPunct="1">
              <a:lnSpc>
                <a:spcPct val="100000"/>
              </a:lnSpc>
              <a:spcBef>
                <a:spcPts val="0"/>
              </a:spcBef>
              <a:spcAft>
                <a:spcPts val="600"/>
              </a:spcAft>
              <a:buClr>
                <a:schemeClr val="accent1"/>
              </a:buClr>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Par contre, il est nécessaire de </a:t>
            </a:r>
            <a:r>
              <a:rPr kumimoji="0" lang="fr-FR" sz="2000" b="1" i="0" u="none" strike="noStrike" kern="1200" cap="none" spc="0" normalizeH="0" baseline="0" noProof="0" dirty="0">
                <a:ln>
                  <a:noFill/>
                </a:ln>
                <a:solidFill>
                  <a:prstClr val="black"/>
                </a:solidFill>
                <a:effectLst/>
                <a:uLnTx/>
                <a:uFillTx/>
                <a:latin typeface="Trebuchet MS" panose="020B0603020202020204"/>
                <a:ea typeface="+mn-ea"/>
                <a:cs typeface="+mn-cs"/>
              </a:rPr>
              <a:t>bien vacciner les patients à risque</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 tel qu’ils sont définis dans les recommandations officielles.</a:t>
            </a:r>
          </a:p>
          <a:p>
            <a:pPr marL="342900" marR="0" lvl="0" indent="-342900" algn="l" defTabSz="45720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L’Académie de médecine suggère en plus « </a:t>
            </a:r>
            <a:r>
              <a:rPr kumimoji="0" lang="fr-FR" sz="2000" b="1" i="1" u="none" strike="noStrike" kern="1200" cap="none" spc="0" normalizeH="0" baseline="0" noProof="0" dirty="0">
                <a:ln>
                  <a:noFill/>
                </a:ln>
                <a:solidFill>
                  <a:prstClr val="black"/>
                </a:solidFill>
                <a:effectLst/>
                <a:uLnTx/>
                <a:uFillTx/>
                <a:latin typeface="Trebuchet MS" panose="020B0603020202020204"/>
                <a:ea typeface="+mn-ea"/>
                <a:cs typeface="+mn-cs"/>
              </a:rPr>
              <a:t>d’associer la vaccination antigrippale et la vaccination anti-</a:t>
            </a:r>
            <a:r>
              <a:rPr kumimoji="0" lang="fr-FR" sz="2000" b="1" i="1" u="none" strike="noStrike" kern="1200" cap="none" spc="0" normalizeH="0" baseline="0" noProof="0" dirty="0" err="1">
                <a:ln>
                  <a:noFill/>
                </a:ln>
                <a:solidFill>
                  <a:prstClr val="black"/>
                </a:solidFill>
                <a:effectLst/>
                <a:uLnTx/>
                <a:uFillTx/>
                <a:latin typeface="Trebuchet MS" panose="020B0603020202020204"/>
                <a:ea typeface="+mn-ea"/>
                <a:cs typeface="+mn-cs"/>
              </a:rPr>
              <a:t>pneumococcique</a:t>
            </a:r>
            <a:r>
              <a:rPr kumimoji="0" lang="fr-FR" sz="2000" b="1" i="1" u="none" strike="noStrike" kern="1200" cap="none" spc="0" normalizeH="0" baseline="0" noProof="0" dirty="0">
                <a:ln>
                  <a:noFill/>
                </a:ln>
                <a:solidFill>
                  <a:prstClr val="black"/>
                </a:solidFill>
                <a:effectLst/>
                <a:uLnTx/>
                <a:uFillTx/>
                <a:latin typeface="Trebuchet MS" panose="020B0603020202020204"/>
                <a:ea typeface="+mn-ea"/>
                <a:cs typeface="+mn-cs"/>
              </a:rPr>
              <a:t> chez les personnes âgées de plus de 65 ans</a:t>
            </a:r>
            <a:r>
              <a:rPr kumimoji="0" lang="fr-FR" sz="2000" b="0" i="1" u="none" strike="noStrike" kern="1200" cap="none" spc="0" normalizeH="0" baseline="0" noProof="0" dirty="0">
                <a:ln>
                  <a:noFill/>
                </a:ln>
                <a:solidFill>
                  <a:prstClr val="black"/>
                </a:solidFill>
                <a:effectLst/>
                <a:uLnTx/>
                <a:uFillTx/>
                <a:latin typeface="Trebuchet MS" panose="020B0603020202020204"/>
                <a:ea typeface="+mn-ea"/>
                <a:cs typeface="+mn-cs"/>
              </a:rPr>
              <a:t>, en raison de la gravité des infections invasives à pneumocoque sur ce terrain ».</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 </a:t>
            </a:r>
          </a:p>
        </p:txBody>
      </p:sp>
      <p:sp>
        <p:nvSpPr>
          <p:cNvPr id="22" name="ZoneTexte 21">
            <a:extLst>
              <a:ext uri="{FF2B5EF4-FFF2-40B4-BE49-F238E27FC236}">
                <a16:creationId xmlns:a16="http://schemas.microsoft.com/office/drawing/2014/main" id="{4D0E296E-DE73-7048-A277-CCD5D5CA636F}"/>
              </a:ext>
            </a:extLst>
          </p:cNvPr>
          <p:cNvSpPr txBox="1"/>
          <p:nvPr/>
        </p:nvSpPr>
        <p:spPr>
          <a:xfrm>
            <a:off x="842597" y="1643880"/>
            <a:ext cx="10646939" cy="707886"/>
          </a:xfrm>
          <a:prstGeom prst="rect">
            <a:avLst/>
          </a:prstGeom>
          <a:solidFill>
            <a:schemeClr val="accent3">
              <a:lumMod val="40000"/>
              <a:lumOff val="60000"/>
            </a:schemeClr>
          </a:solidFill>
          <a:ln>
            <a:solidFill>
              <a:schemeClr val="tx1">
                <a:lumMod val="75000"/>
                <a:lumOff val="25000"/>
              </a:schemeClr>
            </a:solidFill>
          </a:ln>
        </p:spPr>
        <p:txBody>
          <a:bodyPr wrap="square" rtlCol="0">
            <a:spAutoFit/>
          </a:bodyPr>
          <a:lstStyle/>
          <a:p>
            <a:pPr lvl="0" defTabSz="457200">
              <a:defRPr/>
            </a:pPr>
            <a:r>
              <a:rPr lang="fr-FR" sz="2000" b="1" i="1" dirty="0">
                <a:solidFill>
                  <a:prstClr val="black"/>
                </a:solidFill>
              </a:rPr>
              <a:t>Doit-on vacciner les adultes contre le pneumocoque (Prevenar13®, </a:t>
            </a:r>
            <a:r>
              <a:rPr lang="fr-FR" sz="2000" b="1" i="1" dirty="0" err="1">
                <a:solidFill>
                  <a:prstClr val="black"/>
                </a:solidFill>
              </a:rPr>
              <a:t>Pneumovax</a:t>
            </a:r>
            <a:r>
              <a:rPr lang="fr-FR" sz="2000" b="1" i="1" dirty="0">
                <a:solidFill>
                  <a:prstClr val="black"/>
                </a:solidFill>
              </a:rPr>
              <a:t>® ou </a:t>
            </a:r>
            <a:r>
              <a:rPr lang="fr-FR" sz="2000" b="1" i="1" dirty="0" err="1">
                <a:solidFill>
                  <a:prstClr val="black"/>
                </a:solidFill>
              </a:rPr>
              <a:t>séquence</a:t>
            </a:r>
            <a:r>
              <a:rPr lang="fr-FR" sz="2000" b="1" i="1" dirty="0">
                <a:solidFill>
                  <a:prstClr val="black"/>
                </a:solidFill>
              </a:rPr>
              <a:t> Prevenar13®-</a:t>
            </a:r>
            <a:r>
              <a:rPr lang="fr-FR" sz="2000" b="1" i="1" dirty="0" err="1">
                <a:solidFill>
                  <a:prstClr val="black"/>
                </a:solidFill>
              </a:rPr>
              <a:t>Pneumovax</a:t>
            </a:r>
            <a:r>
              <a:rPr lang="fr-FR" sz="2000" b="1" i="1" dirty="0">
                <a:solidFill>
                  <a:prstClr val="black"/>
                </a:solidFill>
              </a:rPr>
              <a:t>®) du fait de la </a:t>
            </a:r>
            <a:r>
              <a:rPr lang="fr-FR" sz="2000" b="1" i="1" dirty="0" err="1">
                <a:solidFill>
                  <a:prstClr val="black"/>
                </a:solidFill>
              </a:rPr>
              <a:t>pandémie</a:t>
            </a:r>
            <a:r>
              <a:rPr lang="fr-FR" sz="2000" b="1" i="1" dirty="0">
                <a:solidFill>
                  <a:prstClr val="black"/>
                </a:solidFill>
              </a:rPr>
              <a:t> ? </a:t>
            </a:r>
          </a:p>
        </p:txBody>
      </p:sp>
    </p:spTree>
    <p:extLst>
      <p:ext uri="{BB962C8B-B14F-4D97-AF65-F5344CB8AC3E}">
        <p14:creationId xmlns:p14="http://schemas.microsoft.com/office/powerpoint/2010/main" val="2225604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antigrippale et COVID-19</a:t>
            </a:r>
          </a:p>
        </p:txBody>
      </p:sp>
      <p:pic>
        <p:nvPicPr>
          <p:cNvPr id="5" name="Image 4" descr="Une image contenant table&#10;&#10;Description générée automatiquement">
            <a:extLst>
              <a:ext uri="{FF2B5EF4-FFF2-40B4-BE49-F238E27FC236}">
                <a16:creationId xmlns:a16="http://schemas.microsoft.com/office/drawing/2014/main" id="{689A6B74-B4BA-2343-828B-0A5709374D9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18778" y="737946"/>
            <a:ext cx="2161466" cy="1237219"/>
          </a:xfrm>
          <a:prstGeom prst="rect">
            <a:avLst/>
          </a:prstGeom>
        </p:spPr>
      </p:pic>
      <p:sp>
        <p:nvSpPr>
          <p:cNvPr id="22" name="ZoneTexte 21">
            <a:extLst>
              <a:ext uri="{FF2B5EF4-FFF2-40B4-BE49-F238E27FC236}">
                <a16:creationId xmlns:a16="http://schemas.microsoft.com/office/drawing/2014/main" id="{A7C2D0B1-A20E-C54B-AEC2-3083A5C79261}"/>
              </a:ext>
            </a:extLst>
          </p:cNvPr>
          <p:cNvSpPr txBox="1"/>
          <p:nvPr/>
        </p:nvSpPr>
        <p:spPr>
          <a:xfrm>
            <a:off x="499245" y="2163981"/>
            <a:ext cx="11147844" cy="6093976"/>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L’Académie de Médecine</a:t>
            </a:r>
            <a:r>
              <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rPr>
              <a:t> dans un communiqué publié le 13 Mai 2020 recommande une </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augmentation des couvertures vaccinales</a:t>
            </a:r>
            <a:r>
              <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rPr>
              <a:t> contre la grippe à </a:t>
            </a:r>
            <a:r>
              <a:rPr kumimoji="0" lang="fr-FR" sz="2200" b="0" i="0" u="sng" strike="noStrike" kern="1200" cap="none" spc="0" normalizeH="0" baseline="0" noProof="0" dirty="0">
                <a:ln>
                  <a:noFill/>
                </a:ln>
                <a:solidFill>
                  <a:prstClr val="black"/>
                </a:solidFill>
                <a:effectLst/>
                <a:uLnTx/>
                <a:uFillTx/>
                <a:latin typeface="Trebuchet MS" panose="020B0603020202020204"/>
                <a:ea typeface="+mn-ea"/>
                <a:cs typeface="+mn-cs"/>
              </a:rPr>
              <a:t>l’Automne prochain</a:t>
            </a:r>
            <a:r>
              <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rPr>
              <a:t> . </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L’absence de vaccin contre le SARS-CoV-2 ne doit pas faire oublier qu’il existe un vaccin contre la grippe, certes inefficace contre la Covid-19, mais essentiel pour protéger la population contre une épidémie de grippe saisonnière sévère »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Les incertitudes sur la survenue d’une deuxième vague de l’</a:t>
            </a:r>
            <a:r>
              <a:rPr lang="fr-FR" sz="2200" i="1" dirty="0" err="1">
                <a:solidFill>
                  <a:prstClr val="black"/>
                </a:solidFill>
                <a:latin typeface="Trebuchet MS" panose="020B0603020202020204"/>
              </a:rPr>
              <a:t>é</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pidémie</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de Covid-19 et sur l’ampleur de la prochaine grippe saisonnière doivent faire envisager le scénario catastrophique dans lequel la conjonction des deux épidémies entrainerait un engorgement des services de réanimation et un nouveau pic de surmortalité́, en particulier dans les EHPAD. »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 			</a:t>
            </a:r>
            <a:r>
              <a:rPr kumimoji="0" lang="fr-FR" sz="1200" b="0" i="1" u="sng" strike="noStrike" kern="1200" cap="none" spc="0" normalizeH="0" baseline="0" noProof="0" dirty="0">
                <a:ln>
                  <a:noFill/>
                </a:ln>
                <a:solidFill>
                  <a:prstClr val="black"/>
                </a:solidFill>
                <a:effectLst/>
                <a:uLnTx/>
                <a:uFillTx/>
                <a:latin typeface="Trebuchet MS" panose="020B0603020202020204"/>
                <a:ea typeface="+mn-ea"/>
                <a:cs typeface="+mn-cs"/>
                <a:hlinkClick r:id="rId5"/>
              </a:rPr>
              <a:t>http://www.academie-medecine.fr/wp-content/uploads/2020/05/Face-à-la-Covid-19-vaccinons-contre-la-grippe-.pdf</a:t>
            </a:r>
            <a:endParaRPr kumimoji="0" lang="fr-FR" sz="1200" b="0"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prstClr val="black"/>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4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black"/>
                </a:solidFill>
                <a:effectLst/>
                <a:uLnTx/>
                <a:uFillTx/>
                <a:latin typeface="Trebuchet MS" panose="020B0603020202020204"/>
                <a:ea typeface="+mn-ea"/>
                <a:cs typeface="+mn-cs"/>
              </a:rPr>
              <a:t>				 </a:t>
            </a:r>
            <a:endParaRPr kumimoji="0" lang="fr-FR" sz="24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283553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Vaccination antigrippale </a:t>
            </a:r>
            <a:r>
              <a:rPr lang="fr-FR" dirty="0"/>
              <a:t>et COVID-19</a:t>
            </a:r>
          </a:p>
        </p:txBody>
      </p:sp>
      <p:sp>
        <p:nvSpPr>
          <p:cNvPr id="2" name="ZoneTexte 1">
            <a:extLst>
              <a:ext uri="{FF2B5EF4-FFF2-40B4-BE49-F238E27FC236}">
                <a16:creationId xmlns:a16="http://schemas.microsoft.com/office/drawing/2014/main" id="{C12F214F-0FBA-9840-93F9-AB27AF7CE425}"/>
              </a:ext>
            </a:extLst>
          </p:cNvPr>
          <p:cNvSpPr txBox="1"/>
          <p:nvPr/>
        </p:nvSpPr>
        <p:spPr>
          <a:xfrm>
            <a:off x="719614" y="1757502"/>
            <a:ext cx="11147844" cy="6694140"/>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200" b="1" dirty="0">
                <a:solidFill>
                  <a:prstClr val="black"/>
                </a:solidFill>
                <a:latin typeface="Trebuchet MS" panose="020B0603020202020204"/>
              </a:rPr>
              <a:t>L</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a:t>
            </a:r>
            <a:r>
              <a:rPr kumimoji="0" lang="fr-FR" sz="2200" b="1" i="0" u="none" strike="noStrike" kern="1200" cap="none" spc="0" normalizeH="0" baseline="0" noProof="0" dirty="0" err="1">
                <a:ln>
                  <a:noFill/>
                </a:ln>
                <a:solidFill>
                  <a:prstClr val="black"/>
                </a:solidFill>
                <a:effectLst/>
                <a:uLnTx/>
                <a:uFillTx/>
                <a:latin typeface="Trebuchet MS" panose="020B0603020202020204"/>
                <a:ea typeface="+mn-ea"/>
                <a:cs typeface="+mn-cs"/>
              </a:rPr>
              <a:t>Académie</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 nationale de </a:t>
            </a:r>
            <a:r>
              <a:rPr lang="fr-FR" sz="2200" b="1" dirty="0">
                <a:solidFill>
                  <a:prstClr val="black"/>
                </a:solidFill>
                <a:latin typeface="Trebuchet MS" panose="020B0603020202020204"/>
              </a:rPr>
              <a:t>M</a:t>
            </a:r>
            <a:r>
              <a:rPr kumimoji="0" lang="fr-FR" sz="2200" b="1" i="0" u="none" strike="noStrike" kern="1200" cap="none" spc="0" normalizeH="0" baseline="0" noProof="0" dirty="0" err="1">
                <a:ln>
                  <a:noFill/>
                </a:ln>
                <a:solidFill>
                  <a:prstClr val="black"/>
                </a:solidFill>
                <a:effectLst/>
                <a:uLnTx/>
                <a:uFillTx/>
                <a:latin typeface="Trebuchet MS" panose="020B0603020202020204"/>
                <a:ea typeface="+mn-ea"/>
                <a:cs typeface="+mn-cs"/>
              </a:rPr>
              <a:t>édecine</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 recommande : </a:t>
            </a:r>
            <a:endPar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d’initier une campagne d’information de grande ampleur «</a:t>
            </a:r>
            <a:r>
              <a:rPr kumimoji="0" lang="fr-FR" sz="2200" b="1" i="1" u="none" strike="noStrike" kern="1200" cap="none" spc="0" normalizeH="0" baseline="0" noProof="0" dirty="0">
                <a:ln>
                  <a:noFill/>
                </a:ln>
                <a:solidFill>
                  <a:prstClr val="black"/>
                </a:solidFill>
                <a:effectLst/>
                <a:uLnTx/>
                <a:uFillTx/>
                <a:latin typeface="Trebuchet MS" panose="020B0603020202020204"/>
                <a:ea typeface="+mn-ea"/>
                <a:cs typeface="+mn-cs"/>
              </a:rPr>
              <a:t>grippe et Covid-19</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pour sensibiliser la population aux risques d’une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co-épidémie</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 </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d’associer la vaccination antigrippale et la vaccination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antipneumococcique</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chez les personnes </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âgées</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de plus de 65 ans, en raison de la gravité des infections invasives à pneumocoque sur ce terrain ; </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de rendre obligatoire la vaccination antigrippale pour tous les soignants et les personnels sociaux en contact avec les personnes vulnérables, en particulier dans les EHPAD, les institutions, les h</a:t>
            </a:r>
            <a:r>
              <a:rPr lang="fr-FR" sz="2200" i="1" dirty="0" err="1">
                <a:solidFill>
                  <a:prstClr val="black"/>
                </a:solidFill>
                <a:latin typeface="Trebuchet MS" panose="020B0603020202020204"/>
              </a:rPr>
              <a:t>ôp</a:t>
            </a:r>
            <a:r>
              <a:rPr kumimoji="0" lang="fr-FR" sz="2200" b="0" i="1" u="none" strike="noStrike" kern="1200" cap="none" spc="0" normalizeH="0" baseline="0" noProof="0" dirty="0" err="1">
                <a:ln>
                  <a:noFill/>
                </a:ln>
                <a:solidFill>
                  <a:prstClr val="black"/>
                </a:solidFill>
                <a:effectLst/>
                <a:uLnTx/>
                <a:uFillTx/>
                <a:latin typeface="Trebuchet MS" panose="020B0603020202020204"/>
                <a:ea typeface="+mn-ea"/>
                <a:cs typeface="+mn-cs"/>
              </a:rPr>
              <a:t>itaux</a:t>
            </a: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 et les crèches ; </a:t>
            </a:r>
          </a:p>
          <a:p>
            <a:pPr marL="742950" marR="0" lvl="1"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200" b="0" i="1" u="none" strike="noStrike" kern="1200" cap="none" spc="0" normalizeH="0" baseline="0" noProof="0" dirty="0">
                <a:ln>
                  <a:noFill/>
                </a:ln>
                <a:solidFill>
                  <a:prstClr val="black"/>
                </a:solidFill>
                <a:effectLst/>
                <a:uLnTx/>
                <a:uFillTx/>
                <a:latin typeface="Trebuchet MS" panose="020B0603020202020204"/>
                <a:ea typeface="+mn-ea"/>
                <a:cs typeface="+mn-cs"/>
              </a:rPr>
              <a:t>d’inscrire l’obligation pour les médecins de proposer la vaccination antigrippale à toutes les personnes consultantes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1" i="0" u="none" strike="noStrike" kern="1200" cap="none" spc="0" normalizeH="0" baseline="0" noProof="0" dirty="0" err="1">
                <a:ln>
                  <a:noFill/>
                </a:ln>
                <a:solidFill>
                  <a:prstClr val="black"/>
                </a:solidFill>
                <a:effectLst/>
                <a:uLnTx/>
                <a:uFillTx/>
                <a:latin typeface="Trebuchet MS" panose="020B0603020202020204"/>
                <a:ea typeface="+mn-ea"/>
                <a:cs typeface="+mn-cs"/>
              </a:rPr>
              <a:t>InfoVac</a:t>
            </a:r>
            <a:r>
              <a:rPr kumimoji="0" lang="fr-FR" sz="2200" b="1" i="0" u="none" strike="noStrike" kern="1200" cap="none" spc="0" normalizeH="0" baseline="0" noProof="0" dirty="0">
                <a:ln>
                  <a:noFill/>
                </a:ln>
                <a:solidFill>
                  <a:prstClr val="black"/>
                </a:solidFill>
                <a:effectLst/>
                <a:uLnTx/>
                <a:uFillTx/>
                <a:latin typeface="Trebuchet MS" panose="020B0603020202020204"/>
                <a:ea typeface="+mn-ea"/>
                <a:cs typeface="+mn-cs"/>
              </a:rPr>
              <a:t> soutient ces propositions tout en étant réservé sur les obligations qu’elles comportent </a:t>
            </a:r>
            <a:r>
              <a:rPr kumimoji="0" lang="fr-FR" sz="2200" b="0" i="0" u="none" strike="noStrike" kern="1200" cap="none" spc="0" normalizeH="0" baseline="0" noProof="0" dirty="0">
                <a:ln>
                  <a:noFill/>
                </a:ln>
                <a:solidFill>
                  <a:prstClr val="black"/>
                </a:solidFill>
                <a:effectLst/>
                <a:uLnTx/>
                <a:uFillTx/>
                <a:latin typeface="Trebuchet MS" panose="020B0603020202020204"/>
                <a:ea typeface="+mn-ea"/>
                <a:cs typeface="+mn-cs"/>
              </a:rPr>
              <a:t>…sous condition que suffisamment de doses soient disponibles.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 			</a:t>
            </a:r>
            <a:r>
              <a:rPr kumimoji="0" lang="fr-FR" sz="1200" b="0" i="1" u="sng" strike="noStrike" kern="1200" cap="none" spc="0" normalizeH="0" baseline="0" noProof="0" dirty="0">
                <a:ln>
                  <a:noFill/>
                </a:ln>
                <a:solidFill>
                  <a:prstClr val="black"/>
                </a:solidFill>
                <a:effectLst/>
                <a:uLnTx/>
                <a:uFillTx/>
                <a:latin typeface="Trebuchet MS" panose="020B0603020202020204"/>
                <a:ea typeface="+mn-ea"/>
                <a:cs typeface="+mn-cs"/>
                <a:hlinkClick r:id="rId4"/>
              </a:rPr>
              <a:t>http://www.academie-medecine.fr/wp-content/uploads/2020/05/Face-à-la-Covid-19-vaccinons-contre-la-grippe-.pdf</a:t>
            </a:r>
            <a:endParaRPr kumimoji="0" lang="fr-FR" sz="1200" b="0"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4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black"/>
                </a:solidFill>
                <a:effectLst/>
                <a:uLnTx/>
                <a:uFillTx/>
                <a:latin typeface="Trebuchet MS" panose="020B0603020202020204"/>
                <a:ea typeface="+mn-ea"/>
                <a:cs typeface="+mn-cs"/>
              </a:rPr>
              <a:t>				 </a:t>
            </a:r>
            <a:endParaRPr kumimoji="0" lang="fr-FR" sz="24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22" name="Image 21" descr="Une image contenant table&#10;&#10;Description générée automatiquement">
            <a:extLst>
              <a:ext uri="{FF2B5EF4-FFF2-40B4-BE49-F238E27FC236}">
                <a16:creationId xmlns:a16="http://schemas.microsoft.com/office/drawing/2014/main" id="{303BB7FA-A69E-0C4A-96AF-C7BF16FF583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18778" y="737946"/>
            <a:ext cx="2161466" cy="1237219"/>
          </a:xfrm>
          <a:prstGeom prst="rect">
            <a:avLst/>
          </a:prstGeom>
        </p:spPr>
      </p:pic>
    </p:spTree>
    <p:extLst>
      <p:ext uri="{BB962C8B-B14F-4D97-AF65-F5344CB8AC3E}">
        <p14:creationId xmlns:p14="http://schemas.microsoft.com/office/powerpoint/2010/main" val="307110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951937" y="605662"/>
            <a:ext cx="11227981" cy="705037"/>
          </a:xfrm>
        </p:spPr>
        <p:txBody>
          <a:bodyPr>
            <a:noAutofit/>
          </a:bodyPr>
          <a:lstStyle/>
          <a:p>
            <a:r>
              <a:rPr lang="fr-FR" sz="2800" dirty="0"/>
              <a:t>Pandémie SARS-CoV-2 et Vaccination Grippe</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F6990588-35EB-254C-9B25-5B14F2FC96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5" name="ZoneTexte 14">
            <a:extLst>
              <a:ext uri="{FF2B5EF4-FFF2-40B4-BE49-F238E27FC236}">
                <a16:creationId xmlns:a16="http://schemas.microsoft.com/office/drawing/2014/main" id="{F8CE9488-FF8E-0349-ADDD-0B83701248A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3" name="Espace réservé du contenu 3">
            <a:extLst>
              <a:ext uri="{FF2B5EF4-FFF2-40B4-BE49-F238E27FC236}">
                <a16:creationId xmlns:a16="http://schemas.microsoft.com/office/drawing/2014/main" id="{8DA2931D-89B7-B344-8E9A-3EE879E44A08}"/>
              </a:ext>
            </a:extLst>
          </p:cNvPr>
          <p:cNvSpPr txBox="1">
            <a:spLocks/>
          </p:cNvSpPr>
          <p:nvPr/>
        </p:nvSpPr>
        <p:spPr>
          <a:xfrm>
            <a:off x="842597" y="1632764"/>
            <a:ext cx="4950756" cy="4287708"/>
          </a:xfrm>
          <a:prstGeom prst="rect">
            <a:avLst/>
          </a:prstGeom>
          <a:ln>
            <a:solidFill>
              <a:schemeClr val="tx1">
                <a:lumMod val="65000"/>
                <a:lumOff val="35000"/>
              </a:schemeClr>
            </a:solidFill>
          </a:ln>
        </p:spPr>
        <p:txBody>
          <a:bodyPr>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ctr" defTabSz="457200" rtl="0" eaLnBrk="1" fontAlgn="auto" latinLnBrk="0" hangingPunct="1">
              <a:lnSpc>
                <a:spcPct val="100000"/>
              </a:lnSpc>
              <a:spcBef>
                <a:spcPts val="1000"/>
              </a:spcBef>
              <a:spcAft>
                <a:spcPts val="600"/>
              </a:spcAft>
              <a:buClr>
                <a:srgbClr val="90C226"/>
              </a:buClr>
              <a:buSzPct val="80000"/>
              <a:buFont typeface="Wingdings 3" charset="2"/>
              <a:buNone/>
              <a:tabLst/>
              <a:defRPr/>
            </a:pPr>
            <a:r>
              <a:rPr kumimoji="0" lang="fr-FR" sz="2100" b="1" i="0" u="none" strike="noStrike" kern="1200" cap="none" spc="0" normalizeH="0" baseline="0" noProof="0" dirty="0">
                <a:ln>
                  <a:noFill/>
                </a:ln>
                <a:solidFill>
                  <a:srgbClr val="90C226"/>
                </a:solidFill>
                <a:effectLst/>
                <a:uLnTx/>
                <a:uFillTx/>
                <a:latin typeface="Trebuchet MS" panose="020B0603020202020204"/>
                <a:ea typeface="+mn-ea"/>
                <a:cs typeface="+mn-cs"/>
              </a:rPr>
              <a:t>Arguments pour la vaccination</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épidémie de grippe même modeste survenant pendant un pic pandémique achèverait </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système de soin</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signes cliniques de la grippe sont </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in-distinguables</a:t>
            </a: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des signes de la COVID-19</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Test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Isolement…</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a:t>
            </a:r>
            <a:r>
              <a:rPr kumimoji="0" lang="fr-FR" sz="19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co-infections</a:t>
            </a: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sont possibles et probablement délétères chez les sujets âgés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Alors que </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enfants </a:t>
            </a: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jouent un rôle modeste dans la dynamique de l’épidémie, ils jouent un rôle majeur dans la grippe </a:t>
            </a: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les écoles doivent quand même rester ouvertes en hiver</a:t>
            </a:r>
            <a:endPar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16" name="Espace réservé du contenu 2">
            <a:extLst>
              <a:ext uri="{FF2B5EF4-FFF2-40B4-BE49-F238E27FC236}">
                <a16:creationId xmlns:a16="http://schemas.microsoft.com/office/drawing/2014/main" id="{7E60FF97-75CA-D84B-8215-605A9896D9D4}"/>
              </a:ext>
            </a:extLst>
          </p:cNvPr>
          <p:cNvSpPr>
            <a:spLocks noGrp="1"/>
          </p:cNvSpPr>
          <p:nvPr>
            <p:ph sz="half" idx="1"/>
          </p:nvPr>
        </p:nvSpPr>
        <p:spPr>
          <a:xfrm>
            <a:off x="6398648" y="1632764"/>
            <a:ext cx="4508937" cy="4287708"/>
          </a:xfrm>
          <a:ln>
            <a:solidFill>
              <a:schemeClr val="tx1">
                <a:lumMod val="65000"/>
                <a:lumOff val="35000"/>
              </a:schemeClr>
            </a:solidFill>
          </a:ln>
        </p:spPr>
        <p:txBody>
          <a:bodyPr>
            <a:normAutofit/>
          </a:bodyPr>
          <a:lstStyle/>
          <a:p>
            <a:pPr marL="0" indent="0" algn="ctr">
              <a:buNone/>
            </a:pPr>
            <a:r>
              <a:rPr lang="fr-FR" b="1" dirty="0">
                <a:solidFill>
                  <a:srgbClr val="FF0000"/>
                </a:solidFill>
              </a:rPr>
              <a:t>Arguments contre la vaccination</a:t>
            </a:r>
          </a:p>
          <a:p>
            <a:pPr>
              <a:spcAft>
                <a:spcPts val="400"/>
              </a:spcAft>
            </a:pPr>
            <a:r>
              <a:rPr lang="fr-FR" sz="1600" dirty="0"/>
              <a:t>Bons arguments</a:t>
            </a:r>
          </a:p>
          <a:p>
            <a:pPr lvl="1">
              <a:spcBef>
                <a:spcPts val="0"/>
              </a:spcBef>
            </a:pPr>
            <a:r>
              <a:rPr lang="fr-FR" dirty="0"/>
              <a:t>Les </a:t>
            </a:r>
            <a:r>
              <a:rPr lang="fr-FR" b="1" dirty="0"/>
              <a:t>mesures</a:t>
            </a:r>
            <a:r>
              <a:rPr lang="fr-FR" dirty="0"/>
              <a:t> de distanciation, masque et lavage des mains </a:t>
            </a:r>
            <a:r>
              <a:rPr lang="fr-FR" b="1" dirty="0"/>
              <a:t>vont limiter l’épidémie de Grippe</a:t>
            </a:r>
          </a:p>
          <a:p>
            <a:pPr lvl="1">
              <a:spcBef>
                <a:spcPts val="0"/>
              </a:spcBef>
            </a:pPr>
            <a:r>
              <a:rPr lang="fr-FR" dirty="0"/>
              <a:t>Les vaccins contre la grippe ont une </a:t>
            </a:r>
            <a:r>
              <a:rPr lang="fr-FR" b="1" dirty="0"/>
              <a:t>efficacité imprévisible </a:t>
            </a:r>
            <a:r>
              <a:rPr lang="fr-FR" dirty="0"/>
              <a:t>souvent modeste</a:t>
            </a:r>
          </a:p>
          <a:p>
            <a:pPr lvl="1">
              <a:spcBef>
                <a:spcPts val="0"/>
              </a:spcBef>
            </a:pPr>
            <a:r>
              <a:rPr lang="fr-FR" b="1" dirty="0"/>
              <a:t>disponibilité des doses  </a:t>
            </a:r>
          </a:p>
          <a:p>
            <a:r>
              <a:rPr lang="fr-FR" sz="1600" dirty="0"/>
              <a:t>Mauvais arguments</a:t>
            </a:r>
          </a:p>
          <a:p>
            <a:pPr lvl="1">
              <a:spcBef>
                <a:spcPts val="400"/>
              </a:spcBef>
            </a:pPr>
            <a:r>
              <a:rPr lang="fr-FR" dirty="0"/>
              <a:t>Vaccin « mal toléré »</a:t>
            </a:r>
          </a:p>
          <a:p>
            <a:pPr lvl="1">
              <a:spcBef>
                <a:spcPts val="400"/>
              </a:spcBef>
            </a:pPr>
            <a:r>
              <a:rPr lang="fr-FR" dirty="0"/>
              <a:t>Augmenterait le risque d’infection à d’autres virus y compris les autres coronavirus</a:t>
            </a:r>
          </a:p>
        </p:txBody>
      </p:sp>
    </p:spTree>
    <p:extLst>
      <p:ext uri="{BB962C8B-B14F-4D97-AF65-F5344CB8AC3E}">
        <p14:creationId xmlns:p14="http://schemas.microsoft.com/office/powerpoint/2010/main" val="2252555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951937" y="605662"/>
            <a:ext cx="11227981" cy="705037"/>
          </a:xfrm>
        </p:spPr>
        <p:txBody>
          <a:bodyPr>
            <a:noAutofit/>
          </a:bodyPr>
          <a:lstStyle/>
          <a:p>
            <a:r>
              <a:rPr lang="fr-FR" sz="2800" dirty="0"/>
              <a:t>Les mesures de distanciation, masques et lavages des mains, vont limiter l’épidémie de grippe : c’est vrai, mais jusqu’à quel point?</a:t>
            </a:r>
            <a:br>
              <a:rPr lang="fr-FR" sz="2800" dirty="0"/>
            </a:br>
            <a:endParaRPr lang="fr-FR" sz="2800"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F6990588-35EB-254C-9B25-5B14F2FC96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5" name="ZoneTexte 14">
            <a:extLst>
              <a:ext uri="{FF2B5EF4-FFF2-40B4-BE49-F238E27FC236}">
                <a16:creationId xmlns:a16="http://schemas.microsoft.com/office/drawing/2014/main" id="{F8CE9488-FF8E-0349-ADDD-0B83701248A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4" name="Rectangle 13">
            <a:extLst>
              <a:ext uri="{FF2B5EF4-FFF2-40B4-BE49-F238E27FC236}">
                <a16:creationId xmlns:a16="http://schemas.microsoft.com/office/drawing/2014/main" id="{50078AA5-E51C-514C-BB8A-7E0038B89E31}"/>
              </a:ext>
            </a:extLst>
          </p:cNvPr>
          <p:cNvSpPr/>
          <p:nvPr/>
        </p:nvSpPr>
        <p:spPr>
          <a:xfrm>
            <a:off x="2578990" y="5525710"/>
            <a:ext cx="7233720" cy="1007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Si la pandémie progresse dans certaines régions, c’est que les mesures d’hygiène n’ont pas été suffisamment respectées.       Risque de grippe plus important</a:t>
            </a:r>
          </a:p>
        </p:txBody>
      </p:sp>
      <p:pic>
        <p:nvPicPr>
          <p:cNvPr id="17" name="Image 16">
            <a:extLst>
              <a:ext uri="{FF2B5EF4-FFF2-40B4-BE49-F238E27FC236}">
                <a16:creationId xmlns:a16="http://schemas.microsoft.com/office/drawing/2014/main" id="{60DD4829-823B-1B46-BD49-5FDD2E54C2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4199" y="2286236"/>
            <a:ext cx="5732255" cy="2504566"/>
          </a:xfrm>
          <a:prstGeom prst="rect">
            <a:avLst/>
          </a:prstGeom>
          <a:ln>
            <a:solidFill>
              <a:schemeClr val="tx1">
                <a:lumMod val="65000"/>
                <a:lumOff val="35000"/>
              </a:schemeClr>
            </a:solidFill>
          </a:ln>
        </p:spPr>
      </p:pic>
      <p:pic>
        <p:nvPicPr>
          <p:cNvPr id="18" name="Image 17">
            <a:extLst>
              <a:ext uri="{FF2B5EF4-FFF2-40B4-BE49-F238E27FC236}">
                <a16:creationId xmlns:a16="http://schemas.microsoft.com/office/drawing/2014/main" id="{809FDC99-BC98-4145-87F8-0A871EADFB7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69407" y="2107568"/>
            <a:ext cx="5065127" cy="2979683"/>
          </a:xfrm>
          <a:prstGeom prst="rect">
            <a:avLst/>
          </a:prstGeom>
          <a:ln>
            <a:solidFill>
              <a:schemeClr val="tx1">
                <a:lumMod val="65000"/>
                <a:lumOff val="35000"/>
              </a:schemeClr>
            </a:solidFill>
          </a:ln>
        </p:spPr>
      </p:pic>
    </p:spTree>
    <p:extLst>
      <p:ext uri="{BB962C8B-B14F-4D97-AF65-F5344CB8AC3E}">
        <p14:creationId xmlns:p14="http://schemas.microsoft.com/office/powerpoint/2010/main" val="2962897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4" name="Image 3">
            <a:extLst>
              <a:ext uri="{FF2B5EF4-FFF2-40B4-BE49-F238E27FC236}">
                <a16:creationId xmlns:a16="http://schemas.microsoft.com/office/drawing/2014/main" id="{832D5937-C3A8-C24B-8F7A-308A7982B8D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32624" y="578944"/>
            <a:ext cx="6832780" cy="5549274"/>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63D7785A-D384-A04B-A93C-2076492BC93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81768" y="1158749"/>
            <a:ext cx="2744410" cy="2133497"/>
          </a:xfrm>
          <a:prstGeom prst="rect">
            <a:avLst/>
          </a:prstGeom>
          <a:ln>
            <a:solidFill>
              <a:schemeClr val="tx1">
                <a:lumMod val="65000"/>
                <a:lumOff val="35000"/>
              </a:schemeClr>
            </a:solidFill>
          </a:ln>
        </p:spPr>
      </p:pic>
      <p:pic>
        <p:nvPicPr>
          <p:cNvPr id="16" name="Image 15">
            <a:extLst>
              <a:ext uri="{FF2B5EF4-FFF2-40B4-BE49-F238E27FC236}">
                <a16:creationId xmlns:a16="http://schemas.microsoft.com/office/drawing/2014/main" id="{961C9741-7199-0D4F-8B94-CC4EE1D93EA9}"/>
              </a:ext>
            </a:extLst>
          </p:cNvPr>
          <p:cNvPicPr>
            <a:picLocks noChangeAspect="1"/>
          </p:cNvPicPr>
          <p:nvPr/>
        </p:nvPicPr>
        <p:blipFill>
          <a:blip r:embed="rId7"/>
          <a:stretch>
            <a:fillRect/>
          </a:stretch>
        </p:blipFill>
        <p:spPr>
          <a:xfrm>
            <a:off x="1829765" y="6127634"/>
            <a:ext cx="9486900" cy="419100"/>
          </a:xfrm>
          <a:prstGeom prst="rect">
            <a:avLst/>
          </a:prstGeom>
        </p:spPr>
      </p:pic>
      <p:sp>
        <p:nvSpPr>
          <p:cNvPr id="17" name="ZoneTexte 16">
            <a:extLst>
              <a:ext uri="{FF2B5EF4-FFF2-40B4-BE49-F238E27FC236}">
                <a16:creationId xmlns:a16="http://schemas.microsoft.com/office/drawing/2014/main" id="{1930C01E-20DB-0B48-AA68-06F0246E219D}"/>
              </a:ext>
            </a:extLst>
          </p:cNvPr>
          <p:cNvSpPr txBox="1"/>
          <p:nvPr/>
        </p:nvSpPr>
        <p:spPr>
          <a:xfrm>
            <a:off x="3574216" y="6507527"/>
            <a:ext cx="4264052"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hlinkClick r:id="rId8"/>
              </a:rPr>
              <a:t>https://www.ncbi.nlm.nih.gov/pmc/articles/PMC7500894/</a:t>
            </a:r>
            <a:endPar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ZoneTexte 17">
            <a:extLst>
              <a:ext uri="{FF2B5EF4-FFF2-40B4-BE49-F238E27FC236}">
                <a16:creationId xmlns:a16="http://schemas.microsoft.com/office/drawing/2014/main" id="{D5C4F059-3702-4A43-B1BF-EFD33A01E88C}"/>
              </a:ext>
            </a:extLst>
          </p:cNvPr>
          <p:cNvSpPr txBox="1"/>
          <p:nvPr/>
        </p:nvSpPr>
        <p:spPr>
          <a:xfrm>
            <a:off x="10402084" y="918092"/>
            <a:ext cx="1114408" cy="338554"/>
          </a:xfrm>
          <a:prstGeom prst="rect">
            <a:avLst/>
          </a:prstGeom>
          <a:solidFill>
            <a:schemeClr val="bg2"/>
          </a:solidFill>
          <a:ln>
            <a:solidFill>
              <a:schemeClr val="bg1">
                <a:lumMod val="9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PCR VRS +</a:t>
            </a:r>
          </a:p>
        </p:txBody>
      </p:sp>
      <p:sp>
        <p:nvSpPr>
          <p:cNvPr id="20" name="ZoneTexte 19">
            <a:extLst>
              <a:ext uri="{FF2B5EF4-FFF2-40B4-BE49-F238E27FC236}">
                <a16:creationId xmlns:a16="http://schemas.microsoft.com/office/drawing/2014/main" id="{0129FE59-908D-3443-8CCA-986CF150078A}"/>
              </a:ext>
            </a:extLst>
          </p:cNvPr>
          <p:cNvSpPr txBox="1"/>
          <p:nvPr/>
        </p:nvSpPr>
        <p:spPr>
          <a:xfrm>
            <a:off x="10276402" y="3732897"/>
            <a:ext cx="1696298" cy="584775"/>
          </a:xfrm>
          <a:prstGeom prst="rect">
            <a:avLst/>
          </a:prstGeom>
          <a:solidFill>
            <a:schemeClr val="bg2"/>
          </a:solidFill>
          <a:ln>
            <a:solidFill>
              <a:schemeClr val="bg1">
                <a:lumMod val="9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Diagnostics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Bronchiolite+</a:t>
            </a:r>
          </a:p>
        </p:txBody>
      </p:sp>
      <p:pic>
        <p:nvPicPr>
          <p:cNvPr id="21" name="Image 20">
            <a:extLst>
              <a:ext uri="{FF2B5EF4-FFF2-40B4-BE49-F238E27FC236}">
                <a16:creationId xmlns:a16="http://schemas.microsoft.com/office/drawing/2014/main" id="{3851A3AF-7F03-ED4A-BB0D-FB7D8101FFB4}"/>
              </a:ext>
            </a:extLst>
          </p:cNvPr>
          <p:cNvPicPr>
            <a:picLocks noChangeAspect="1"/>
          </p:cNvPicPr>
          <p:nvPr/>
        </p:nvPicPr>
        <p:blipFill>
          <a:blip r:embed="rId9"/>
          <a:stretch>
            <a:fillRect/>
          </a:stretch>
        </p:blipFill>
        <p:spPr>
          <a:xfrm>
            <a:off x="1919380" y="3508204"/>
            <a:ext cx="1308100" cy="635000"/>
          </a:xfrm>
          <a:prstGeom prst="rect">
            <a:avLst/>
          </a:prstGeom>
        </p:spPr>
      </p:pic>
      <p:sp>
        <p:nvSpPr>
          <p:cNvPr id="19" name="ZoneTexte 18">
            <a:extLst>
              <a:ext uri="{FF2B5EF4-FFF2-40B4-BE49-F238E27FC236}">
                <a16:creationId xmlns:a16="http://schemas.microsoft.com/office/drawing/2014/main" id="{83529C44-11AA-3747-BB14-01AC8CA82E10}"/>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 name="Rectangle 1">
            <a:extLst>
              <a:ext uri="{FF2B5EF4-FFF2-40B4-BE49-F238E27FC236}">
                <a16:creationId xmlns:a16="http://schemas.microsoft.com/office/drawing/2014/main" id="{076417D3-8C87-F948-A004-9C0A6BE53763}"/>
              </a:ext>
            </a:extLst>
          </p:cNvPr>
          <p:cNvSpPr/>
          <p:nvPr/>
        </p:nvSpPr>
        <p:spPr>
          <a:xfrm>
            <a:off x="367748" y="4237770"/>
            <a:ext cx="3864876" cy="1985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Comme pour la grippe, les épidémies de VRS et de bronchiolite ont été beaucoup moins fortes que les autres années. A noter cependant la petite remontée des bronchiolites probablement due au SARS-CoV-2</a:t>
            </a:r>
          </a:p>
        </p:txBody>
      </p:sp>
    </p:spTree>
    <p:extLst>
      <p:ext uri="{BB962C8B-B14F-4D97-AF65-F5344CB8AC3E}">
        <p14:creationId xmlns:p14="http://schemas.microsoft.com/office/powerpoint/2010/main" val="2189459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4" name="Image 3">
            <a:extLst>
              <a:ext uri="{FF2B5EF4-FFF2-40B4-BE49-F238E27FC236}">
                <a16:creationId xmlns:a16="http://schemas.microsoft.com/office/drawing/2014/main" id="{832D5937-C3A8-C24B-8F7A-308A7982B8D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32624" y="578944"/>
            <a:ext cx="6832780" cy="5549274"/>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63D7785A-D384-A04B-A93C-2076492BC93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81768" y="1158749"/>
            <a:ext cx="2744410" cy="2133497"/>
          </a:xfrm>
          <a:prstGeom prst="rect">
            <a:avLst/>
          </a:prstGeom>
          <a:ln>
            <a:solidFill>
              <a:schemeClr val="tx1">
                <a:lumMod val="65000"/>
                <a:lumOff val="35000"/>
              </a:schemeClr>
            </a:solidFill>
          </a:ln>
        </p:spPr>
      </p:pic>
      <p:pic>
        <p:nvPicPr>
          <p:cNvPr id="16" name="Image 15">
            <a:extLst>
              <a:ext uri="{FF2B5EF4-FFF2-40B4-BE49-F238E27FC236}">
                <a16:creationId xmlns:a16="http://schemas.microsoft.com/office/drawing/2014/main" id="{961C9741-7199-0D4F-8B94-CC4EE1D93EA9}"/>
              </a:ext>
            </a:extLst>
          </p:cNvPr>
          <p:cNvPicPr>
            <a:picLocks noChangeAspect="1"/>
          </p:cNvPicPr>
          <p:nvPr/>
        </p:nvPicPr>
        <p:blipFill>
          <a:blip r:embed="rId7"/>
          <a:stretch>
            <a:fillRect/>
          </a:stretch>
        </p:blipFill>
        <p:spPr>
          <a:xfrm>
            <a:off x="1829765" y="6127634"/>
            <a:ext cx="9486900" cy="419100"/>
          </a:xfrm>
          <a:prstGeom prst="rect">
            <a:avLst/>
          </a:prstGeom>
        </p:spPr>
      </p:pic>
      <p:sp>
        <p:nvSpPr>
          <p:cNvPr id="17" name="ZoneTexte 16">
            <a:extLst>
              <a:ext uri="{FF2B5EF4-FFF2-40B4-BE49-F238E27FC236}">
                <a16:creationId xmlns:a16="http://schemas.microsoft.com/office/drawing/2014/main" id="{1930C01E-20DB-0B48-AA68-06F0246E219D}"/>
              </a:ext>
            </a:extLst>
          </p:cNvPr>
          <p:cNvSpPr txBox="1"/>
          <p:nvPr/>
        </p:nvSpPr>
        <p:spPr>
          <a:xfrm>
            <a:off x="3574216" y="6507527"/>
            <a:ext cx="4264052"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hlinkClick r:id="rId8"/>
              </a:rPr>
              <a:t>https://www.ncbi.nlm.nih.gov/pmc/articles/PMC7500894/</a:t>
            </a:r>
            <a:endPar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ZoneTexte 17">
            <a:extLst>
              <a:ext uri="{FF2B5EF4-FFF2-40B4-BE49-F238E27FC236}">
                <a16:creationId xmlns:a16="http://schemas.microsoft.com/office/drawing/2014/main" id="{D5C4F059-3702-4A43-B1BF-EFD33A01E88C}"/>
              </a:ext>
            </a:extLst>
          </p:cNvPr>
          <p:cNvSpPr txBox="1"/>
          <p:nvPr/>
        </p:nvSpPr>
        <p:spPr>
          <a:xfrm>
            <a:off x="10402084" y="918092"/>
            <a:ext cx="1114408" cy="338554"/>
          </a:xfrm>
          <a:prstGeom prst="rect">
            <a:avLst/>
          </a:prstGeom>
          <a:solidFill>
            <a:schemeClr val="bg2"/>
          </a:solidFill>
          <a:ln>
            <a:solidFill>
              <a:schemeClr val="bg1">
                <a:lumMod val="9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PCR VRS +</a:t>
            </a:r>
          </a:p>
        </p:txBody>
      </p:sp>
      <p:sp>
        <p:nvSpPr>
          <p:cNvPr id="20" name="ZoneTexte 19">
            <a:extLst>
              <a:ext uri="{FF2B5EF4-FFF2-40B4-BE49-F238E27FC236}">
                <a16:creationId xmlns:a16="http://schemas.microsoft.com/office/drawing/2014/main" id="{0129FE59-908D-3443-8CCA-986CF150078A}"/>
              </a:ext>
            </a:extLst>
          </p:cNvPr>
          <p:cNvSpPr txBox="1"/>
          <p:nvPr/>
        </p:nvSpPr>
        <p:spPr>
          <a:xfrm>
            <a:off x="10276402" y="3732897"/>
            <a:ext cx="1696298" cy="584775"/>
          </a:xfrm>
          <a:prstGeom prst="rect">
            <a:avLst/>
          </a:prstGeom>
          <a:solidFill>
            <a:schemeClr val="bg2"/>
          </a:solidFill>
          <a:ln>
            <a:solidFill>
              <a:schemeClr val="bg1">
                <a:lumMod val="9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Diagnostics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Bronchiolite+</a:t>
            </a:r>
          </a:p>
        </p:txBody>
      </p:sp>
      <p:pic>
        <p:nvPicPr>
          <p:cNvPr id="21" name="Image 20">
            <a:extLst>
              <a:ext uri="{FF2B5EF4-FFF2-40B4-BE49-F238E27FC236}">
                <a16:creationId xmlns:a16="http://schemas.microsoft.com/office/drawing/2014/main" id="{3851A3AF-7F03-ED4A-BB0D-FB7D8101FFB4}"/>
              </a:ext>
            </a:extLst>
          </p:cNvPr>
          <p:cNvPicPr>
            <a:picLocks noChangeAspect="1"/>
          </p:cNvPicPr>
          <p:nvPr/>
        </p:nvPicPr>
        <p:blipFill>
          <a:blip r:embed="rId9"/>
          <a:stretch>
            <a:fillRect/>
          </a:stretch>
        </p:blipFill>
        <p:spPr>
          <a:xfrm>
            <a:off x="1919380" y="3508204"/>
            <a:ext cx="1308100" cy="635000"/>
          </a:xfrm>
          <a:prstGeom prst="rect">
            <a:avLst/>
          </a:prstGeom>
        </p:spPr>
      </p:pic>
      <p:sp>
        <p:nvSpPr>
          <p:cNvPr id="19" name="ZoneTexte 18">
            <a:extLst>
              <a:ext uri="{FF2B5EF4-FFF2-40B4-BE49-F238E27FC236}">
                <a16:creationId xmlns:a16="http://schemas.microsoft.com/office/drawing/2014/main" id="{83529C44-11AA-3747-BB14-01AC8CA82E10}"/>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 name="Rectangle 1">
            <a:extLst>
              <a:ext uri="{FF2B5EF4-FFF2-40B4-BE49-F238E27FC236}">
                <a16:creationId xmlns:a16="http://schemas.microsoft.com/office/drawing/2014/main" id="{076417D3-8C87-F948-A004-9C0A6BE53763}"/>
              </a:ext>
            </a:extLst>
          </p:cNvPr>
          <p:cNvSpPr/>
          <p:nvPr/>
        </p:nvSpPr>
        <p:spPr>
          <a:xfrm>
            <a:off x="355972" y="4434227"/>
            <a:ext cx="4363278" cy="1471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Cela ne sera pas forcément le cas en France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 Confinement et mesures d’hygiène moins stricts qu’en Australie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 Crèches et écoles ouvertes…</a:t>
            </a:r>
          </a:p>
        </p:txBody>
      </p:sp>
    </p:spTree>
    <p:extLst>
      <p:ext uri="{BB962C8B-B14F-4D97-AF65-F5344CB8AC3E}">
        <p14:creationId xmlns:p14="http://schemas.microsoft.com/office/powerpoint/2010/main" val="706015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 name="ZoneTexte 1">
            <a:extLst>
              <a:ext uri="{FF2B5EF4-FFF2-40B4-BE49-F238E27FC236}">
                <a16:creationId xmlns:a16="http://schemas.microsoft.com/office/drawing/2014/main" id="{ADC9CC96-5CEA-5D4C-B619-8FF12F80B178}"/>
              </a:ext>
            </a:extLst>
          </p:cNvPr>
          <p:cNvSpPr txBox="1"/>
          <p:nvPr/>
        </p:nvSpPr>
        <p:spPr>
          <a:xfrm>
            <a:off x="971083" y="418619"/>
            <a:ext cx="10978630" cy="58785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b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 </a:t>
            </a:r>
            <a:endPar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Vu la disponibilité des vaccins</a:t>
            </a:r>
          </a:p>
          <a:p>
            <a:pPr marL="800100" marR="0" lvl="1" indent="-342900" algn="l" defTabSz="914400" rtl="0" eaLnBrk="1" fontAlgn="auto" latinLnBrk="0" hangingPunct="1">
              <a:lnSpc>
                <a:spcPct val="100000"/>
              </a:lnSpc>
              <a:spcBef>
                <a:spcPts val="0"/>
              </a:spcBef>
              <a:spcAft>
                <a:spcPts val="1800"/>
              </a:spcAft>
              <a:buClr>
                <a:srgbClr val="90C226"/>
              </a:buClr>
              <a:buSzTx/>
              <a:buFontTx/>
              <a:buAutoNum type="arabicParen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Assurer la meilleure protection possible des personnes à risques de complications</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800100" marR="0" lvl="1" indent="-342900" algn="l" defTabSz="914400" rtl="0" eaLnBrk="1" fontAlgn="auto" latinLnBrk="0" hangingPunct="1">
              <a:lnSpc>
                <a:spcPct val="100000"/>
              </a:lnSpc>
              <a:spcBef>
                <a:spcPts val="0"/>
              </a:spcBef>
              <a:spcAft>
                <a:spcPts val="1800"/>
              </a:spcAft>
              <a:buClr>
                <a:srgbClr val="90C226"/>
              </a:buClr>
              <a:buSzTx/>
              <a:buFontTx/>
              <a:buAutoNum type="arabicParen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personnes en bonne santé souhaitant cette année se faire vacciner  pour la première fois ne doivent pas priver de vaccin les personnes à risques. </a:t>
            </a:r>
          </a:p>
          <a:p>
            <a:pPr marL="800100" marR="0" lvl="1" indent="-342900" algn="l" defTabSz="914400" rtl="0" eaLnBrk="1" fontAlgn="auto" latinLnBrk="0" hangingPunct="1">
              <a:lnSpc>
                <a:spcPct val="100000"/>
              </a:lnSpc>
              <a:spcBef>
                <a:spcPts val="0"/>
              </a:spcBef>
              <a:spcAft>
                <a:spcPts val="600"/>
              </a:spcAft>
              <a:buClr>
                <a:srgbClr val="90C226"/>
              </a:buClr>
              <a:buSzTx/>
              <a:buFontTx/>
              <a:buAutoNum type="arabicParen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Il est donc demandé à tous les professionnels de prévoir </a:t>
            </a:r>
            <a:r>
              <a:rPr kumimoji="0" lang="fr-FR" sz="2000" b="1" i="0" u="none" strike="noStrike" kern="1200" cap="none" spc="0" normalizeH="0" baseline="0" noProof="0" dirty="0">
                <a:ln>
                  <a:noFill/>
                </a:ln>
                <a:solidFill>
                  <a:srgbClr val="90C226"/>
                </a:solidFill>
                <a:effectLst/>
                <a:uLnTx/>
                <a:uFillTx/>
                <a:latin typeface="Trebuchet MS" panose="020B0603020202020204"/>
                <a:ea typeface="+mn-ea"/>
                <a:cs typeface="+mn-cs"/>
              </a:rPr>
              <a:t>2 phases de vaccination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endPar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000" b="1" i="0" u="none" strike="noStrike" kern="1200" cap="none" spc="0" normalizeH="0" baseline="0" noProof="0" dirty="0">
                <a:ln>
                  <a:noFill/>
                </a:ln>
                <a:solidFill>
                  <a:srgbClr val="90C226"/>
                </a:solidFill>
                <a:effectLst/>
                <a:uLnTx/>
                <a:uFillTx/>
                <a:latin typeface="Trebuchet MS" panose="020B0603020202020204"/>
                <a:ea typeface="+mn-ea"/>
                <a:cs typeface="+mn-cs"/>
              </a:rPr>
              <a:t>Octobre- Début Novembre : </a:t>
            </a:r>
          </a:p>
          <a:p>
            <a:pPr marL="1657350" marR="0" lvl="3"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vaccination des personnes appartenant aux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catégories à risque</a:t>
            </a:r>
          </a:p>
          <a:p>
            <a:pPr marL="1657350" marR="0" lvl="3"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celles régulièrement en contact personnel ou professionnel avec elles </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000" b="1" i="0" u="none" strike="noStrike" kern="1200" cap="none" spc="0" normalizeH="0" baseline="0" noProof="0" dirty="0">
                <a:ln>
                  <a:noFill/>
                </a:ln>
                <a:solidFill>
                  <a:srgbClr val="90C226"/>
                </a:solidFill>
                <a:effectLst/>
                <a:uLnTx/>
                <a:uFillTx/>
                <a:latin typeface="Trebuchet MS" panose="020B0603020202020204"/>
                <a:ea typeface="+mn-ea"/>
                <a:cs typeface="+mn-cs"/>
              </a:rPr>
              <a:t>Après le 15 Novembre :</a:t>
            </a:r>
          </a:p>
          <a:p>
            <a:pPr marL="1657350" marR="0" lvl="3"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vaccination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des autres personnes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souhaitant se faire vacciner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black"/>
                </a:solidFill>
                <a:effectLst/>
                <a:uLnTx/>
                <a:uFillTx/>
                <a:latin typeface="Trebuchet MS" panose="020B060302020202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 name="ZoneTexte 14">
            <a:extLst>
              <a:ext uri="{FF2B5EF4-FFF2-40B4-BE49-F238E27FC236}">
                <a16:creationId xmlns:a16="http://schemas.microsoft.com/office/drawing/2014/main" id="{6BA10700-C819-7B49-8180-878292FA4523}"/>
              </a:ext>
            </a:extLst>
          </p:cNvPr>
          <p:cNvSpPr txBox="1"/>
          <p:nvPr/>
        </p:nvSpPr>
        <p:spPr>
          <a:xfrm>
            <a:off x="887753" y="568229"/>
            <a:ext cx="981689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Quelle stratégie de vaccination grippe cette année ? </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688145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3" name="Image 2">
            <a:extLst>
              <a:ext uri="{FF2B5EF4-FFF2-40B4-BE49-F238E27FC236}">
                <a16:creationId xmlns:a16="http://schemas.microsoft.com/office/drawing/2014/main" id="{046F6949-7C03-0547-BFF5-C7FF4F87D0B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02674" y="601962"/>
            <a:ext cx="10266091" cy="5798838"/>
          </a:xfrm>
          <a:prstGeom prst="rect">
            <a:avLst/>
          </a:prstGeom>
        </p:spPr>
      </p:pic>
    </p:spTree>
    <p:extLst>
      <p:ext uri="{BB962C8B-B14F-4D97-AF65-F5344CB8AC3E}">
        <p14:creationId xmlns:p14="http://schemas.microsoft.com/office/powerpoint/2010/main" val="1789807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contre le </a:t>
            </a:r>
            <a:r>
              <a:rPr lang="fr-FR" dirty="0" err="1"/>
              <a:t>Rotavirus</a:t>
            </a:r>
            <a:r>
              <a:rPr lang="fr-FR" dirty="0"/>
              <a:t> et COVID-19</a:t>
            </a:r>
          </a:p>
        </p:txBody>
      </p:sp>
      <p:sp>
        <p:nvSpPr>
          <p:cNvPr id="4" name="Rectangle 3">
            <a:extLst>
              <a:ext uri="{FF2B5EF4-FFF2-40B4-BE49-F238E27FC236}">
                <a16:creationId xmlns:a16="http://schemas.microsoft.com/office/drawing/2014/main" id="{B78BE524-0A16-D24F-A2B7-3F7E0D7E3539}"/>
              </a:ext>
            </a:extLst>
          </p:cNvPr>
          <p:cNvSpPr/>
          <p:nvPr/>
        </p:nvSpPr>
        <p:spPr>
          <a:xfrm>
            <a:off x="5303153" y="5218236"/>
            <a:ext cx="6109330" cy="14628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Les mesures d’hygiène COVID vont probablement réduire le poids des infections à </a:t>
            </a:r>
            <a:r>
              <a:rPr lang="fr-FR" dirty="0" err="1"/>
              <a:t>rotavirus</a:t>
            </a:r>
            <a:r>
              <a:rPr lang="fr-FR" dirty="0"/>
              <a:t> mais on ne peut imaginer que dans les collectivités d’enfants le poids de cette maladie ne reste pas significatif</a:t>
            </a:r>
          </a:p>
        </p:txBody>
      </p:sp>
      <p:sp>
        <p:nvSpPr>
          <p:cNvPr id="5" name="Rectangle 4">
            <a:extLst>
              <a:ext uri="{FF2B5EF4-FFF2-40B4-BE49-F238E27FC236}">
                <a16:creationId xmlns:a16="http://schemas.microsoft.com/office/drawing/2014/main" id="{3958D04D-956C-C946-86EA-C9493702479E}"/>
              </a:ext>
            </a:extLst>
          </p:cNvPr>
          <p:cNvSpPr/>
          <p:nvPr/>
        </p:nvSpPr>
        <p:spPr>
          <a:xfrm>
            <a:off x="779517" y="1545923"/>
            <a:ext cx="10963750" cy="4498667"/>
          </a:xfrm>
          <a:prstGeom prst="rect">
            <a:avLst/>
          </a:prstGeom>
        </p:spPr>
        <p:txBody>
          <a:bodyPr wrap="square">
            <a:spAutoFit/>
          </a:bodyPr>
          <a:lstStyle/>
          <a:p>
            <a:pPr marL="342900" lvl="0" indent="-342900">
              <a:spcAft>
                <a:spcPts val="600"/>
              </a:spcAft>
              <a:buClr>
                <a:srgbClr val="90C226"/>
              </a:buClr>
              <a:buSzPct val="80000"/>
              <a:buFont typeface="Wingdings 3" charset="2"/>
              <a:buChar char=""/>
              <a:defRPr/>
            </a:pPr>
            <a:r>
              <a:rPr lang="fr-FR" sz="2000" b="1" dirty="0">
                <a:solidFill>
                  <a:prstClr val="black"/>
                </a:solidFill>
              </a:rPr>
              <a:t>15 à 30 % des COVID symptomatiques chez l’enfant ont des signes digestifs</a:t>
            </a:r>
          </a:p>
          <a:p>
            <a:pPr marL="342900" lvl="0" indent="-342900">
              <a:spcAft>
                <a:spcPts val="600"/>
              </a:spcAft>
              <a:buClr>
                <a:srgbClr val="90C226"/>
              </a:buClr>
              <a:buSzPct val="80000"/>
              <a:buFont typeface="Wingdings 3" charset="2"/>
              <a:buChar char=""/>
              <a:defRPr/>
            </a:pPr>
            <a:r>
              <a:rPr lang="fr-FR" sz="2000" dirty="0">
                <a:solidFill>
                  <a:prstClr val="black"/>
                </a:solidFill>
              </a:rPr>
              <a:t>L’épidémie de </a:t>
            </a:r>
            <a:r>
              <a:rPr lang="fr-FR" sz="2000" dirty="0" err="1">
                <a:solidFill>
                  <a:prstClr val="black"/>
                </a:solidFill>
              </a:rPr>
              <a:t>Rotavirus</a:t>
            </a:r>
            <a:r>
              <a:rPr lang="fr-FR" sz="2000" dirty="0">
                <a:solidFill>
                  <a:prstClr val="black"/>
                </a:solidFill>
              </a:rPr>
              <a:t> survient toujours en hiver </a:t>
            </a:r>
            <a:r>
              <a:rPr lang="fr-FR" dirty="0">
                <a:solidFill>
                  <a:prstClr val="black"/>
                </a:solidFill>
              </a:rPr>
              <a:t>(au moment ou le risque COVID-19 sera maximum)</a:t>
            </a:r>
          </a:p>
          <a:p>
            <a:pPr marL="342900" lvl="0" indent="-342900">
              <a:spcAft>
                <a:spcPts val="600"/>
              </a:spcAft>
              <a:buClr>
                <a:srgbClr val="90C226"/>
              </a:buClr>
              <a:buSzPct val="80000"/>
              <a:buFont typeface="Wingdings 3" charset="2"/>
              <a:buChar char=""/>
              <a:defRPr/>
            </a:pPr>
            <a:r>
              <a:rPr lang="fr-FR" sz="2000" dirty="0">
                <a:solidFill>
                  <a:prstClr val="black"/>
                </a:solidFill>
              </a:rPr>
              <a:t>Les </a:t>
            </a:r>
            <a:r>
              <a:rPr lang="fr-FR" sz="2000" dirty="0" err="1">
                <a:solidFill>
                  <a:prstClr val="black"/>
                </a:solidFill>
              </a:rPr>
              <a:t>Rotavirus</a:t>
            </a:r>
            <a:r>
              <a:rPr lang="fr-FR" sz="2000" dirty="0">
                <a:solidFill>
                  <a:prstClr val="black"/>
                </a:solidFill>
              </a:rPr>
              <a:t> sont responsables en France de:</a:t>
            </a:r>
          </a:p>
          <a:p>
            <a:pPr marL="800100" lvl="1" indent="-342900">
              <a:spcAft>
                <a:spcPts val="600"/>
              </a:spcAft>
              <a:buClr>
                <a:srgbClr val="90C226"/>
              </a:buClr>
              <a:buSzPct val="80000"/>
              <a:buFont typeface="Wingdings 3" charset="2"/>
              <a:buChar char=""/>
              <a:defRPr/>
            </a:pPr>
            <a:r>
              <a:rPr lang="fr-FR" b="1" u="sng" dirty="0">
                <a:solidFill>
                  <a:prstClr val="black"/>
                </a:solidFill>
              </a:rPr>
              <a:t>&gt;</a:t>
            </a:r>
            <a:r>
              <a:rPr lang="fr-FR" b="1" dirty="0">
                <a:solidFill>
                  <a:prstClr val="black"/>
                </a:solidFill>
              </a:rPr>
              <a:t> 10 décès par an</a:t>
            </a:r>
          </a:p>
          <a:p>
            <a:pPr marL="800100" lvl="1" indent="-342900">
              <a:spcAft>
                <a:spcPts val="600"/>
              </a:spcAft>
              <a:buClr>
                <a:srgbClr val="90C226"/>
              </a:buClr>
              <a:buSzPct val="80000"/>
              <a:buFont typeface="Wingdings 3" charset="2"/>
              <a:buChar char=""/>
              <a:defRPr/>
            </a:pPr>
            <a:r>
              <a:rPr lang="fr-FR" b="1" dirty="0">
                <a:solidFill>
                  <a:prstClr val="black"/>
                </a:solidFill>
              </a:rPr>
              <a:t>15.000 hospitalisations</a:t>
            </a:r>
          </a:p>
          <a:p>
            <a:pPr marL="800100" lvl="1" indent="-342900">
              <a:spcAft>
                <a:spcPts val="600"/>
              </a:spcAft>
              <a:buClr>
                <a:srgbClr val="90C226"/>
              </a:buClr>
              <a:buSzPct val="80000"/>
              <a:buFont typeface="Wingdings 3" charset="2"/>
              <a:buChar char=""/>
              <a:defRPr/>
            </a:pPr>
            <a:r>
              <a:rPr lang="fr-FR" b="1" dirty="0">
                <a:solidFill>
                  <a:prstClr val="black"/>
                </a:solidFill>
              </a:rPr>
              <a:t>Des dizaines de milliers de passages aux urgences</a:t>
            </a:r>
          </a:p>
          <a:p>
            <a:pPr marL="800100" lvl="1" indent="-342900">
              <a:spcAft>
                <a:spcPts val="600"/>
              </a:spcAft>
              <a:buClr>
                <a:srgbClr val="90C226"/>
              </a:buClr>
              <a:buSzPct val="80000"/>
              <a:buFont typeface="Wingdings 3" charset="2"/>
              <a:buChar char=""/>
              <a:defRPr/>
            </a:pPr>
            <a:r>
              <a:rPr lang="fr-FR" b="1" dirty="0">
                <a:solidFill>
                  <a:prstClr val="black"/>
                </a:solidFill>
              </a:rPr>
              <a:t>Des centaines de milliers de consultations</a:t>
            </a:r>
          </a:p>
          <a:p>
            <a:pPr marL="342900" lvl="0" indent="-342900">
              <a:spcAft>
                <a:spcPts val="600"/>
              </a:spcAft>
              <a:buClr>
                <a:srgbClr val="90C226"/>
              </a:buClr>
              <a:buSzPct val="80000"/>
              <a:buFont typeface="Wingdings 3" charset="2"/>
              <a:buChar char=""/>
              <a:defRPr/>
            </a:pPr>
            <a:r>
              <a:rPr lang="fr-FR" sz="2000" dirty="0">
                <a:solidFill>
                  <a:prstClr val="black"/>
                </a:solidFill>
              </a:rPr>
              <a:t>Les vaccins contre les </a:t>
            </a:r>
            <a:r>
              <a:rPr lang="fr-FR" sz="2000" dirty="0" err="1">
                <a:solidFill>
                  <a:prstClr val="black"/>
                </a:solidFill>
              </a:rPr>
              <a:t>Rotavirus</a:t>
            </a:r>
            <a:r>
              <a:rPr lang="fr-FR" sz="2000" dirty="0">
                <a:solidFill>
                  <a:prstClr val="black"/>
                </a:solidFill>
              </a:rPr>
              <a:t> sont efficaces à </a:t>
            </a:r>
          </a:p>
          <a:p>
            <a:pPr marL="800100" lvl="1" indent="-342900">
              <a:spcAft>
                <a:spcPts val="600"/>
              </a:spcAft>
              <a:buClr>
                <a:srgbClr val="90C226"/>
              </a:buClr>
              <a:buSzPct val="80000"/>
              <a:buFont typeface="Wingdings 3" charset="2"/>
              <a:buChar char=""/>
              <a:defRPr/>
            </a:pPr>
            <a:r>
              <a:rPr lang="fr-FR" b="1" dirty="0">
                <a:solidFill>
                  <a:prstClr val="black"/>
                </a:solidFill>
              </a:rPr>
              <a:t>&gt; 95 % pour les hospitalisations</a:t>
            </a:r>
          </a:p>
          <a:p>
            <a:pPr marL="800100" lvl="1" indent="-342900">
              <a:spcAft>
                <a:spcPts val="600"/>
              </a:spcAft>
              <a:buClr>
                <a:srgbClr val="90C226"/>
              </a:buClr>
              <a:buSzPct val="80000"/>
              <a:buFont typeface="Wingdings 3" charset="2"/>
              <a:buChar char=""/>
              <a:defRPr/>
            </a:pPr>
            <a:r>
              <a:rPr lang="fr-FR" b="1" dirty="0">
                <a:solidFill>
                  <a:prstClr val="black"/>
                </a:solidFill>
              </a:rPr>
              <a:t>50 à 90 % pour le reste</a:t>
            </a:r>
          </a:p>
          <a:p>
            <a:pPr marL="342900" lvl="0" indent="-342900">
              <a:spcBef>
                <a:spcPts val="1000"/>
              </a:spcBef>
              <a:spcAft>
                <a:spcPts val="600"/>
              </a:spcAft>
              <a:buClr>
                <a:srgbClr val="90C226"/>
              </a:buClr>
              <a:buSzPct val="80000"/>
              <a:buFont typeface="Wingdings 3" charset="2"/>
              <a:buChar char=""/>
              <a:defRPr/>
            </a:pPr>
            <a:endParaRPr lang="fr-FR" sz="2000" dirty="0">
              <a:solidFill>
                <a:prstClr val="black"/>
              </a:solidFill>
            </a:endParaRPr>
          </a:p>
        </p:txBody>
      </p:sp>
    </p:spTree>
    <p:extLst>
      <p:ext uri="{BB962C8B-B14F-4D97-AF65-F5344CB8AC3E}">
        <p14:creationId xmlns:p14="http://schemas.microsoft.com/office/powerpoint/2010/main" val="2522134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 name="Rectangle : coins arrondis 2">
            <a:extLst>
              <a:ext uri="{FF2B5EF4-FFF2-40B4-BE49-F238E27FC236}">
                <a16:creationId xmlns:a16="http://schemas.microsoft.com/office/drawing/2014/main" id="{43B34F06-8D24-9148-9B19-9F97F43852CA}"/>
              </a:ext>
            </a:extLst>
          </p:cNvPr>
          <p:cNvSpPr/>
          <p:nvPr/>
        </p:nvSpPr>
        <p:spPr>
          <a:xfrm>
            <a:off x="5752214" y="3624942"/>
            <a:ext cx="5689134" cy="2177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400" b="1" i="1" u="none" strike="noStrike" kern="1200" cap="none" spc="0" normalizeH="0" baseline="0" noProof="0" dirty="0">
                <a:ln>
                  <a:noFill/>
                </a:ln>
                <a:solidFill>
                  <a:prstClr val="white"/>
                </a:solidFill>
                <a:effectLst/>
                <a:uLnTx/>
                <a:uFillTx/>
                <a:latin typeface="Trebuchet MS" panose="020B0603020202020204"/>
                <a:ea typeface="+mn-ea"/>
                <a:cs typeface="+mn-cs"/>
              </a:rPr>
              <a:t>Avertissement : </a:t>
            </a:r>
            <a:r>
              <a:rPr kumimoji="0" lang="fr-FR" sz="2200" b="1" i="1" u="none" strike="noStrike" kern="1200" cap="none" spc="0" normalizeH="0" baseline="0" noProof="0" dirty="0">
                <a:ln>
                  <a:noFill/>
                </a:ln>
                <a:solidFill>
                  <a:prstClr val="white"/>
                </a:solidFill>
                <a:effectLst/>
                <a:uLnTx/>
                <a:uFillTx/>
                <a:latin typeface="Trebuchet MS" panose="020B0603020202020204"/>
                <a:ea typeface="+mn-ea"/>
                <a:cs typeface="+mn-cs"/>
              </a:rPr>
              <a:t>Il persiste encore de très nombreuses inconnues sur </a:t>
            </a:r>
          </a:p>
          <a:p>
            <a:pPr marL="742950" marR="0" lvl="1" indent="-285750" algn="l" defTabSz="457200" rtl="0" eaLnBrk="1" fontAlgn="auto" latinLnBrk="0" hangingPunct="1">
              <a:lnSpc>
                <a:spcPct val="100000"/>
              </a:lnSpc>
              <a:spcBef>
                <a:spcPts val="1000"/>
              </a:spcBef>
              <a:spcAft>
                <a:spcPts val="0"/>
              </a:spcAft>
              <a:buClr>
                <a:schemeClr val="bg1"/>
              </a:buClr>
              <a:buSzPct val="80000"/>
              <a:buFont typeface="Wingdings" pitchFamily="2" charset="2"/>
              <a:buChar char="§"/>
              <a:tabLst/>
              <a:defRPr/>
            </a:pP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ce virus</a:t>
            </a:r>
          </a:p>
          <a:p>
            <a:pPr marL="742950" marR="0" lvl="1" indent="-285750" algn="l" defTabSz="457200" rtl="0" eaLnBrk="1" fontAlgn="auto" latinLnBrk="0" hangingPunct="1">
              <a:lnSpc>
                <a:spcPct val="100000"/>
              </a:lnSpc>
              <a:spcBef>
                <a:spcPts val="1000"/>
              </a:spcBef>
              <a:spcAft>
                <a:spcPts val="0"/>
              </a:spcAft>
              <a:buClr>
                <a:schemeClr val="bg1"/>
              </a:buClr>
              <a:buSzPct val="80000"/>
              <a:buFont typeface="Wingdings" pitchFamily="2" charset="2"/>
              <a:buChar char="§"/>
              <a:tabLst/>
              <a:defRPr/>
            </a:pP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cette pandémie</a:t>
            </a:r>
          </a:p>
          <a:p>
            <a:pPr marL="742950" marR="0" lvl="1" indent="-285750" algn="l" defTabSz="457200" rtl="0" eaLnBrk="1" fontAlgn="auto" latinLnBrk="0" hangingPunct="1">
              <a:lnSpc>
                <a:spcPct val="100000"/>
              </a:lnSpc>
              <a:spcBef>
                <a:spcPts val="1000"/>
              </a:spcBef>
              <a:spcAft>
                <a:spcPts val="0"/>
              </a:spcAft>
              <a:buClr>
                <a:schemeClr val="bg1"/>
              </a:buClr>
              <a:buSzPct val="80000"/>
              <a:buFont typeface="Wingdings" pitchFamily="2" charset="2"/>
              <a:buChar char="§"/>
              <a:tabLst/>
              <a:defRPr/>
            </a:pP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les traitements</a:t>
            </a:r>
          </a:p>
        </p:txBody>
      </p:sp>
      <p:pic>
        <p:nvPicPr>
          <p:cNvPr id="9" name="Image 8" descr="Une image contenant personne, intérieur, regardant, femme&#10;&#10;Description générée automatiquement">
            <a:extLst>
              <a:ext uri="{FF2B5EF4-FFF2-40B4-BE49-F238E27FC236}">
                <a16:creationId xmlns:a16="http://schemas.microsoft.com/office/drawing/2014/main" id="{044A13F8-C597-5B46-8648-E2A873FB258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73381" y="2049537"/>
            <a:ext cx="2701933" cy="3556138"/>
          </a:xfrm>
          <a:prstGeom prst="rect">
            <a:avLst/>
          </a:prstGeom>
        </p:spPr>
      </p:pic>
      <p:sp>
        <p:nvSpPr>
          <p:cNvPr id="13" name="Rectangle 12">
            <a:extLst>
              <a:ext uri="{FF2B5EF4-FFF2-40B4-BE49-F238E27FC236}">
                <a16:creationId xmlns:a16="http://schemas.microsoft.com/office/drawing/2014/main" id="{D5F29C15-D158-4849-AFD0-B2BE0D5590B1}"/>
              </a:ext>
            </a:extLst>
          </p:cNvPr>
          <p:cNvSpPr/>
          <p:nvPr/>
        </p:nvSpPr>
        <p:spPr>
          <a:xfrm>
            <a:off x="4480801" y="1961858"/>
            <a:ext cx="6931682" cy="836126"/>
          </a:xfrm>
          <a:prstGeom prst="rect">
            <a:avLst/>
          </a:prstGeom>
        </p:spPr>
        <p:txBody>
          <a:bodyPr wrap="square">
            <a:spAutoFit/>
          </a:bodyPr>
          <a:lstStyle/>
          <a:p>
            <a:pPr marL="342900" lvl="0" indent="-342900" defTabSz="457200">
              <a:spcBef>
                <a:spcPts val="1000"/>
              </a:spcBef>
              <a:buClr>
                <a:srgbClr val="90C226"/>
              </a:buClr>
              <a:buSzPct val="80000"/>
              <a:buFont typeface="Wingdings 3" charset="2"/>
              <a:buChar char=""/>
              <a:defRPr/>
            </a:pPr>
            <a:r>
              <a:rPr lang="fr-FR" sz="2000" b="1" dirty="0">
                <a:solidFill>
                  <a:prstClr val="black">
                    <a:lumMod val="75000"/>
                    <a:lumOff val="25000"/>
                  </a:prstClr>
                </a:solidFill>
              </a:rPr>
              <a:t>La pratique des vaccinations en période de pandémie</a:t>
            </a:r>
          </a:p>
          <a:p>
            <a:pPr marL="342900" lvl="0" indent="-342900" defTabSz="457200">
              <a:spcBef>
                <a:spcPts val="1000"/>
              </a:spcBef>
              <a:buClr>
                <a:srgbClr val="90C226"/>
              </a:buClr>
              <a:buSzPct val="80000"/>
              <a:buFont typeface="Wingdings 3" charset="2"/>
              <a:buChar char=""/>
              <a:defRPr/>
            </a:pPr>
            <a:r>
              <a:rPr lang="fr-FR" sz="2000" b="1" dirty="0">
                <a:solidFill>
                  <a:prstClr val="black">
                    <a:lumMod val="75000"/>
                    <a:lumOff val="25000"/>
                  </a:prstClr>
                </a:solidFill>
              </a:rPr>
              <a:t>Les vaccins contre le SARS-CoV-2</a:t>
            </a:r>
          </a:p>
        </p:txBody>
      </p:sp>
      <p:sp>
        <p:nvSpPr>
          <p:cNvPr id="16" name="ZoneTexte 15">
            <a:extLst>
              <a:ext uri="{FF2B5EF4-FFF2-40B4-BE49-F238E27FC236}">
                <a16:creationId xmlns:a16="http://schemas.microsoft.com/office/drawing/2014/main" id="{EACE86D9-947A-D14A-BC28-F0B1EBC5AE99}"/>
              </a:ext>
            </a:extLst>
          </p:cNvPr>
          <p:cNvSpPr txBox="1"/>
          <p:nvPr/>
        </p:nvSpPr>
        <p:spPr>
          <a:xfrm>
            <a:off x="2906486" y="740229"/>
            <a:ext cx="184731" cy="369332"/>
          </a:xfrm>
          <a:prstGeom prst="rect">
            <a:avLst/>
          </a:prstGeom>
          <a:noFill/>
        </p:spPr>
        <p:txBody>
          <a:bodyPr wrap="none" rtlCol="0">
            <a:spAutoFit/>
          </a:bodyPr>
          <a:lstStyle/>
          <a:p>
            <a:endParaRPr lang="fr-FR" dirty="0"/>
          </a:p>
        </p:txBody>
      </p:sp>
      <p:sp>
        <p:nvSpPr>
          <p:cNvPr id="17" name="Rectangle 16">
            <a:extLst>
              <a:ext uri="{FF2B5EF4-FFF2-40B4-BE49-F238E27FC236}">
                <a16:creationId xmlns:a16="http://schemas.microsoft.com/office/drawing/2014/main" id="{01B9EE26-75FA-4845-BD78-9645C96AE917}"/>
              </a:ext>
            </a:extLst>
          </p:cNvPr>
          <p:cNvSpPr/>
          <p:nvPr/>
        </p:nvSpPr>
        <p:spPr>
          <a:xfrm>
            <a:off x="1316921" y="450651"/>
            <a:ext cx="4791505" cy="584775"/>
          </a:xfrm>
          <a:prstGeom prst="rect">
            <a:avLst/>
          </a:prstGeom>
        </p:spPr>
        <p:txBody>
          <a:bodyPr wrap="none">
            <a:spAutoFit/>
          </a:bodyPr>
          <a:lstStyle/>
          <a:p>
            <a:r>
              <a:rPr lang="fr-FR" sz="3200" dirty="0">
                <a:solidFill>
                  <a:srgbClr val="90C226"/>
                </a:solidFill>
              </a:rPr>
              <a:t>Vaccination  &amp; COVID-19 </a:t>
            </a:r>
            <a:endParaRPr lang="fr-FR" dirty="0"/>
          </a:p>
        </p:txBody>
      </p:sp>
    </p:spTree>
    <p:extLst>
      <p:ext uri="{BB962C8B-B14F-4D97-AF65-F5344CB8AC3E}">
        <p14:creationId xmlns:p14="http://schemas.microsoft.com/office/powerpoint/2010/main" val="3340577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contre le </a:t>
            </a:r>
            <a:r>
              <a:rPr lang="fr-FR" dirty="0" err="1"/>
              <a:t>Rotavirus</a:t>
            </a:r>
            <a:r>
              <a:rPr lang="fr-FR" dirty="0"/>
              <a:t> et COVID-19</a:t>
            </a:r>
          </a:p>
        </p:txBody>
      </p:sp>
      <p:sp>
        <p:nvSpPr>
          <p:cNvPr id="5" name="Rectangle 4">
            <a:extLst>
              <a:ext uri="{FF2B5EF4-FFF2-40B4-BE49-F238E27FC236}">
                <a16:creationId xmlns:a16="http://schemas.microsoft.com/office/drawing/2014/main" id="{3958D04D-956C-C946-86EA-C9493702479E}"/>
              </a:ext>
            </a:extLst>
          </p:cNvPr>
          <p:cNvSpPr/>
          <p:nvPr/>
        </p:nvSpPr>
        <p:spPr>
          <a:xfrm>
            <a:off x="779517" y="1545923"/>
            <a:ext cx="10963750" cy="2462213"/>
          </a:xfrm>
          <a:prstGeom prst="rect">
            <a:avLst/>
          </a:prstGeom>
          <a:noFill/>
          <a:ln>
            <a:noFill/>
          </a:ln>
        </p:spPr>
        <p:txBody>
          <a:bodyPr wrap="square">
            <a:spAutoFit/>
          </a:bodyPr>
          <a:lstStyle/>
          <a:p>
            <a:pPr>
              <a:spcAft>
                <a:spcPts val="600"/>
              </a:spcAft>
            </a:pPr>
            <a:r>
              <a:rPr lang="fr-FR" sz="2200" b="1" dirty="0">
                <a:solidFill>
                  <a:schemeClr val="tx2"/>
                </a:solidFill>
              </a:rPr>
              <a:t>Recommander, rembourser, et généraliser la vaccination contre les </a:t>
            </a:r>
            <a:r>
              <a:rPr lang="fr-FR" sz="2200" b="1" dirty="0" err="1">
                <a:solidFill>
                  <a:schemeClr val="tx2"/>
                </a:solidFill>
              </a:rPr>
              <a:t>rotavirus</a:t>
            </a:r>
            <a:r>
              <a:rPr lang="fr-FR" sz="2200" b="1" dirty="0">
                <a:solidFill>
                  <a:schemeClr val="tx2"/>
                </a:solidFill>
              </a:rPr>
              <a:t> en période de pandémie offrent deux avantages supplémentaires : </a:t>
            </a:r>
          </a:p>
          <a:p>
            <a:pPr marL="742950" lvl="1" indent="-285750">
              <a:spcAft>
                <a:spcPts val="600"/>
              </a:spcAft>
              <a:buFont typeface="Arial" panose="020B0604020202020204" pitchFamily="34" charset="0"/>
              <a:buChar char="•"/>
            </a:pPr>
            <a:r>
              <a:rPr lang="fr-FR" sz="2000" dirty="0">
                <a:solidFill>
                  <a:schemeClr val="tx2"/>
                </a:solidFill>
              </a:rPr>
              <a:t>Ne pas alourdir la charge de soins et "le fardeau" des structures sanitaires (cabinet médicaux, urgences hospitalières, service de pédiatrie)en diminuant de façon drastique les épisodes de gastro-entérites chez les petits nourrissons </a:t>
            </a:r>
          </a:p>
          <a:p>
            <a:pPr marL="742950" lvl="1" indent="-285750">
              <a:buFont typeface="Arial" panose="020B0604020202020204" pitchFamily="34" charset="0"/>
              <a:buChar char="•"/>
            </a:pPr>
            <a:r>
              <a:rPr lang="fr-FR" sz="2000" dirty="0">
                <a:solidFill>
                  <a:schemeClr val="tx2"/>
                </a:solidFill>
              </a:rPr>
              <a:t>Réduire la fréquence chez l’enfant des opportunités de suspecter une COVID-19 et ses conséquences (tests PCR et mesures d’éviction personnelles et familiales). </a:t>
            </a:r>
          </a:p>
        </p:txBody>
      </p:sp>
      <p:sp>
        <p:nvSpPr>
          <p:cNvPr id="2" name="ZoneTexte 1">
            <a:extLst>
              <a:ext uri="{FF2B5EF4-FFF2-40B4-BE49-F238E27FC236}">
                <a16:creationId xmlns:a16="http://schemas.microsoft.com/office/drawing/2014/main" id="{AD55FEB4-92DD-2C40-8E1D-10FE65174DC5}"/>
              </a:ext>
            </a:extLst>
          </p:cNvPr>
          <p:cNvSpPr txBox="1"/>
          <p:nvPr/>
        </p:nvSpPr>
        <p:spPr>
          <a:xfrm>
            <a:off x="2496444" y="6161038"/>
            <a:ext cx="7592976" cy="646331"/>
          </a:xfrm>
          <a:prstGeom prst="rect">
            <a:avLst/>
          </a:prstGeom>
          <a:noFill/>
        </p:spPr>
        <p:txBody>
          <a:bodyPr wrap="none" rtlCol="0">
            <a:spAutoFit/>
          </a:bodyPr>
          <a:lstStyle/>
          <a:p>
            <a:r>
              <a:rPr lang="fr-FR" sz="1200" dirty="0">
                <a:solidFill>
                  <a:schemeClr val="accent1"/>
                </a:solidFill>
                <a:hlinkClick r:id="rId4"/>
              </a:rPr>
              <a:t>http://www.academie-medecine.fr/wp-content/uploads/2020/07/Vaccination-rotavirus-et-Covid-191.pdf</a:t>
            </a:r>
            <a:endParaRPr lang="fr-FR" sz="1200" dirty="0">
              <a:solidFill>
                <a:schemeClr val="accent1"/>
              </a:solidFill>
            </a:endParaRPr>
          </a:p>
          <a:p>
            <a:r>
              <a:rPr lang="fr-FR" sz="1200" dirty="0">
                <a:solidFill>
                  <a:schemeClr val="accent1"/>
                </a:solidFill>
              </a:rPr>
              <a:t>Liens pédiatres</a:t>
            </a:r>
          </a:p>
          <a:p>
            <a:r>
              <a:rPr lang="fr-FR" sz="1200" dirty="0">
                <a:solidFill>
                  <a:schemeClr val="accent1"/>
                </a:solidFill>
                <a:hlinkClick r:id="rId5"/>
              </a:rPr>
              <a:t>https://journals.lww.com/pidj/Abstract/2020/07000/Impact_of_Routine_Rotavirus_Vaccination_in.12.aspx</a:t>
            </a:r>
            <a:endParaRPr lang="fr-FR" sz="1200" dirty="0">
              <a:solidFill>
                <a:schemeClr val="accent1"/>
              </a:solidFill>
            </a:endParaRPr>
          </a:p>
        </p:txBody>
      </p:sp>
      <p:sp>
        <p:nvSpPr>
          <p:cNvPr id="4" name="ZoneTexte 3">
            <a:extLst>
              <a:ext uri="{FF2B5EF4-FFF2-40B4-BE49-F238E27FC236}">
                <a16:creationId xmlns:a16="http://schemas.microsoft.com/office/drawing/2014/main" id="{A85B192E-6D65-F940-875C-723F4307218F}"/>
              </a:ext>
            </a:extLst>
          </p:cNvPr>
          <p:cNvSpPr txBox="1"/>
          <p:nvPr/>
        </p:nvSpPr>
        <p:spPr>
          <a:xfrm>
            <a:off x="494027" y="4150391"/>
            <a:ext cx="11574066" cy="1431161"/>
          </a:xfrm>
          <a:prstGeom prst="rect">
            <a:avLst/>
          </a:prstGeom>
          <a:noFill/>
        </p:spPr>
        <p:txBody>
          <a:bodyPr wrap="none" rtlCol="0">
            <a:spAutoFit/>
          </a:bodyPr>
          <a:lstStyle/>
          <a:p>
            <a:pPr marL="342900" lvl="0" indent="-342900">
              <a:spcAft>
                <a:spcPts val="600"/>
              </a:spcAft>
              <a:buClr>
                <a:srgbClr val="90C226"/>
              </a:buClr>
              <a:buSzPct val="80000"/>
              <a:buFont typeface="Wingdings 3" charset="2"/>
              <a:buChar char=""/>
              <a:defRPr/>
            </a:pPr>
            <a:r>
              <a:rPr lang="fr-FR" dirty="0">
                <a:solidFill>
                  <a:prstClr val="black"/>
                </a:solidFill>
              </a:rPr>
              <a:t>L’Académie de Médecine, </a:t>
            </a:r>
            <a:r>
              <a:rPr lang="fr-FR" dirty="0" err="1">
                <a:solidFill>
                  <a:prstClr val="black"/>
                </a:solidFill>
              </a:rPr>
              <a:t>InfoVac</a:t>
            </a:r>
            <a:r>
              <a:rPr lang="fr-FR" dirty="0">
                <a:solidFill>
                  <a:prstClr val="black"/>
                </a:solidFill>
              </a:rPr>
              <a:t>, l’ensemble des pédiatres ont plaidé pour cette recommandation</a:t>
            </a:r>
          </a:p>
          <a:p>
            <a:pPr marL="342900" lvl="0" indent="-342900">
              <a:spcAft>
                <a:spcPts val="600"/>
              </a:spcAft>
              <a:buClr>
                <a:srgbClr val="90C226"/>
              </a:buClr>
              <a:buSzPct val="80000"/>
              <a:buFont typeface="Wingdings 3" charset="2"/>
              <a:buChar char=""/>
              <a:defRPr/>
            </a:pPr>
            <a:r>
              <a:rPr lang="fr-FR" dirty="0">
                <a:solidFill>
                  <a:prstClr val="black"/>
                </a:solidFill>
              </a:rPr>
              <a:t>D’autant plus qu’une étude Allemande très récente est venue confirmée l’efficacité et la bonne tolérance</a:t>
            </a:r>
          </a:p>
          <a:p>
            <a:pPr lvl="0">
              <a:spcAft>
                <a:spcPts val="600"/>
              </a:spcAft>
              <a:buClr>
                <a:srgbClr val="90C226"/>
              </a:buClr>
              <a:buSzPct val="80000"/>
              <a:defRPr/>
            </a:pPr>
            <a:r>
              <a:rPr lang="fr-FR" dirty="0">
                <a:solidFill>
                  <a:prstClr val="black"/>
                </a:solidFill>
              </a:rPr>
              <a:t> de cette vaccination</a:t>
            </a:r>
          </a:p>
          <a:p>
            <a:endParaRPr lang="fr-FR" dirty="0"/>
          </a:p>
        </p:txBody>
      </p:sp>
    </p:spTree>
    <p:extLst>
      <p:ext uri="{BB962C8B-B14F-4D97-AF65-F5344CB8AC3E}">
        <p14:creationId xmlns:p14="http://schemas.microsoft.com/office/powerpoint/2010/main" val="27725330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contre le </a:t>
            </a:r>
            <a:r>
              <a:rPr lang="fr-FR" dirty="0" err="1"/>
              <a:t>Rotavirus</a:t>
            </a:r>
            <a:r>
              <a:rPr lang="fr-FR" dirty="0"/>
              <a:t> et COVID-19</a:t>
            </a:r>
          </a:p>
        </p:txBody>
      </p:sp>
      <p:pic>
        <p:nvPicPr>
          <p:cNvPr id="4" name="Image 3" descr="Une image contenant oiseau, table&#10;&#10;Description générée automatiquement">
            <a:extLst>
              <a:ext uri="{FF2B5EF4-FFF2-40B4-BE49-F238E27FC236}">
                <a16:creationId xmlns:a16="http://schemas.microsoft.com/office/drawing/2014/main" id="{BBE747E8-10E2-CA4D-A32C-1C449E7C438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3381" y="1756731"/>
            <a:ext cx="10385502" cy="2893615"/>
          </a:xfrm>
          <a:prstGeom prst="rect">
            <a:avLst/>
          </a:prstGeom>
        </p:spPr>
      </p:pic>
      <p:pic>
        <p:nvPicPr>
          <p:cNvPr id="7" name="Image 6">
            <a:extLst>
              <a:ext uri="{FF2B5EF4-FFF2-40B4-BE49-F238E27FC236}">
                <a16:creationId xmlns:a16="http://schemas.microsoft.com/office/drawing/2014/main" id="{987D9865-4D5B-E342-A0AA-C33EAC2069C8}"/>
              </a:ext>
            </a:extLst>
          </p:cNvPr>
          <p:cNvPicPr>
            <a:picLocks noChangeAspect="1"/>
          </p:cNvPicPr>
          <p:nvPr/>
        </p:nvPicPr>
        <p:blipFill>
          <a:blip r:embed="rId5"/>
          <a:stretch>
            <a:fillRect/>
          </a:stretch>
        </p:blipFill>
        <p:spPr>
          <a:xfrm>
            <a:off x="6193311" y="5719685"/>
            <a:ext cx="5067300" cy="546100"/>
          </a:xfrm>
          <a:prstGeom prst="rect">
            <a:avLst/>
          </a:prstGeom>
        </p:spPr>
      </p:pic>
    </p:spTree>
    <p:extLst>
      <p:ext uri="{BB962C8B-B14F-4D97-AF65-F5344CB8AC3E}">
        <p14:creationId xmlns:p14="http://schemas.microsoft.com/office/powerpoint/2010/main" val="347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contre les </a:t>
            </a:r>
            <a:r>
              <a:rPr lang="fr-FR" dirty="0" err="1"/>
              <a:t>Rotavirus</a:t>
            </a:r>
            <a:r>
              <a:rPr lang="fr-FR" dirty="0"/>
              <a:t> et COVID-19</a:t>
            </a:r>
          </a:p>
        </p:txBody>
      </p:sp>
      <p:pic>
        <p:nvPicPr>
          <p:cNvPr id="7" name="Image 6" descr="Une image contenant capture d’écran&#10;&#10;Description générée automatiquement">
            <a:extLst>
              <a:ext uri="{FF2B5EF4-FFF2-40B4-BE49-F238E27FC236}">
                <a16:creationId xmlns:a16="http://schemas.microsoft.com/office/drawing/2014/main" id="{46D224AB-27F8-B240-B926-76075739127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449" y="1508232"/>
            <a:ext cx="10310648" cy="4961515"/>
          </a:xfrm>
          <a:prstGeom prst="rect">
            <a:avLst/>
          </a:prstGeom>
        </p:spPr>
      </p:pic>
    </p:spTree>
    <p:extLst>
      <p:ext uri="{BB962C8B-B14F-4D97-AF65-F5344CB8AC3E}">
        <p14:creationId xmlns:p14="http://schemas.microsoft.com/office/powerpoint/2010/main" val="3451933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contre les </a:t>
            </a:r>
            <a:r>
              <a:rPr lang="fr-FR" dirty="0" err="1"/>
              <a:t>Rotavirus</a:t>
            </a:r>
            <a:r>
              <a:rPr lang="fr-FR" dirty="0"/>
              <a:t> et COVID-19</a:t>
            </a:r>
          </a:p>
        </p:txBody>
      </p:sp>
      <p:pic>
        <p:nvPicPr>
          <p:cNvPr id="4" name="Image 3">
            <a:extLst>
              <a:ext uri="{FF2B5EF4-FFF2-40B4-BE49-F238E27FC236}">
                <a16:creationId xmlns:a16="http://schemas.microsoft.com/office/drawing/2014/main" id="{B234A207-C0EB-664D-8180-D7DAF2D232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13195" y="1433871"/>
            <a:ext cx="10499834" cy="4756881"/>
          </a:xfrm>
          <a:prstGeom prst="rect">
            <a:avLst/>
          </a:prstGeom>
        </p:spPr>
      </p:pic>
    </p:spTree>
    <p:extLst>
      <p:ext uri="{BB962C8B-B14F-4D97-AF65-F5344CB8AC3E}">
        <p14:creationId xmlns:p14="http://schemas.microsoft.com/office/powerpoint/2010/main" val="559763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contre les </a:t>
            </a:r>
            <a:r>
              <a:rPr lang="fr-FR" dirty="0" err="1"/>
              <a:t>Rotavirus</a:t>
            </a:r>
            <a:r>
              <a:rPr lang="fr-FR" dirty="0"/>
              <a:t> et COVID-19</a:t>
            </a:r>
          </a:p>
        </p:txBody>
      </p:sp>
      <p:pic>
        <p:nvPicPr>
          <p:cNvPr id="4" name="Image 3">
            <a:extLst>
              <a:ext uri="{FF2B5EF4-FFF2-40B4-BE49-F238E27FC236}">
                <a16:creationId xmlns:a16="http://schemas.microsoft.com/office/drawing/2014/main" id="{784EAFB4-E92C-7540-B05D-DE31B0046E0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28800" y="1232028"/>
            <a:ext cx="8618329" cy="5270377"/>
          </a:xfrm>
          <a:prstGeom prst="rect">
            <a:avLst/>
          </a:prstGeom>
        </p:spPr>
      </p:pic>
    </p:spTree>
    <p:extLst>
      <p:ext uri="{BB962C8B-B14F-4D97-AF65-F5344CB8AC3E}">
        <p14:creationId xmlns:p14="http://schemas.microsoft.com/office/powerpoint/2010/main" val="3719210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795438" y="2139434"/>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et la COVID-19</a:t>
            </a:r>
          </a:p>
        </p:txBody>
      </p:sp>
      <p:pic>
        <p:nvPicPr>
          <p:cNvPr id="5" name="Image 4">
            <a:extLst>
              <a:ext uri="{FF2B5EF4-FFF2-40B4-BE49-F238E27FC236}">
                <a16:creationId xmlns:a16="http://schemas.microsoft.com/office/drawing/2014/main" id="{1A63009F-5908-6545-8F7A-119B9A50DC5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0820" y="3460234"/>
            <a:ext cx="2566434" cy="541598"/>
          </a:xfrm>
          <a:prstGeom prst="rect">
            <a:avLst/>
          </a:prstGeom>
        </p:spPr>
      </p:pic>
      <p:pic>
        <p:nvPicPr>
          <p:cNvPr id="9" name="Image 8" descr="Une image contenant capture d’écran&#10;&#10;Description générée automatiquement">
            <a:extLst>
              <a:ext uri="{FF2B5EF4-FFF2-40B4-BE49-F238E27FC236}">
                <a16:creationId xmlns:a16="http://schemas.microsoft.com/office/drawing/2014/main" id="{954E245F-A183-6C44-9F65-F874FA09E2C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8950" y="4343400"/>
            <a:ext cx="3959264" cy="2197100"/>
          </a:xfrm>
          <a:prstGeom prst="rect">
            <a:avLst/>
          </a:prstGeom>
        </p:spPr>
      </p:pic>
      <p:pic>
        <p:nvPicPr>
          <p:cNvPr id="15" name="Image 14" descr="Une image contenant capture d’écran&#10;&#10;Description générée automatiquement">
            <a:extLst>
              <a:ext uri="{FF2B5EF4-FFF2-40B4-BE49-F238E27FC236}">
                <a16:creationId xmlns:a16="http://schemas.microsoft.com/office/drawing/2014/main" id="{20851694-4220-0843-AB70-9FEFBAE72FD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57994" y="3499687"/>
            <a:ext cx="3078050" cy="3176418"/>
          </a:xfrm>
          <a:prstGeom prst="rect">
            <a:avLst/>
          </a:prstGeom>
        </p:spPr>
      </p:pic>
      <p:pic>
        <p:nvPicPr>
          <p:cNvPr id="27" name="Image 26">
            <a:extLst>
              <a:ext uri="{FF2B5EF4-FFF2-40B4-BE49-F238E27FC236}">
                <a16:creationId xmlns:a16="http://schemas.microsoft.com/office/drawing/2014/main" id="{F1F2829B-9928-EB4B-8934-D1989D10C90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499662" y="3512107"/>
            <a:ext cx="2679987" cy="3188732"/>
          </a:xfrm>
          <a:prstGeom prst="rect">
            <a:avLst/>
          </a:prstGeom>
        </p:spPr>
      </p:pic>
      <p:pic>
        <p:nvPicPr>
          <p:cNvPr id="4" name="Image 3" descr="Une image contenant objet, horloge, femme, tenant&#10;&#10;Description générée automatiquement">
            <a:extLst>
              <a:ext uri="{FF2B5EF4-FFF2-40B4-BE49-F238E27FC236}">
                <a16:creationId xmlns:a16="http://schemas.microsoft.com/office/drawing/2014/main" id="{02CD6275-567A-E140-9DDB-8E3EFB96B1C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60820" y="0"/>
            <a:ext cx="3078050" cy="1747001"/>
          </a:xfrm>
          <a:prstGeom prst="rect">
            <a:avLst/>
          </a:prstGeom>
        </p:spPr>
      </p:pic>
    </p:spTree>
    <p:extLst>
      <p:ext uri="{BB962C8B-B14F-4D97-AF65-F5344CB8AC3E}">
        <p14:creationId xmlns:p14="http://schemas.microsoft.com/office/powerpoint/2010/main" val="1317703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6" name="Image 5">
            <a:extLst>
              <a:ext uri="{FF2B5EF4-FFF2-40B4-BE49-F238E27FC236}">
                <a16:creationId xmlns:a16="http://schemas.microsoft.com/office/drawing/2014/main" id="{D3F068F2-7BA1-7141-8433-82559D1AB4B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63519" y="1626570"/>
            <a:ext cx="5608853" cy="4467517"/>
          </a:xfrm>
          <a:prstGeom prst="rect">
            <a:avLst/>
          </a:prstGeom>
          <a:ln>
            <a:solidFill>
              <a:schemeClr val="tx1">
                <a:lumMod val="75000"/>
                <a:lumOff val="25000"/>
              </a:schemeClr>
            </a:solidFill>
          </a:ln>
        </p:spPr>
      </p:pic>
      <p:sp>
        <p:nvSpPr>
          <p:cNvPr id="13" name="ZoneTexte 12">
            <a:extLst>
              <a:ext uri="{FF2B5EF4-FFF2-40B4-BE49-F238E27FC236}">
                <a16:creationId xmlns:a16="http://schemas.microsoft.com/office/drawing/2014/main" id="{49009959-B46E-8640-8891-AFAC3AC814B1}"/>
              </a:ext>
            </a:extLst>
          </p:cNvPr>
          <p:cNvSpPr txBox="1"/>
          <p:nvPr/>
        </p:nvSpPr>
        <p:spPr>
          <a:xfrm>
            <a:off x="4100674" y="6269105"/>
            <a:ext cx="549473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Krammer</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F, Nature 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/10.1038/s41586-020-2798-3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1"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 name="Titre 1">
            <a:extLst>
              <a:ext uri="{FF2B5EF4-FFF2-40B4-BE49-F238E27FC236}">
                <a16:creationId xmlns:a16="http://schemas.microsoft.com/office/drawing/2014/main" id="{111E3836-77F7-AC4B-BC17-94EFA158F7BF}"/>
              </a:ext>
            </a:extLst>
          </p:cNvPr>
          <p:cNvSpPr txBox="1">
            <a:spLocks noGrp="1"/>
          </p:cNvSpPr>
          <p:nvPr>
            <p:ph type="title"/>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 </a:t>
            </a:r>
            <a:r>
              <a:rPr lang="fr-FR"/>
              <a:t>types de vaccins </a:t>
            </a:r>
            <a:r>
              <a:rPr lang="fr-FR" dirty="0"/>
              <a:t>contre le SARS-CoV-2</a:t>
            </a:r>
          </a:p>
        </p:txBody>
      </p:sp>
    </p:spTree>
    <p:extLst>
      <p:ext uri="{BB962C8B-B14F-4D97-AF65-F5344CB8AC3E}">
        <p14:creationId xmlns:p14="http://schemas.microsoft.com/office/powerpoint/2010/main" val="2012690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397081" y="3236770"/>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677334" y="1093329"/>
            <a:ext cx="10330717"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&gt; 155 vaccins contre le SARS-CoV-2 sont en développement</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a:t>
            </a:r>
          </a:p>
        </p:txBody>
      </p:sp>
      <p:sp>
        <p:nvSpPr>
          <p:cNvPr id="25" name="ZoneTexte 24">
            <a:extLst>
              <a:ext uri="{FF2B5EF4-FFF2-40B4-BE49-F238E27FC236}">
                <a16:creationId xmlns:a16="http://schemas.microsoft.com/office/drawing/2014/main" id="{9047E030-F5B1-2D42-AAD6-14447848EF63}"/>
              </a:ext>
            </a:extLst>
          </p:cNvPr>
          <p:cNvSpPr txBox="1"/>
          <p:nvPr/>
        </p:nvSpPr>
        <p:spPr>
          <a:xfrm>
            <a:off x="2216923" y="5942831"/>
            <a:ext cx="10330717"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InfoVac</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Suisse Octobre 2020 https://</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www.infovac.ch</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fr</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/les-vaccins/par-maladie/coronavirus-covid-19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Nature </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Krammer</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F </a:t>
            </a:r>
            <a:r>
              <a:rPr kumimoji="0" lang="fr-FR" sz="1200" b="0" i="0" u="none" strike="noStrike" kern="1200" cap="none" spc="0" normalizeH="0" baseline="0" noProof="0" dirty="0">
                <a:ln>
                  <a:noFill/>
                </a:ln>
                <a:solidFill>
                  <a:srgbClr val="90C226"/>
                </a:solidFill>
                <a:effectLst/>
                <a:uLnTx/>
                <a:uFillTx/>
                <a:latin typeface="Trebuchet MS" panose="020B0603020202020204"/>
                <a:ea typeface="+mn-ea"/>
                <a:cs typeface="+mn-cs"/>
              </a:rPr>
              <a:t>https://</a:t>
            </a:r>
            <a:r>
              <a:rPr kumimoji="0" lang="fr-FR" sz="1200" b="0" i="0" u="none" strike="noStrike" kern="1200" cap="none" spc="0" normalizeH="0" baseline="0" noProof="0" dirty="0" err="1">
                <a:ln>
                  <a:noFill/>
                </a:ln>
                <a:solidFill>
                  <a:srgbClr val="90C226"/>
                </a:solidFill>
                <a:effectLst/>
                <a:uLnTx/>
                <a:uFillTx/>
                <a:latin typeface="Trebuchet MS" panose="020B0603020202020204"/>
                <a:ea typeface="+mn-ea"/>
                <a:cs typeface="+mn-cs"/>
              </a:rPr>
              <a:t>doi.org</a:t>
            </a:r>
            <a:r>
              <a:rPr kumimoji="0" lang="fr-FR" sz="1200" b="0" i="0" u="none" strike="noStrike" kern="1200" cap="none" spc="0" normalizeH="0" baseline="0" noProof="0" dirty="0">
                <a:ln>
                  <a:noFill/>
                </a:ln>
                <a:solidFill>
                  <a:srgbClr val="90C226"/>
                </a:solidFill>
                <a:effectLst/>
                <a:uLnTx/>
                <a:uFillTx/>
                <a:latin typeface="Trebuchet MS" panose="020B0603020202020204"/>
                <a:ea typeface="+mn-ea"/>
                <a:cs typeface="+mn-cs"/>
              </a:rPr>
              <a:t>/10.1038/s41586-020-2798-3</a:t>
            </a:r>
            <a:endPar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Lurie</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N NEJM May 2020 </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5"/>
              </a:rPr>
              <a:t>https://www.nejm.org/doi/full/10.1056/NEJMp2005630?query=featured_home</a:t>
            </a:r>
            <a:endPar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Than</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Le https://</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www.nature.com</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/articles/d41573-020-00151-8?utm_source=</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Nature+Briefing&amp;utm_campaign</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=6bcfacc11e-briefing-dy-20200904&amp;utm_medium=</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email&amp;utm_term</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=0_c9dfd39373-6bcfacc11e-45659754</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5" name="Image 4" descr="Une image contenant horloge&#10;&#10;Description générée automatiquement">
            <a:extLst>
              <a:ext uri="{FF2B5EF4-FFF2-40B4-BE49-F238E27FC236}">
                <a16:creationId xmlns:a16="http://schemas.microsoft.com/office/drawing/2014/main" id="{94D2954B-AEC5-E04C-8935-488F3918A38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52386" y="486722"/>
            <a:ext cx="1406781" cy="1262285"/>
          </a:xfrm>
          <a:prstGeom prst="rect">
            <a:avLst/>
          </a:prstGeom>
        </p:spPr>
      </p:pic>
      <p:pic>
        <p:nvPicPr>
          <p:cNvPr id="9" name="Image 8" descr="Une image contenant boule, tenant, signe&#10;&#10;Description générée automatiquement">
            <a:extLst>
              <a:ext uri="{FF2B5EF4-FFF2-40B4-BE49-F238E27FC236}">
                <a16:creationId xmlns:a16="http://schemas.microsoft.com/office/drawing/2014/main" id="{56EC684E-9676-234A-AC1B-3DF63F83B0B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1"/>
          <a:stretch/>
        </p:blipFill>
        <p:spPr>
          <a:xfrm>
            <a:off x="6247871" y="1740380"/>
            <a:ext cx="4591533" cy="1064711"/>
          </a:xfrm>
          <a:prstGeom prst="rect">
            <a:avLst/>
          </a:prstGeom>
        </p:spPr>
      </p:pic>
      <p:sp>
        <p:nvSpPr>
          <p:cNvPr id="14" name="Rectangle 13">
            <a:extLst>
              <a:ext uri="{FF2B5EF4-FFF2-40B4-BE49-F238E27FC236}">
                <a16:creationId xmlns:a16="http://schemas.microsoft.com/office/drawing/2014/main" id="{1D24D723-E88F-1C4F-BCFA-65E91535D875}"/>
              </a:ext>
            </a:extLst>
          </p:cNvPr>
          <p:cNvSpPr/>
          <p:nvPr/>
        </p:nvSpPr>
        <p:spPr>
          <a:xfrm>
            <a:off x="716522" y="5477861"/>
            <a:ext cx="6141478" cy="646331"/>
          </a:xfrm>
          <a:prstGeom prst="rect">
            <a:avLst/>
          </a:prstGeom>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Ref</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 The New York Times -Coronavirus Vaccine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Tracker</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By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8">
                  <a:extLst>
                    <a:ext uri="{A12FA001-AC4F-418D-AE19-62706E023703}">
                      <ahyp:hlinkClr xmlns:ahyp="http://schemas.microsoft.com/office/drawing/2018/hyperlinkcolor" val="tx"/>
                    </a:ext>
                  </a:extLst>
                </a:hlinkClick>
              </a:rPr>
              <a:t>Jonathan Corum</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9">
                  <a:extLst>
                    <a:ext uri="{A12FA001-AC4F-418D-AE19-62706E023703}">
                      <ahyp:hlinkClr xmlns:ahyp="http://schemas.microsoft.com/office/drawing/2018/hyperlinkcolor" val="tx"/>
                    </a:ext>
                  </a:extLst>
                </a:hlinkClick>
              </a:rPr>
              <a:t>Denise Grady</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10">
                  <a:extLst>
                    <a:ext uri="{A12FA001-AC4F-418D-AE19-62706E023703}">
                      <ahyp:hlinkClr xmlns:ahyp="http://schemas.microsoft.com/office/drawing/2018/hyperlinkcolor" val="tx"/>
                    </a:ext>
                  </a:extLst>
                </a:hlinkClick>
              </a:rPr>
              <a:t>Sui-Lee Wee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and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11">
                  <a:extLst>
                    <a:ext uri="{A12FA001-AC4F-418D-AE19-62706E023703}">
                      <ahyp:hlinkClr xmlns:ahyp="http://schemas.microsoft.com/office/drawing/2018/hyperlinkcolor" val="tx"/>
                    </a:ext>
                  </a:extLst>
                </a:hlinkClick>
              </a:rPr>
              <a:t>Carl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hlinkClick r:id="rId11">
                  <a:extLst>
                    <a:ext uri="{A12FA001-AC4F-418D-AE19-62706E023703}">
                      <ahyp:hlinkClr xmlns:ahyp="http://schemas.microsoft.com/office/drawing/2018/hyperlinkcolor" val="tx"/>
                    </a:ext>
                  </a:extLst>
                </a:hlinkClick>
              </a:rPr>
              <a:t>Zimmer</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Updated</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July 16, 2020</a:t>
            </a:r>
          </a:p>
        </p:txBody>
      </p:sp>
      <p:pic>
        <p:nvPicPr>
          <p:cNvPr id="4" name="Image 3" descr="Une image contenant capture d’écran&#10;&#10;Description générée automatiquement">
            <a:extLst>
              <a:ext uri="{FF2B5EF4-FFF2-40B4-BE49-F238E27FC236}">
                <a16:creationId xmlns:a16="http://schemas.microsoft.com/office/drawing/2014/main" id="{CF0A83D6-FB92-6F43-8B06-A4777AF17598}"/>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03610" y="1972661"/>
            <a:ext cx="5275614" cy="3362148"/>
          </a:xfrm>
          <a:prstGeom prst="rect">
            <a:avLst/>
          </a:prstGeom>
          <a:ln>
            <a:solidFill>
              <a:schemeClr val="tx1">
                <a:lumMod val="75000"/>
                <a:lumOff val="25000"/>
              </a:schemeClr>
            </a:solidFill>
          </a:ln>
        </p:spPr>
      </p:pic>
      <p:cxnSp>
        <p:nvCxnSpPr>
          <p:cNvPr id="15" name="Connecteur droit avec flèche 14">
            <a:extLst>
              <a:ext uri="{FF2B5EF4-FFF2-40B4-BE49-F238E27FC236}">
                <a16:creationId xmlns:a16="http://schemas.microsoft.com/office/drawing/2014/main" id="{18A3821B-4ACB-C242-8227-AFE4969067D9}"/>
              </a:ext>
            </a:extLst>
          </p:cNvPr>
          <p:cNvCxnSpPr/>
          <p:nvPr/>
        </p:nvCxnSpPr>
        <p:spPr>
          <a:xfrm>
            <a:off x="10258097" y="2833077"/>
            <a:ext cx="430924" cy="488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C33FD700-86B6-2C41-9072-7E2A680B9CBD}"/>
              </a:ext>
            </a:extLst>
          </p:cNvPr>
          <p:cNvSpPr txBox="1"/>
          <p:nvPr/>
        </p:nvSpPr>
        <p:spPr>
          <a:xfrm>
            <a:off x="11088414" y="2196662"/>
            <a:ext cx="87703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15 Aout</a:t>
            </a:r>
          </a:p>
        </p:txBody>
      </p:sp>
      <p:pic>
        <p:nvPicPr>
          <p:cNvPr id="26" name="Image 25" descr="Une image contenant boule, tenant, signe&#10;&#10;Description générée automatiquement">
            <a:extLst>
              <a:ext uri="{FF2B5EF4-FFF2-40B4-BE49-F238E27FC236}">
                <a16:creationId xmlns:a16="http://schemas.microsoft.com/office/drawing/2014/main" id="{D07B5955-1E1B-604A-A2AE-52881417D35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1"/>
          <a:stretch/>
        </p:blipFill>
        <p:spPr>
          <a:xfrm>
            <a:off x="6262513" y="3080526"/>
            <a:ext cx="4591533" cy="1064711"/>
          </a:xfrm>
          <a:prstGeom prst="rect">
            <a:avLst/>
          </a:prstGeom>
        </p:spPr>
      </p:pic>
      <p:sp>
        <p:nvSpPr>
          <p:cNvPr id="24" name="Rectangle 23">
            <a:extLst>
              <a:ext uri="{FF2B5EF4-FFF2-40B4-BE49-F238E27FC236}">
                <a16:creationId xmlns:a16="http://schemas.microsoft.com/office/drawing/2014/main" id="{0B8533A8-7445-9441-8C84-D1FAA89550F5}"/>
              </a:ext>
            </a:extLst>
          </p:cNvPr>
          <p:cNvSpPr/>
          <p:nvPr/>
        </p:nvSpPr>
        <p:spPr>
          <a:xfrm>
            <a:off x="6509083" y="3349221"/>
            <a:ext cx="1058779" cy="707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7" name="Rectangle 26">
            <a:extLst>
              <a:ext uri="{FF2B5EF4-FFF2-40B4-BE49-F238E27FC236}">
                <a16:creationId xmlns:a16="http://schemas.microsoft.com/office/drawing/2014/main" id="{9D3BC9BA-3D7B-A242-80AE-9D2EDC941929}"/>
              </a:ext>
            </a:extLst>
          </p:cNvPr>
          <p:cNvSpPr/>
          <p:nvPr/>
        </p:nvSpPr>
        <p:spPr>
          <a:xfrm>
            <a:off x="7586870" y="3352240"/>
            <a:ext cx="2027855" cy="70755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8" name="Rectangle 27">
            <a:extLst>
              <a:ext uri="{FF2B5EF4-FFF2-40B4-BE49-F238E27FC236}">
                <a16:creationId xmlns:a16="http://schemas.microsoft.com/office/drawing/2014/main" id="{E9EE92DB-675C-2447-99E1-F29083EFF04B}"/>
              </a:ext>
            </a:extLst>
          </p:cNvPr>
          <p:cNvSpPr/>
          <p:nvPr/>
        </p:nvSpPr>
        <p:spPr>
          <a:xfrm>
            <a:off x="9633733" y="3347525"/>
            <a:ext cx="1205671" cy="7075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9" name="ZoneTexte 28">
            <a:extLst>
              <a:ext uri="{FF2B5EF4-FFF2-40B4-BE49-F238E27FC236}">
                <a16:creationId xmlns:a16="http://schemas.microsoft.com/office/drawing/2014/main" id="{7BB7045C-0CD5-2749-A3DC-A5B55D9BA00F}"/>
              </a:ext>
            </a:extLst>
          </p:cNvPr>
          <p:cNvSpPr txBox="1"/>
          <p:nvPr/>
        </p:nvSpPr>
        <p:spPr>
          <a:xfrm>
            <a:off x="6602806" y="3521930"/>
            <a:ext cx="382829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rgbClr val="FF0000"/>
                </a:solidFill>
                <a:effectLst/>
                <a:uLnTx/>
                <a:uFillTx/>
                <a:latin typeface="Trebuchet MS" panose="020B0603020202020204"/>
                <a:ea typeface="+mn-ea"/>
                <a:cs typeface="+mn-cs"/>
              </a:rPr>
              <a:t>321              32             10</a:t>
            </a:r>
          </a:p>
        </p:txBody>
      </p:sp>
      <p:sp>
        <p:nvSpPr>
          <p:cNvPr id="30" name="ZoneTexte 29">
            <a:extLst>
              <a:ext uri="{FF2B5EF4-FFF2-40B4-BE49-F238E27FC236}">
                <a16:creationId xmlns:a16="http://schemas.microsoft.com/office/drawing/2014/main" id="{33FA7B91-124F-4F47-8DF0-92A7B20D33FE}"/>
              </a:ext>
            </a:extLst>
          </p:cNvPr>
          <p:cNvSpPr txBox="1"/>
          <p:nvPr/>
        </p:nvSpPr>
        <p:spPr>
          <a:xfrm>
            <a:off x="10864022" y="3548059"/>
            <a:ext cx="135005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2 Septembre</a:t>
            </a:r>
          </a:p>
        </p:txBody>
      </p:sp>
      <p:cxnSp>
        <p:nvCxnSpPr>
          <p:cNvPr id="32" name="Connecteur droit avec flèche 31">
            <a:extLst>
              <a:ext uri="{FF2B5EF4-FFF2-40B4-BE49-F238E27FC236}">
                <a16:creationId xmlns:a16="http://schemas.microsoft.com/office/drawing/2014/main" id="{E56D929F-33C0-7E4B-BB24-B6267BBAB719}"/>
              </a:ext>
            </a:extLst>
          </p:cNvPr>
          <p:cNvCxnSpPr/>
          <p:nvPr/>
        </p:nvCxnSpPr>
        <p:spPr>
          <a:xfrm>
            <a:off x="11412483" y="2750979"/>
            <a:ext cx="0" cy="797080"/>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EEA77FD5-7E55-9545-B502-890CE9C86A98}"/>
              </a:ext>
            </a:extLst>
          </p:cNvPr>
          <p:cNvSpPr txBox="1"/>
          <p:nvPr/>
        </p:nvSpPr>
        <p:spPr>
          <a:xfrm>
            <a:off x="9198651" y="4922630"/>
            <a:ext cx="2209259" cy="1323439"/>
          </a:xfrm>
          <a:prstGeom prst="rect">
            <a:avLst/>
          </a:prstGeom>
          <a:solidFill>
            <a:schemeClr val="accent1"/>
          </a:solidFill>
          <a:ln>
            <a:solidFill>
              <a:schemeClr val="accent2"/>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280.000 sujets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32 pays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À notre connaissance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peu de sujet âgé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pas d’enfant</a:t>
            </a: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cxnSp>
        <p:nvCxnSpPr>
          <p:cNvPr id="34" name="Connecteur droit avec flèche 33">
            <a:extLst>
              <a:ext uri="{FF2B5EF4-FFF2-40B4-BE49-F238E27FC236}">
                <a16:creationId xmlns:a16="http://schemas.microsoft.com/office/drawing/2014/main" id="{F7527B23-2C2F-0A48-B55E-C86C2165BE7A}"/>
              </a:ext>
            </a:extLst>
          </p:cNvPr>
          <p:cNvCxnSpPr/>
          <p:nvPr/>
        </p:nvCxnSpPr>
        <p:spPr>
          <a:xfrm>
            <a:off x="10272664" y="4118568"/>
            <a:ext cx="0" cy="797080"/>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pic>
        <p:nvPicPr>
          <p:cNvPr id="35" name="Image 34" descr="Une image contenant dessin, signe, parapluie&#10;&#10;Description générée automatiquement">
            <a:extLst>
              <a:ext uri="{FF2B5EF4-FFF2-40B4-BE49-F238E27FC236}">
                <a16:creationId xmlns:a16="http://schemas.microsoft.com/office/drawing/2014/main" id="{FC6E6F79-4CB0-594C-B498-8F33E929B11B}"/>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37" name="ZoneTexte 36">
            <a:extLst>
              <a:ext uri="{FF2B5EF4-FFF2-40B4-BE49-F238E27FC236}">
                <a16:creationId xmlns:a16="http://schemas.microsoft.com/office/drawing/2014/main" id="{B203BC2F-BFEC-514F-8688-DD131A7A3EB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412879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3" name="Image 2" descr="Une image contenant texte&#10;&#10;Description générée automatiquement">
            <a:extLst>
              <a:ext uri="{FF2B5EF4-FFF2-40B4-BE49-F238E27FC236}">
                <a16:creationId xmlns:a16="http://schemas.microsoft.com/office/drawing/2014/main" id="{EFD9F04C-3EAB-184F-8549-E1737936ACA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84972" y="464792"/>
            <a:ext cx="9919364" cy="5928415"/>
          </a:xfrm>
          <a:prstGeom prst="rect">
            <a:avLst/>
          </a:prstGeom>
        </p:spPr>
      </p:pic>
    </p:spTree>
    <p:extLst>
      <p:ext uri="{BB962C8B-B14F-4D97-AF65-F5344CB8AC3E}">
        <p14:creationId xmlns:p14="http://schemas.microsoft.com/office/powerpoint/2010/main" val="42152956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469856" y="1832877"/>
            <a:ext cx="11435838" cy="4342271"/>
          </a:xfrm>
          <a:prstGeom prst="rect">
            <a:avLst/>
          </a:prstGeom>
          <a:ln>
            <a:no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Même si </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temps nécessaire au développement habituel d’un vaccin est réduit</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essais cliniques de phase 3 ont commencé (10)</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Même si des premiers résultats </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d’efficacité cliniques </a:t>
            </a: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seront probablement </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disponibles dès les prochaines semaines </a:t>
            </a: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sur quelques milliers de malades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Il faudra certainement encore de nombreux mois </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(fin 2020-début 2021) avant de démontrer</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niveaux d’efficacité d’un ou plusieurs vaccins</a:t>
            </a:r>
          </a:p>
          <a:p>
            <a:pPr marL="1143000" marR="0" lvl="2"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Contre la maladie (forme graves </a:t>
            </a:r>
            <a:r>
              <a:rPr kumimoji="0" lang="fr-FR" sz="22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pauci-</a:t>
            </a:r>
            <a:r>
              <a:rPr kumimoji="0" lang="fr-FR" sz="2200" b="1" i="1"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sym typeface="Wingdings" pitchFamily="2" charset="2"/>
              </a:rPr>
              <a:t>symptomatiques</a:t>
            </a:r>
            <a:r>
              <a:rPr kumimoji="0" lang="fr-FR" sz="22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1143000" marR="0" lvl="2"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Contre le portage viral</a:t>
            </a:r>
          </a:p>
          <a:p>
            <a:pPr marL="1143000" marR="0" lvl="2"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Contre la transmission</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Leurs tolérances ( surveillance nécessaire plusieurs mois+++)</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8596668" cy="71315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a:t>
            </a:r>
          </a:p>
        </p:txBody>
      </p:sp>
      <p:sp>
        <p:nvSpPr>
          <p:cNvPr id="25" name="ZoneTexte 24">
            <a:extLst>
              <a:ext uri="{FF2B5EF4-FFF2-40B4-BE49-F238E27FC236}">
                <a16:creationId xmlns:a16="http://schemas.microsoft.com/office/drawing/2014/main" id="{9047E030-F5B1-2D42-AAD6-14447848EF63}"/>
              </a:ext>
            </a:extLst>
          </p:cNvPr>
          <p:cNvSpPr txBox="1"/>
          <p:nvPr/>
        </p:nvSpPr>
        <p:spPr>
          <a:xfrm>
            <a:off x="1927343" y="6366216"/>
            <a:ext cx="8772786"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Suisse Mai 2020 &amp; Nature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Lurie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N NEJM May 2020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4"/>
              </a:rPr>
              <a:t>https://www.nejm.org/doi/full/10.1056/NEJMp2005630?query=featured_home</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24" name="Image 23" descr="Une image contenant dessin, signe, parapluie&#10;&#10;Description générée automatiquement">
            <a:extLst>
              <a:ext uri="{FF2B5EF4-FFF2-40B4-BE49-F238E27FC236}">
                <a16:creationId xmlns:a16="http://schemas.microsoft.com/office/drawing/2014/main" id="{39E76C50-2CA3-B347-9561-D8D0EB5F8B8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 name="Rectangle 1">
            <a:extLst>
              <a:ext uri="{FF2B5EF4-FFF2-40B4-BE49-F238E27FC236}">
                <a16:creationId xmlns:a16="http://schemas.microsoft.com/office/drawing/2014/main" id="{0A3B0940-803C-524B-98D6-82AE0FFB2AF7}"/>
              </a:ext>
            </a:extLst>
          </p:cNvPr>
          <p:cNvSpPr/>
          <p:nvPr/>
        </p:nvSpPr>
        <p:spPr>
          <a:xfrm>
            <a:off x="9065820" y="4445394"/>
            <a:ext cx="2736638" cy="126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Permettant une évaluation réelle du rapport  bénéfice/risque</a:t>
            </a:r>
          </a:p>
        </p:txBody>
      </p:sp>
      <p:sp>
        <p:nvSpPr>
          <p:cNvPr id="27" name="ZoneTexte 26">
            <a:extLst>
              <a:ext uri="{FF2B5EF4-FFF2-40B4-BE49-F238E27FC236}">
                <a16:creationId xmlns:a16="http://schemas.microsoft.com/office/drawing/2014/main" id="{99DDD490-C07B-2A4A-BCA7-98F95A3507DC}"/>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26" name="Image 25">
            <a:extLst>
              <a:ext uri="{FF2B5EF4-FFF2-40B4-BE49-F238E27FC236}">
                <a16:creationId xmlns:a16="http://schemas.microsoft.com/office/drawing/2014/main" id="{8FB4F741-697D-1E41-8456-760E89B63D7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547984" y="551575"/>
            <a:ext cx="2426354" cy="2572300"/>
          </a:xfrm>
          <a:prstGeom prst="rect">
            <a:avLst/>
          </a:prstGeom>
          <a:ln>
            <a:solidFill>
              <a:schemeClr val="tx1">
                <a:lumMod val="75000"/>
                <a:lumOff val="25000"/>
              </a:schemeClr>
            </a:solidFill>
          </a:ln>
        </p:spPr>
      </p:pic>
    </p:spTree>
    <p:extLst>
      <p:ext uri="{BB962C8B-B14F-4D97-AF65-F5344CB8AC3E}">
        <p14:creationId xmlns:p14="http://schemas.microsoft.com/office/powerpoint/2010/main" val="4062307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Titre 8">
            <a:extLst>
              <a:ext uri="{FF2B5EF4-FFF2-40B4-BE49-F238E27FC236}">
                <a16:creationId xmlns:a16="http://schemas.microsoft.com/office/drawing/2014/main" id="{93CBF7E9-50C7-044C-B633-EF2A166C5D81}"/>
              </a:ext>
            </a:extLst>
          </p:cNvPr>
          <p:cNvSpPr>
            <a:spLocks noGrp="1"/>
          </p:cNvSpPr>
          <p:nvPr>
            <p:ph type="title"/>
          </p:nvPr>
        </p:nvSpPr>
        <p:spPr/>
        <p:txBody>
          <a:bodyPr/>
          <a:lstStyle/>
          <a:p>
            <a:endParaRPr lang="fr-FR"/>
          </a:p>
        </p:txBody>
      </p:sp>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842597" y="609600"/>
            <a:ext cx="10900670" cy="69305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Vaccination Pandémie COVID-19 &amp; couvertures vaccinales</a:t>
            </a: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5" name="Image 14" descr="Une image contenant carte, texte&#10;&#10;Description générée automatiquement">
            <a:extLst>
              <a:ext uri="{FF2B5EF4-FFF2-40B4-BE49-F238E27FC236}">
                <a16:creationId xmlns:a16="http://schemas.microsoft.com/office/drawing/2014/main" id="{6BDAF443-7A9D-174A-8528-8329F4CD9F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96475" y="1666309"/>
            <a:ext cx="4143641" cy="2482082"/>
          </a:xfrm>
          <a:prstGeom prst="rect">
            <a:avLst/>
          </a:prstGeom>
        </p:spPr>
      </p:pic>
      <p:pic>
        <p:nvPicPr>
          <p:cNvPr id="25" name="Image 24" descr="Une image contenant texte, carte&#10;&#10;Description générée automatiquement">
            <a:extLst>
              <a:ext uri="{FF2B5EF4-FFF2-40B4-BE49-F238E27FC236}">
                <a16:creationId xmlns:a16="http://schemas.microsoft.com/office/drawing/2014/main" id="{904B6D2F-066C-7B4A-8BF4-ADD33F6BD1A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90617" y="4147845"/>
            <a:ext cx="4143641" cy="2456547"/>
          </a:xfrm>
          <a:prstGeom prst="rect">
            <a:avLst/>
          </a:prstGeom>
        </p:spPr>
      </p:pic>
      <p:sp>
        <p:nvSpPr>
          <p:cNvPr id="26" name="ZoneTexte 25">
            <a:extLst>
              <a:ext uri="{FF2B5EF4-FFF2-40B4-BE49-F238E27FC236}">
                <a16:creationId xmlns:a16="http://schemas.microsoft.com/office/drawing/2014/main" id="{5E376AC9-3D93-F242-A22C-325CD589CC4F}"/>
              </a:ext>
            </a:extLst>
          </p:cNvPr>
          <p:cNvSpPr txBox="1"/>
          <p:nvPr/>
        </p:nvSpPr>
        <p:spPr>
          <a:xfrm>
            <a:off x="9326561" y="5666154"/>
            <a:ext cx="167904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Papillomavirus</a:t>
            </a:r>
          </a:p>
        </p:txBody>
      </p:sp>
      <p:sp>
        <p:nvSpPr>
          <p:cNvPr id="27" name="ZoneTexte 26">
            <a:extLst>
              <a:ext uri="{FF2B5EF4-FFF2-40B4-BE49-F238E27FC236}">
                <a16:creationId xmlns:a16="http://schemas.microsoft.com/office/drawing/2014/main" id="{D242BF37-1AE2-6242-ABE0-4B2D9ABF2E11}"/>
              </a:ext>
            </a:extLst>
          </p:cNvPr>
          <p:cNvSpPr txBox="1"/>
          <p:nvPr/>
        </p:nvSpPr>
        <p:spPr>
          <a:xfrm>
            <a:off x="9955643" y="2847752"/>
            <a:ext cx="158447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Penta &amp; Hexa</a:t>
            </a:r>
          </a:p>
        </p:txBody>
      </p:sp>
      <p:pic>
        <p:nvPicPr>
          <p:cNvPr id="31" name="Image 30" descr="Une image contenant rouge&#10;&#10;Description générée automatiquement">
            <a:extLst>
              <a:ext uri="{FF2B5EF4-FFF2-40B4-BE49-F238E27FC236}">
                <a16:creationId xmlns:a16="http://schemas.microsoft.com/office/drawing/2014/main" id="{07F9B48E-B18E-094F-AAD2-A74A8D32CA8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7860" y="1308264"/>
            <a:ext cx="1659164" cy="588309"/>
          </a:xfrm>
          <a:prstGeom prst="rect">
            <a:avLst/>
          </a:prstGeom>
        </p:spPr>
      </p:pic>
      <p:pic>
        <p:nvPicPr>
          <p:cNvPr id="33" name="Image 32" descr="Une image contenant oiseau&#10;&#10;Description générée automatiquement">
            <a:extLst>
              <a:ext uri="{FF2B5EF4-FFF2-40B4-BE49-F238E27FC236}">
                <a16:creationId xmlns:a16="http://schemas.microsoft.com/office/drawing/2014/main" id="{16228E9C-1945-134A-9F8E-187C18D4170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86929" y="2667000"/>
            <a:ext cx="3996775" cy="1588352"/>
          </a:xfrm>
          <a:prstGeom prst="rect">
            <a:avLst/>
          </a:prstGeom>
        </p:spPr>
      </p:pic>
      <p:pic>
        <p:nvPicPr>
          <p:cNvPr id="35" name="Image 34">
            <a:extLst>
              <a:ext uri="{FF2B5EF4-FFF2-40B4-BE49-F238E27FC236}">
                <a16:creationId xmlns:a16="http://schemas.microsoft.com/office/drawing/2014/main" id="{FE605BAB-AB8E-074D-91B1-50760AA60C8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476266" y="2847752"/>
            <a:ext cx="1584473" cy="1410483"/>
          </a:xfrm>
          <a:prstGeom prst="rect">
            <a:avLst/>
          </a:prstGeom>
        </p:spPr>
      </p:pic>
      <p:pic>
        <p:nvPicPr>
          <p:cNvPr id="37" name="Image 36" descr="Une image contenant personne, intérieur, tenant, main&#10;&#10;Description générée automatiquement">
            <a:extLst>
              <a:ext uri="{FF2B5EF4-FFF2-40B4-BE49-F238E27FC236}">
                <a16:creationId xmlns:a16="http://schemas.microsoft.com/office/drawing/2014/main" id="{9D34429D-B65D-FC46-A270-16940DCD3AB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97106" y="4372180"/>
            <a:ext cx="3367357" cy="2232212"/>
          </a:xfrm>
          <a:prstGeom prst="rect">
            <a:avLst/>
          </a:prstGeom>
        </p:spPr>
      </p:pic>
    </p:spTree>
    <p:extLst>
      <p:ext uri="{BB962C8B-B14F-4D97-AF65-F5344CB8AC3E}">
        <p14:creationId xmlns:p14="http://schemas.microsoft.com/office/powerpoint/2010/main" val="39317609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53295" y="1863084"/>
            <a:ext cx="11115375"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Même si la fabrication des vaccins débute avant les résultats des études cliniques,</a:t>
            </a:r>
          </a:p>
          <a:p>
            <a:pPr marL="0" marR="0" lvl="0" indent="0" algn="l" defTabSz="457200" rtl="0" eaLnBrk="1" fontAlgn="auto" latinLnBrk="0" hangingPunct="1">
              <a:lnSpc>
                <a:spcPct val="100000"/>
              </a:lnSpc>
              <a:spcBef>
                <a:spcPts val="400"/>
              </a:spcBef>
              <a:spcAft>
                <a:spcPts val="600"/>
              </a:spcAft>
              <a:buClr>
                <a:srgbClr val="90C226"/>
              </a:buClr>
              <a:buSzPct val="80000"/>
              <a:buFont typeface="Wingdings 3" charset="2"/>
              <a:buNone/>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 délai plus important sera nécessaire pour</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Qu’ils soient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disponibles</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en quantité suffisante  pour être administrés</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à la population générale</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ou aux patients adultes à haut risque de c</a:t>
            </a:r>
            <a:r>
              <a:rPr kumimoji="0" lang="fr-FR"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omplications</a:t>
            </a:r>
            <a:endPar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ou aux sujets à risque plus important d’exposition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(personnel soignant mais pas que…)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Que des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campagnes de vaccination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massive soient organisées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Que l’on puisse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convaincre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population d’être vaccinée</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8596668" cy="71315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a:t>
            </a:r>
          </a:p>
        </p:txBody>
      </p:sp>
      <p:sp>
        <p:nvSpPr>
          <p:cNvPr id="25" name="ZoneTexte 24">
            <a:extLst>
              <a:ext uri="{FF2B5EF4-FFF2-40B4-BE49-F238E27FC236}">
                <a16:creationId xmlns:a16="http://schemas.microsoft.com/office/drawing/2014/main" id="{9047E030-F5B1-2D42-AAD6-14447848EF63}"/>
              </a:ext>
            </a:extLst>
          </p:cNvPr>
          <p:cNvSpPr txBox="1"/>
          <p:nvPr/>
        </p:nvSpPr>
        <p:spPr>
          <a:xfrm>
            <a:off x="1927343" y="6366216"/>
            <a:ext cx="8772786"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Vol 580 | 30 April 2020 | 577Références :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Suisse Mai 2020 &amp; Nature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Lurie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N NEJM May 2020 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/full/10.1056/NEJMp2005630?query=</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featured_home</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24" name="Image 23" descr="Une image contenant dessin, signe, parapluie&#10;&#10;Description générée automatiquement">
            <a:extLst>
              <a:ext uri="{FF2B5EF4-FFF2-40B4-BE49-F238E27FC236}">
                <a16:creationId xmlns:a16="http://schemas.microsoft.com/office/drawing/2014/main" id="{39E76C50-2CA3-B347-9561-D8D0EB5F8B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27" name="Image 26" descr="Une image contenant champignon, herbe&#10;&#10;Description générée automatiquement">
            <a:extLst>
              <a:ext uri="{FF2B5EF4-FFF2-40B4-BE49-F238E27FC236}">
                <a16:creationId xmlns:a16="http://schemas.microsoft.com/office/drawing/2014/main" id="{94E0BEA1-8A8D-5343-83FC-2ABA6BB5EC9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63980" y="539201"/>
            <a:ext cx="2504690" cy="1320801"/>
          </a:xfrm>
          <a:prstGeom prst="rect">
            <a:avLst/>
          </a:prstGeom>
        </p:spPr>
      </p:pic>
      <p:sp>
        <p:nvSpPr>
          <p:cNvPr id="28" name="ZoneTexte 27">
            <a:extLst>
              <a:ext uri="{FF2B5EF4-FFF2-40B4-BE49-F238E27FC236}">
                <a16:creationId xmlns:a16="http://schemas.microsoft.com/office/drawing/2014/main" id="{02108AE9-3F22-F44D-9402-A3D866A3C7E6}"/>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7367857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23328" y="1494382"/>
            <a:ext cx="10987105"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24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r>
              <a:rPr lang="fr-FR" sz="2400" b="1" dirty="0"/>
              <a:t>Les coronavirus infectent en premier lieu les muqueuses du nez et de la gorge</a:t>
            </a:r>
            <a:r>
              <a:rPr lang="fr-FR" sz="2400" dirty="0"/>
              <a:t>.</a:t>
            </a:r>
          </a:p>
          <a:p>
            <a:r>
              <a:rPr lang="fr-FR" sz="2400" dirty="0"/>
              <a:t>Parfois, les </a:t>
            </a:r>
            <a:r>
              <a:rPr lang="fr-FR" sz="2400" b="1" dirty="0"/>
              <a:t>défenses immunitaires innées </a:t>
            </a:r>
            <a:r>
              <a:rPr lang="fr-FR" sz="2400" dirty="0"/>
              <a:t>(d’autant plus qu’elles sont « entrainées » ) </a:t>
            </a:r>
            <a:r>
              <a:rPr lang="fr-FR" sz="2400" b="1" dirty="0"/>
              <a:t>permettent de les stopper à ce niveau</a:t>
            </a:r>
            <a:r>
              <a:rPr lang="fr-FR" sz="2400" dirty="0"/>
              <a:t> sans mise en route de l’immunité spécifique : il faut noter cependant que l’infection à SARS-CoV-2 est une de celle qui fait le moins monter la production locale d’interférons</a:t>
            </a:r>
          </a:p>
          <a:p>
            <a:r>
              <a:rPr lang="fr-FR" sz="2400" b="1" dirty="0"/>
              <a:t>Si ces premières défenses ne suffisent pas, une immunité spécifique humorale et cellulaires contrôlent l’infection chez la majorité des patients </a:t>
            </a:r>
          </a:p>
          <a:p>
            <a:pPr marL="0" indent="0">
              <a:buNone/>
            </a:pPr>
            <a:endParaRPr lang="fr-FR" sz="2600" dirty="0"/>
          </a:p>
          <a:p>
            <a:pPr marL="0" indent="0" algn="ctr">
              <a:buNone/>
            </a:pPr>
            <a:r>
              <a:rPr lang="fr-FR" sz="2600" b="1" i="1" dirty="0"/>
              <a:t>La plupart des malades de la COVID-19 n’ont que des symptômes ORL  plus ou moins marqués ou sont asymptomatiques</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730873" y="610635"/>
            <a:ext cx="11124796" cy="679669"/>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2800" b="1" dirty="0"/>
              <a:t>Défis particuliers liés au SARS-CoV-2 et à la COVID-19 </a:t>
            </a:r>
            <a:endParaRPr lang="fr-FR" sz="2800" dirty="0"/>
          </a:p>
        </p:txBody>
      </p:sp>
      <p:sp>
        <p:nvSpPr>
          <p:cNvPr id="25" name="ZoneTexte 24">
            <a:extLst>
              <a:ext uri="{FF2B5EF4-FFF2-40B4-BE49-F238E27FC236}">
                <a16:creationId xmlns:a16="http://schemas.microsoft.com/office/drawing/2014/main" id="{9047E030-F5B1-2D42-AAD6-14447848EF63}"/>
              </a:ext>
            </a:extLst>
          </p:cNvPr>
          <p:cNvSpPr txBox="1"/>
          <p:nvPr/>
        </p:nvSpPr>
        <p:spPr>
          <a:xfrm>
            <a:off x="1840257" y="6355726"/>
            <a:ext cx="8772786"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Références : </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Lurie</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N NEJM May 2020 https://</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/full/10.1056/NEJMp2005630?query=</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featured_home</a:t>
            </a:r>
            <a:endPar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873918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23328" y="1494382"/>
            <a:ext cx="10987105"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lvl="0"/>
            <a:r>
              <a:rPr lang="fr-FR" sz="2000" dirty="0"/>
              <a:t>Si les coronavirus ne sont pas stoppés dans la sphère ORL, ils </a:t>
            </a:r>
            <a:r>
              <a:rPr lang="fr-FR" sz="2000" b="1" dirty="0"/>
              <a:t>peuvent passer dans les poumons, puis dans le sang. </a:t>
            </a:r>
          </a:p>
          <a:p>
            <a:pPr lvl="0"/>
            <a:r>
              <a:rPr lang="fr-FR" sz="2000" dirty="0"/>
              <a:t>Ils peuvent alors </a:t>
            </a:r>
            <a:r>
              <a:rPr lang="fr-FR" sz="2000" b="1" dirty="0"/>
              <a:t>diffuser vers d’autres organes dont les cellules expriment les récepteurs aux virus</a:t>
            </a:r>
            <a:r>
              <a:rPr lang="fr-FR" sz="2000" dirty="0"/>
              <a:t> (le cœur, les reins et les vaisseaux sanguins du corps entier, y compris du cerveau). </a:t>
            </a:r>
          </a:p>
          <a:p>
            <a:pPr lvl="0"/>
            <a:r>
              <a:rPr lang="fr-FR" sz="2000" dirty="0"/>
              <a:t>La sévérité de la COVID-19 chez certains malades provient clairement </a:t>
            </a:r>
            <a:r>
              <a:rPr lang="fr-FR" sz="2000" b="1" dirty="0"/>
              <a:t>de réponses immunitaires inappropriées, excessives et/ou inadéquates. </a:t>
            </a:r>
          </a:p>
          <a:p>
            <a:pPr lvl="0"/>
            <a:r>
              <a:rPr lang="fr-FR" sz="2000" dirty="0"/>
              <a:t>Ainsi, de nombreux traitements visent actuellement à </a:t>
            </a:r>
            <a:r>
              <a:rPr lang="fr-FR" sz="2000" b="1" dirty="0"/>
              <a:t>freiner </a:t>
            </a:r>
            <a:r>
              <a:rPr lang="fr-FR" sz="2000" dirty="0"/>
              <a:t>plutôt qu’à stimuler les réponses immunitaires/inflammatoires</a:t>
            </a:r>
            <a:r>
              <a:rPr lang="fr-FR" sz="2600" dirty="0"/>
              <a:t>. </a:t>
            </a:r>
            <a:endPar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753175" y="632618"/>
            <a:ext cx="11124796" cy="679669"/>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2800" b="1" dirty="0"/>
              <a:t>Défis particuliers liés au SARS-CoV-2 et à la COVID-19 </a:t>
            </a:r>
            <a:endParaRPr lang="fr-FR" sz="2800" dirty="0"/>
          </a:p>
        </p:txBody>
      </p:sp>
      <p:sp>
        <p:nvSpPr>
          <p:cNvPr id="25" name="ZoneTexte 24">
            <a:extLst>
              <a:ext uri="{FF2B5EF4-FFF2-40B4-BE49-F238E27FC236}">
                <a16:creationId xmlns:a16="http://schemas.microsoft.com/office/drawing/2014/main" id="{9047E030-F5B1-2D42-AAD6-14447848EF63}"/>
              </a:ext>
            </a:extLst>
          </p:cNvPr>
          <p:cNvSpPr txBox="1"/>
          <p:nvPr/>
        </p:nvSpPr>
        <p:spPr>
          <a:xfrm>
            <a:off x="2134799" y="6344314"/>
            <a:ext cx="8772786"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Références : </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Lurie</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N NEJM May 2020 https://</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/full/10.1056/NEJMp2005630?query=</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featured_home</a:t>
            </a:r>
            <a:endPar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981514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23328" y="1494382"/>
            <a:ext cx="10987105"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lvl="0"/>
            <a:r>
              <a:rPr lang="fr-FR" sz="2000" dirty="0"/>
              <a:t>Pour se protéger contre le SARS-CoV-2, et donc aussi contre le risque de transmission, il faudrait disposer de </a:t>
            </a:r>
            <a:r>
              <a:rPr lang="fr-FR" sz="2000" b="1" dirty="0"/>
              <a:t>vaccins capables d’induire et de maintenir des réponses immunitaires assez fortes et permanentes au niveau des muqueuses du nez et de la gorge</a:t>
            </a:r>
            <a:r>
              <a:rPr lang="fr-FR" sz="2000" dirty="0"/>
              <a:t>. Or, l'induction d'une immunité totale (dite «stérilisante») n’a pas encore été obtenue par un vaccin contre ce virus.</a:t>
            </a:r>
          </a:p>
          <a:p>
            <a:pPr lvl="0"/>
            <a:r>
              <a:rPr lang="fr-FR" sz="2000" dirty="0"/>
              <a:t>Peut-être faudra-t-il se contenter de vaccins capables de </a:t>
            </a:r>
            <a:r>
              <a:rPr lang="fr-FR" sz="2000" b="1" dirty="0"/>
              <a:t>protéger uniquement contre les complications du COVID-19</a:t>
            </a:r>
            <a:r>
              <a:rPr lang="fr-FR" sz="2000" dirty="0"/>
              <a:t>, c’est-à-dire de freiner la multiplication et la dissémination du virus aux autres organes. C’est bien sûr très important : un tel vaccin serait a priori inutile pour les 8 personnes sur 10 qui ne développent pas de complications. </a:t>
            </a:r>
          </a:p>
          <a:p>
            <a:pPr lvl="0"/>
            <a:r>
              <a:rPr lang="fr-FR" sz="2000" dirty="0"/>
              <a:t>De plus, un tel vaccin exigerait une excellente sécurité vaccinale, sans garantir un arrêt de la contagion, puisque les virus auraient toujours la possibilité de se multiplier dans le nez et la gorge.</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753175" y="632618"/>
            <a:ext cx="11124796" cy="679669"/>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2800" b="1" dirty="0"/>
              <a:t>Défis particuliers liés au SARS-CoV-2 et à la COVID-19 </a:t>
            </a:r>
            <a:endParaRPr lang="fr-FR" sz="2800" dirty="0"/>
          </a:p>
        </p:txBody>
      </p:sp>
      <p:sp>
        <p:nvSpPr>
          <p:cNvPr id="25" name="ZoneTexte 24">
            <a:extLst>
              <a:ext uri="{FF2B5EF4-FFF2-40B4-BE49-F238E27FC236}">
                <a16:creationId xmlns:a16="http://schemas.microsoft.com/office/drawing/2014/main" id="{9047E030-F5B1-2D42-AAD6-14447848EF63}"/>
              </a:ext>
            </a:extLst>
          </p:cNvPr>
          <p:cNvSpPr txBox="1"/>
          <p:nvPr/>
        </p:nvSpPr>
        <p:spPr>
          <a:xfrm>
            <a:off x="2639697" y="6365105"/>
            <a:ext cx="8772786"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Références : </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Lurie</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N NEJM May 2020 https://</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/full/10.1056/NEJMp2005630?query=</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featured_home</a:t>
            </a:r>
            <a:endPar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6076801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203531" y="1601329"/>
            <a:ext cx="8606272" cy="462042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COVID‐19 est encore mal connue, mais sa </a:t>
            </a: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sévérité provient clairement de réponses immunitaires inappropriées, excessives et/ou inadéquates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 des risque possibles de la vaccination est d’induire des anticorps capables de se fixer sur les coronavirus mais ne bloquant pas leur capacité à infecter des cellules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Ces anticorps pourraient  faciliter l’entrée des virus dans les cellules au lieu de la bloquer</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Ceci a été observé avec le SARS‐Cov‐1 et le MERS‐</a:t>
            </a:r>
            <a:r>
              <a:rPr kumimoji="0" lang="fr-FR" sz="19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CoV</a:t>
            </a: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modèles animaux permettant d’infirmer ce risque sont complexes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Et les études de vaccination classique, qui consistent à vérifier que les vaccins sont bien tolérés en suivant des volontaires pendant quelques semaines ou mois, ne pourront pas répondre à cette question rapidement</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Le risque d’un vaccin qui augmenterait la sévérité de la COVID‐19</a:t>
            </a:r>
            <a:br>
              <a:rPr lang="fr-FR" dirty="0"/>
            </a:br>
            <a:endParaRPr lang="fr-FR" dirty="0"/>
          </a:p>
        </p:txBody>
      </p:sp>
      <p:pic>
        <p:nvPicPr>
          <p:cNvPr id="4" name="Image 3" descr="Une image contenant personne, intérieur, dents, brosse à dents&#10;&#10;Description générée automatiquement">
            <a:extLst>
              <a:ext uri="{FF2B5EF4-FFF2-40B4-BE49-F238E27FC236}">
                <a16:creationId xmlns:a16="http://schemas.microsoft.com/office/drawing/2014/main" id="{D9E2294F-8C6E-C445-9E7B-5C777484AFD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9316" y="2833078"/>
            <a:ext cx="2586558" cy="1813874"/>
          </a:xfrm>
          <a:prstGeom prst="rect">
            <a:avLst/>
          </a:prstGeom>
        </p:spPr>
      </p:pic>
      <p:sp>
        <p:nvSpPr>
          <p:cNvPr id="24" name="ZoneTexte 23">
            <a:extLst>
              <a:ext uri="{FF2B5EF4-FFF2-40B4-BE49-F238E27FC236}">
                <a16:creationId xmlns:a16="http://schemas.microsoft.com/office/drawing/2014/main" id="{AC0B3E48-CAE0-7540-83B0-8EDE87D69E3E}"/>
              </a:ext>
            </a:extLst>
          </p:cNvPr>
          <p:cNvSpPr txBox="1"/>
          <p:nvPr/>
        </p:nvSpPr>
        <p:spPr>
          <a:xfrm>
            <a:off x="2620687" y="6325463"/>
            <a:ext cx="7107281"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Références : </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Haberman</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https://</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/full/10.1056/NEJMc2009567?query=</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featured_coronavirus</a:t>
            </a:r>
            <a:endPar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048202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114007" y="1775510"/>
            <a:ext cx="8326009"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60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Induire des réponses protectrices chez des volontaires en bonne santé est déjà difficile</a:t>
            </a:r>
          </a:p>
          <a:p>
            <a:pPr marL="342900" marR="0" lvl="0" indent="-342900" algn="l" defTabSz="457200" rtl="0" eaLnBrk="1" fontAlgn="auto" latinLnBrk="0" hangingPunct="1">
              <a:lnSpc>
                <a:spcPct val="100000"/>
              </a:lnSpc>
              <a:spcBef>
                <a:spcPts val="1000"/>
              </a:spcBef>
              <a:spcAft>
                <a:spcPts val="60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Mais induire ces réponses chez des personnes fragilisées par le grand âge, l’obésité, la maladie ou les traitements qui freinent les défenses immunitaires, est bien plus difficile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vaccin contre la grippe nous le rappelle chaque année…et des vaccins avec des adjuvants particulièrement efficaces sont souvent nécessaires pour protéger ces populations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Difficulté d’induire de bonnes réponses vaccinales chez les personnes vulnérables</a:t>
            </a:r>
          </a:p>
        </p:txBody>
      </p:sp>
      <p:pic>
        <p:nvPicPr>
          <p:cNvPr id="5" name="Image 4" descr="Une image contenant assis, homme, table, planche&#10;&#10;Description générée automatiquement">
            <a:extLst>
              <a:ext uri="{FF2B5EF4-FFF2-40B4-BE49-F238E27FC236}">
                <a16:creationId xmlns:a16="http://schemas.microsoft.com/office/drawing/2014/main" id="{401B9612-1F7C-9440-84F3-61C5FA8AC32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1984" y="2225210"/>
            <a:ext cx="1954407" cy="1352553"/>
          </a:xfrm>
          <a:prstGeom prst="rect">
            <a:avLst/>
          </a:prstGeom>
        </p:spPr>
      </p:pic>
      <p:pic>
        <p:nvPicPr>
          <p:cNvPr id="9" name="Image 8" descr="Une image contenant personne, femme, assis, pose&#10;&#10;Description générée automatiquement">
            <a:extLst>
              <a:ext uri="{FF2B5EF4-FFF2-40B4-BE49-F238E27FC236}">
                <a16:creationId xmlns:a16="http://schemas.microsoft.com/office/drawing/2014/main" id="{02462298-2F5D-C645-B92B-ED4E56DBE4A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5934" y="3625898"/>
            <a:ext cx="1954408" cy="1320801"/>
          </a:xfrm>
          <a:prstGeom prst="rect">
            <a:avLst/>
          </a:prstGeom>
        </p:spPr>
      </p:pic>
      <p:pic>
        <p:nvPicPr>
          <p:cNvPr id="15" name="Image 14" descr="Une image contenant alimentation, dessin&#10;&#10;Description générée automatiquement">
            <a:extLst>
              <a:ext uri="{FF2B5EF4-FFF2-40B4-BE49-F238E27FC236}">
                <a16:creationId xmlns:a16="http://schemas.microsoft.com/office/drawing/2014/main" id="{1E84D79A-551F-5A46-8DF5-C75577A4B7B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26347" y="4957332"/>
            <a:ext cx="1993995" cy="1511452"/>
          </a:xfrm>
          <a:prstGeom prst="rect">
            <a:avLst/>
          </a:prstGeom>
        </p:spPr>
      </p:pic>
      <p:sp>
        <p:nvSpPr>
          <p:cNvPr id="25" name="ZoneTexte 24">
            <a:extLst>
              <a:ext uri="{FF2B5EF4-FFF2-40B4-BE49-F238E27FC236}">
                <a16:creationId xmlns:a16="http://schemas.microsoft.com/office/drawing/2014/main" id="{F5C4683A-68B2-364D-82F5-E27C9A43DCF5}"/>
              </a:ext>
            </a:extLst>
          </p:cNvPr>
          <p:cNvSpPr txBox="1"/>
          <p:nvPr/>
        </p:nvSpPr>
        <p:spPr>
          <a:xfrm>
            <a:off x="3347976" y="6346649"/>
            <a:ext cx="8772786"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Références : </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Suisse Mai 2020 &amp; Nature | Vol 580 | 30 April 2020 | 577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Lurie</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N NEJM May 2020 https://</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/full/10.1056/NEJMp2005630?query=</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featured_home</a:t>
            </a:r>
            <a:endPar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1343834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4698022" y="1319302"/>
            <a:ext cx="7397800" cy="4878653"/>
          </a:xfrm>
          <a:prstGeom prst="rect">
            <a:avLst/>
          </a:prstGeom>
          <a:ln>
            <a:no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spicules de la surface des coronavirus (protéine S ou Spike) sont celles par lesquelles les virus s’attachent aux récepteurs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clefs qui leur ouvrent la porte des cellules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Ces protéines sont bien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reconnues par le système immunitaire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humain – qui y réagit en induisant </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des lymphocytes B producteurs d’anticorps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des lymphocytes </a:t>
            </a:r>
            <a:r>
              <a:rPr kumimoji="0" lang="fr-FR" sz="1600" b="1"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T</a:t>
            </a: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capables de détruire les cellules infectées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Ces antigènes vaccinaux vont donc se trouver, dans tous les candidats vaccins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Inactivés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lang="fr-FR" dirty="0">
                <a:solidFill>
                  <a:prstClr val="black">
                    <a:lumMod val="75000"/>
                    <a:lumOff val="25000"/>
                  </a:prstClr>
                </a:solidFill>
                <a:latin typeface="Trebuchet MS" panose="020B0603020202020204"/>
              </a:rPr>
              <a:t>Vivant atténués</a:t>
            </a:r>
            <a:endPar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lang="fr-FR" dirty="0">
                <a:solidFill>
                  <a:prstClr val="black">
                    <a:lumMod val="75000"/>
                    <a:lumOff val="25000"/>
                  </a:prstClr>
                </a:solidFill>
                <a:latin typeface="Trebuchet MS" panose="020B0603020202020204"/>
              </a:rPr>
              <a:t>Antigéniques</a:t>
            </a:r>
            <a:endPar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lang="fr-FR" dirty="0">
                <a:solidFill>
                  <a:prstClr val="black">
                    <a:lumMod val="75000"/>
                    <a:lumOff val="25000"/>
                  </a:prstClr>
                </a:solidFill>
                <a:latin typeface="Trebuchet MS" panose="020B0603020202020204"/>
              </a:rPr>
              <a:t>P</a:t>
            </a:r>
            <a:r>
              <a:rPr kumimoji="0" lang="fr-FR" sz="16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ortés</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par des vecteurs viraux </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lang="fr-FR" dirty="0">
                <a:solidFill>
                  <a:prstClr val="black">
                    <a:lumMod val="75000"/>
                    <a:lumOff val="25000"/>
                  </a:prstClr>
                </a:solidFill>
                <a:latin typeface="Trebuchet MS" panose="020B0603020202020204"/>
              </a:rPr>
              <a:t>Portés par des pseudo-particules virales</a:t>
            </a:r>
            <a:endPar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lang="fr-FR" dirty="0">
                <a:solidFill>
                  <a:prstClr val="black">
                    <a:lumMod val="75000"/>
                    <a:lumOff val="25000"/>
                  </a:prstClr>
                </a:solidFill>
                <a:latin typeface="Trebuchet MS" panose="020B0603020202020204"/>
              </a:rPr>
              <a:t>C</a:t>
            </a:r>
            <a:r>
              <a:rPr kumimoji="0" lang="fr-FR" sz="16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odés</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par leur ARN ou ADN</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503270"/>
            <a:ext cx="11167336" cy="7341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cibles antigéniques</a:t>
            </a:r>
          </a:p>
        </p:txBody>
      </p:sp>
      <p:pic>
        <p:nvPicPr>
          <p:cNvPr id="5" name="Image 4">
            <a:extLst>
              <a:ext uri="{FF2B5EF4-FFF2-40B4-BE49-F238E27FC236}">
                <a16:creationId xmlns:a16="http://schemas.microsoft.com/office/drawing/2014/main" id="{19D1F19C-2153-4D4B-BFE5-DC214B5005A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4378" y="2219367"/>
            <a:ext cx="3889097" cy="3446787"/>
          </a:xfrm>
          <a:prstGeom prst="rect">
            <a:avLst/>
          </a:prstGeom>
          <a:ln>
            <a:solidFill>
              <a:schemeClr val="tx1">
                <a:lumMod val="65000"/>
                <a:lumOff val="35000"/>
              </a:schemeClr>
            </a:solidFill>
          </a:ln>
        </p:spPr>
      </p:pic>
      <p:sp>
        <p:nvSpPr>
          <p:cNvPr id="24" name="ZoneTexte 23">
            <a:extLst>
              <a:ext uri="{FF2B5EF4-FFF2-40B4-BE49-F238E27FC236}">
                <a16:creationId xmlns:a16="http://schemas.microsoft.com/office/drawing/2014/main" id="{D905AD41-0966-F54F-BFFE-3B448C39124F}"/>
              </a:ext>
            </a:extLst>
          </p:cNvPr>
          <p:cNvSpPr txBox="1"/>
          <p:nvPr/>
        </p:nvSpPr>
        <p:spPr>
          <a:xfrm>
            <a:off x="2989268" y="6581001"/>
            <a:ext cx="972837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Références </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Suisse Mai 2020 &amp; Nature | Vol 580 | 30 April 2020 | 577</a:t>
            </a:r>
          </a:p>
        </p:txBody>
      </p:sp>
    </p:spTree>
    <p:extLst>
      <p:ext uri="{BB962C8B-B14F-4D97-AF65-F5344CB8AC3E}">
        <p14:creationId xmlns:p14="http://schemas.microsoft.com/office/powerpoint/2010/main" val="8216019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64679" y="1410719"/>
            <a:ext cx="7220888" cy="4800950"/>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Modèles animaux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protection contre le SARSCov‐1 corrèle avec le taux d’anticorps neutralisants dirigés contre la protéine S</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 même si des anticorps contre d’autres antigènes peuvent aussi y parvenir</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Malheureusement, il est difficile (impossible ?) d’induire seulement des anticorps neutralisants. Or les anticorps se fixant aux virus sans pour autant les neutraliser, peuvent être néfastes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rapport entre les anticorps neutralisants / non neutralisants pourrait donc être essentiel</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Certaines études chez l’animal ont montré que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protection contre le SARS‐Cov‐2 pouvait aussi être atteinte par des vaccins induisant essentiellement des lymphocytes tueurs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Il est probable que ces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vaccins agissent essentiellement contre les complications.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5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a:t>
            </a:r>
            <a:br>
              <a:rPr lang="fr-FR" dirty="0"/>
            </a:br>
            <a:r>
              <a:rPr lang="fr-FR" dirty="0"/>
              <a:t>				Choix des défenses immunitaires à induire</a:t>
            </a:r>
          </a:p>
        </p:txBody>
      </p:sp>
      <p:pic>
        <p:nvPicPr>
          <p:cNvPr id="5" name="Image 4">
            <a:extLst>
              <a:ext uri="{FF2B5EF4-FFF2-40B4-BE49-F238E27FC236}">
                <a16:creationId xmlns:a16="http://schemas.microsoft.com/office/drawing/2014/main" id="{BF132541-F4C2-2C49-8C18-94B782CEF04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75296" y="2618098"/>
            <a:ext cx="3737961" cy="2542652"/>
          </a:xfrm>
          <a:prstGeom prst="rect">
            <a:avLst/>
          </a:prstGeom>
          <a:ln>
            <a:solidFill>
              <a:schemeClr val="tx1">
                <a:lumMod val="65000"/>
                <a:lumOff val="35000"/>
              </a:schemeClr>
            </a:solidFill>
          </a:ln>
        </p:spPr>
      </p:pic>
      <p:sp>
        <p:nvSpPr>
          <p:cNvPr id="24" name="ZoneTexte 23">
            <a:extLst>
              <a:ext uri="{FF2B5EF4-FFF2-40B4-BE49-F238E27FC236}">
                <a16:creationId xmlns:a16="http://schemas.microsoft.com/office/drawing/2014/main" id="{4B6D6AD2-5FBC-1442-A85D-5D965EE42A54}"/>
              </a:ext>
            </a:extLst>
          </p:cNvPr>
          <p:cNvSpPr txBox="1"/>
          <p:nvPr/>
        </p:nvSpPr>
        <p:spPr>
          <a:xfrm>
            <a:off x="2695353" y="6520849"/>
            <a:ext cx="972837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Références </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Suisse Mai 2020 &amp; Nature | Vol 580 | 30 April 2020 | 577</a:t>
            </a:r>
          </a:p>
        </p:txBody>
      </p:sp>
    </p:spTree>
    <p:extLst>
      <p:ext uri="{BB962C8B-B14F-4D97-AF65-F5344CB8AC3E}">
        <p14:creationId xmlns:p14="http://schemas.microsoft.com/office/powerpoint/2010/main" val="26896275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731764" y="522514"/>
            <a:ext cx="11167336" cy="7341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Vaccins contre le SARS-CoV-2 : Type de vaccins</a:t>
            </a:r>
          </a:p>
        </p:txBody>
      </p:sp>
      <p:sp>
        <p:nvSpPr>
          <p:cNvPr id="24" name="ZoneTexte 23">
            <a:extLst>
              <a:ext uri="{FF2B5EF4-FFF2-40B4-BE49-F238E27FC236}">
                <a16:creationId xmlns:a16="http://schemas.microsoft.com/office/drawing/2014/main" id="{4B6D6AD2-5FBC-1442-A85D-5D965EE42A54}"/>
              </a:ext>
            </a:extLst>
          </p:cNvPr>
          <p:cNvSpPr txBox="1"/>
          <p:nvPr/>
        </p:nvSpPr>
        <p:spPr>
          <a:xfrm>
            <a:off x="2771553" y="6558083"/>
            <a:ext cx="972837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Références </a:t>
            </a:r>
            <a:r>
              <a:rPr kumimoji="0" lang="fr-FR" sz="1200" b="0" i="1" u="none" strike="noStrike" kern="1200" cap="none" spc="0" normalizeH="0" baseline="0" noProof="0" dirty="0" err="1">
                <a:ln>
                  <a:noFill/>
                </a:ln>
                <a:solidFill>
                  <a:schemeClr val="accent1"/>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 Suisse Mai 2020 &amp; Nature | Vol 580 | 30 April 2020 | 577</a:t>
            </a:r>
          </a:p>
        </p:txBody>
      </p:sp>
      <p:graphicFrame>
        <p:nvGraphicFramePr>
          <p:cNvPr id="25" name="Tableau 24">
            <a:extLst>
              <a:ext uri="{FF2B5EF4-FFF2-40B4-BE49-F238E27FC236}">
                <a16:creationId xmlns:a16="http://schemas.microsoft.com/office/drawing/2014/main" id="{055C1FE7-C469-3D40-9478-C0AEC3BBD456}"/>
              </a:ext>
            </a:extLst>
          </p:cNvPr>
          <p:cNvGraphicFramePr>
            <a:graphicFrameLocks noGrp="1"/>
          </p:cNvGraphicFramePr>
          <p:nvPr>
            <p:extLst>
              <p:ext uri="{D42A27DB-BD31-4B8C-83A1-F6EECF244321}">
                <p14:modId xmlns:p14="http://schemas.microsoft.com/office/powerpoint/2010/main" val="2675468193"/>
              </p:ext>
            </p:extLst>
          </p:nvPr>
        </p:nvGraphicFramePr>
        <p:xfrm>
          <a:off x="1073204" y="1224030"/>
          <a:ext cx="10191688" cy="5257684"/>
        </p:xfrm>
        <a:graphic>
          <a:graphicData uri="http://schemas.openxmlformats.org/drawingml/2006/table">
            <a:tbl>
              <a:tblPr firstRow="1" bandRow="1">
                <a:tableStyleId>{5C22544A-7EE6-4342-B048-85BDC9FD1C3A}</a:tableStyleId>
              </a:tblPr>
              <a:tblGrid>
                <a:gridCol w="2547922">
                  <a:extLst>
                    <a:ext uri="{9D8B030D-6E8A-4147-A177-3AD203B41FA5}">
                      <a16:colId xmlns:a16="http://schemas.microsoft.com/office/drawing/2014/main" val="1820870030"/>
                    </a:ext>
                  </a:extLst>
                </a:gridCol>
                <a:gridCol w="2170075">
                  <a:extLst>
                    <a:ext uri="{9D8B030D-6E8A-4147-A177-3AD203B41FA5}">
                      <a16:colId xmlns:a16="http://schemas.microsoft.com/office/drawing/2014/main" val="910793275"/>
                    </a:ext>
                  </a:extLst>
                </a:gridCol>
                <a:gridCol w="3386750">
                  <a:extLst>
                    <a:ext uri="{9D8B030D-6E8A-4147-A177-3AD203B41FA5}">
                      <a16:colId xmlns:a16="http://schemas.microsoft.com/office/drawing/2014/main" val="1424837967"/>
                    </a:ext>
                  </a:extLst>
                </a:gridCol>
                <a:gridCol w="2086941">
                  <a:extLst>
                    <a:ext uri="{9D8B030D-6E8A-4147-A177-3AD203B41FA5}">
                      <a16:colId xmlns:a16="http://schemas.microsoft.com/office/drawing/2014/main" val="2476888941"/>
                    </a:ext>
                  </a:extLst>
                </a:gridCol>
              </a:tblGrid>
              <a:tr h="809589">
                <a:tc>
                  <a:txBody>
                    <a:bodyPr/>
                    <a:lstStyle/>
                    <a:p>
                      <a:r>
                        <a:rPr lang="fr-FR" sz="1600" dirty="0"/>
                        <a:t>Type de vaccins</a:t>
                      </a:r>
                    </a:p>
                  </a:txBody>
                  <a:tcPr/>
                </a:tc>
                <a:tc>
                  <a:txBody>
                    <a:bodyPr/>
                    <a:lstStyle/>
                    <a:p>
                      <a:r>
                        <a:rPr lang="fr-FR" sz="1600" dirty="0"/>
                        <a:t>Vaccins existant utilisant la même technologie</a:t>
                      </a:r>
                    </a:p>
                  </a:txBody>
                  <a:tcPr/>
                </a:tc>
                <a:tc>
                  <a:txBody>
                    <a:bodyPr/>
                    <a:lstStyle/>
                    <a:p>
                      <a:r>
                        <a:rPr lang="fr-FR" sz="1600" dirty="0"/>
                        <a:t>Avantages potentiels</a:t>
                      </a:r>
                    </a:p>
                  </a:txBody>
                  <a:tcPr/>
                </a:tc>
                <a:tc>
                  <a:txBody>
                    <a:bodyPr/>
                    <a:lstStyle/>
                    <a:p>
                      <a:r>
                        <a:rPr lang="fr-FR" sz="1600" dirty="0"/>
                        <a:t>Inconvénients potentiels</a:t>
                      </a:r>
                    </a:p>
                  </a:txBody>
                  <a:tcPr/>
                </a:tc>
                <a:extLst>
                  <a:ext uri="{0D108BD9-81ED-4DB2-BD59-A6C34878D82A}">
                    <a16:rowId xmlns:a16="http://schemas.microsoft.com/office/drawing/2014/main" val="2224290788"/>
                  </a:ext>
                </a:extLst>
              </a:tr>
              <a:tr h="719635">
                <a:tc>
                  <a:txBody>
                    <a:bodyPr/>
                    <a:lstStyle/>
                    <a:p>
                      <a:r>
                        <a:rPr lang="fr-FR" sz="1400" dirty="0"/>
                        <a:t>Virus inactivés</a:t>
                      </a:r>
                    </a:p>
                  </a:txBody>
                  <a:tcPr/>
                </a:tc>
                <a:tc>
                  <a:txBody>
                    <a:bodyPr/>
                    <a:lstStyle/>
                    <a:p>
                      <a:r>
                        <a:rPr lang="fr-FR" sz="1400" dirty="0"/>
                        <a:t>Hépatite A, Polio, rage </a:t>
                      </a:r>
                    </a:p>
                  </a:txBody>
                  <a:tcPr/>
                </a:tc>
                <a:tc>
                  <a:txBody>
                    <a:bodyPr/>
                    <a:lstStyle/>
                    <a:p>
                      <a:r>
                        <a:rPr lang="fr-FR" sz="1400" dirty="0"/>
                        <a:t>Technologie connue</a:t>
                      </a:r>
                    </a:p>
                  </a:txBody>
                  <a:tcPr/>
                </a:tc>
                <a:tc>
                  <a:txBody>
                    <a:bodyPr/>
                    <a:lstStyle/>
                    <a:p>
                      <a:r>
                        <a:rPr lang="fr-FR" sz="1400" dirty="0"/>
                        <a:t>Vaccins rustiques</a:t>
                      </a:r>
                    </a:p>
                    <a:p>
                      <a:r>
                        <a:rPr lang="fr-FR" sz="1400" dirty="0" err="1"/>
                        <a:t>Réactogénicité</a:t>
                      </a:r>
                      <a:endParaRPr lang="fr-FR" sz="1400" dirty="0"/>
                    </a:p>
                    <a:p>
                      <a:r>
                        <a:rPr lang="fr-FR" sz="1400" dirty="0"/>
                        <a:t>Temps de fabrication</a:t>
                      </a:r>
                    </a:p>
                  </a:txBody>
                  <a:tcPr/>
                </a:tc>
                <a:extLst>
                  <a:ext uri="{0D108BD9-81ED-4DB2-BD59-A6C34878D82A}">
                    <a16:rowId xmlns:a16="http://schemas.microsoft.com/office/drawing/2014/main" val="515221325"/>
                  </a:ext>
                </a:extLst>
              </a:tr>
              <a:tr h="719635">
                <a:tc>
                  <a:txBody>
                    <a:bodyPr/>
                    <a:lstStyle/>
                    <a:p>
                      <a:r>
                        <a:rPr lang="fr-FR" sz="1400" dirty="0"/>
                        <a:t>Virus atténués</a:t>
                      </a:r>
                    </a:p>
                  </a:txBody>
                  <a:tcPr/>
                </a:tc>
                <a:tc>
                  <a:txBody>
                    <a:bodyPr/>
                    <a:lstStyle/>
                    <a:p>
                      <a:r>
                        <a:rPr lang="fr-FR" sz="1400" dirty="0"/>
                        <a:t>ROR, varicelle…</a:t>
                      </a:r>
                    </a:p>
                  </a:txBody>
                  <a:tcPr/>
                </a:tc>
                <a:tc>
                  <a:txBody>
                    <a:bodyPr/>
                    <a:lstStyle/>
                    <a:p>
                      <a:r>
                        <a:rPr lang="fr-FR" sz="1400" dirty="0"/>
                        <a:t>Technologie connue</a:t>
                      </a:r>
                    </a:p>
                  </a:txBody>
                  <a:tcPr/>
                </a:tc>
                <a:tc>
                  <a:txBody>
                    <a:bodyPr/>
                    <a:lstStyle/>
                    <a:p>
                      <a:r>
                        <a:rPr lang="fr-FR" sz="1400" dirty="0"/>
                        <a:t>Vaccins rustiques</a:t>
                      </a:r>
                    </a:p>
                    <a:p>
                      <a:r>
                        <a:rPr lang="fr-FR" sz="1400" dirty="0" err="1"/>
                        <a:t>Réactogénicité</a:t>
                      </a:r>
                      <a:endParaRPr lang="fr-FR" sz="1400" dirty="0"/>
                    </a:p>
                    <a:p>
                      <a:r>
                        <a:rPr lang="fr-FR" sz="1400" dirty="0"/>
                        <a:t>Temps de fabrication</a:t>
                      </a:r>
                    </a:p>
                  </a:txBody>
                  <a:tcPr/>
                </a:tc>
                <a:extLst>
                  <a:ext uri="{0D108BD9-81ED-4DB2-BD59-A6C34878D82A}">
                    <a16:rowId xmlns:a16="http://schemas.microsoft.com/office/drawing/2014/main" val="1985214688"/>
                  </a:ext>
                </a:extLst>
              </a:tr>
              <a:tr h="462326">
                <a:tc>
                  <a:txBody>
                    <a:bodyPr/>
                    <a:lstStyle/>
                    <a:p>
                      <a:r>
                        <a:rPr lang="fr-FR" sz="1400" dirty="0"/>
                        <a:t>Antigènes purifiés </a:t>
                      </a:r>
                    </a:p>
                  </a:txBody>
                  <a:tcPr/>
                </a:tc>
                <a:tc>
                  <a:txBody>
                    <a:bodyPr/>
                    <a:lstStyle/>
                    <a:p>
                      <a:r>
                        <a:rPr lang="fr-FR" sz="1400" dirty="0" err="1"/>
                        <a:t>D,T,Coq</a:t>
                      </a:r>
                      <a:r>
                        <a:rPr lang="fr-FR" sz="1400" dirty="0"/>
                        <a:t>, </a:t>
                      </a:r>
                      <a:r>
                        <a:rPr lang="fr-FR" sz="1400" dirty="0" err="1"/>
                        <a:t>Hib</a:t>
                      </a:r>
                      <a:r>
                        <a:rPr lang="fr-FR" sz="1400" dirty="0"/>
                        <a:t>, </a:t>
                      </a:r>
                      <a:r>
                        <a:rPr lang="fr-FR" sz="1400" dirty="0" err="1"/>
                        <a:t>Heb</a:t>
                      </a:r>
                      <a:r>
                        <a:rPr lang="fr-FR" sz="1400" dirty="0"/>
                        <a:t> B…</a:t>
                      </a:r>
                    </a:p>
                  </a:txBody>
                  <a:tcPr/>
                </a:tc>
                <a:tc>
                  <a:txBody>
                    <a:bodyPr/>
                    <a:lstStyle/>
                    <a:p>
                      <a:r>
                        <a:rPr lang="fr-FR" sz="1400" dirty="0"/>
                        <a:t>Technologie connue et maitrisée</a:t>
                      </a:r>
                    </a:p>
                  </a:txBody>
                  <a:tcPr/>
                </a:tc>
                <a:tc>
                  <a:txBody>
                    <a:bodyPr/>
                    <a:lstStyle/>
                    <a:p>
                      <a:r>
                        <a:rPr lang="fr-FR" sz="1400" dirty="0"/>
                        <a:t>Temps de fabrication ?</a:t>
                      </a:r>
                    </a:p>
                  </a:txBody>
                  <a:tcPr/>
                </a:tc>
                <a:extLst>
                  <a:ext uri="{0D108BD9-81ED-4DB2-BD59-A6C34878D82A}">
                    <a16:rowId xmlns:a16="http://schemas.microsoft.com/office/drawing/2014/main" val="1093691517"/>
                  </a:ext>
                </a:extLst>
              </a:tr>
              <a:tr h="299848">
                <a:tc>
                  <a:txBody>
                    <a:bodyPr/>
                    <a:lstStyle/>
                    <a:p>
                      <a:r>
                        <a:rPr lang="fr-FR" sz="1400" dirty="0"/>
                        <a:t>Pseudo particule virale</a:t>
                      </a:r>
                    </a:p>
                  </a:txBody>
                  <a:tcPr/>
                </a:tc>
                <a:tc>
                  <a:txBody>
                    <a:bodyPr/>
                    <a:lstStyle/>
                    <a:p>
                      <a:r>
                        <a:rPr lang="fr-FR" sz="1400" dirty="0"/>
                        <a:t>HPV</a:t>
                      </a:r>
                    </a:p>
                  </a:txBody>
                  <a:tcPr/>
                </a:tc>
                <a:tc>
                  <a:txBody>
                    <a:bodyPr/>
                    <a:lstStyle/>
                    <a:p>
                      <a:r>
                        <a:rPr lang="fr-FR" sz="1400" dirty="0"/>
                        <a:t>Technologie connue</a:t>
                      </a:r>
                    </a:p>
                  </a:txBody>
                  <a:tcPr/>
                </a:tc>
                <a:tc>
                  <a:txBody>
                    <a:bodyPr/>
                    <a:lstStyle/>
                    <a:p>
                      <a:endParaRPr lang="fr-FR" sz="1400" dirty="0"/>
                    </a:p>
                  </a:txBody>
                  <a:tcPr/>
                </a:tc>
                <a:extLst>
                  <a:ext uri="{0D108BD9-81ED-4DB2-BD59-A6C34878D82A}">
                    <a16:rowId xmlns:a16="http://schemas.microsoft.com/office/drawing/2014/main" val="475404005"/>
                  </a:ext>
                </a:extLst>
              </a:tr>
              <a:tr h="1139422">
                <a:tc>
                  <a:txBody>
                    <a:bodyPr/>
                    <a:lstStyle/>
                    <a:p>
                      <a:r>
                        <a:rPr lang="fr-FR" sz="1400" dirty="0"/>
                        <a:t>Vecteur viral</a:t>
                      </a:r>
                    </a:p>
                    <a:p>
                      <a:r>
                        <a:rPr lang="fr-FR" sz="1400" dirty="0"/>
                        <a:t>(</a:t>
                      </a:r>
                      <a:r>
                        <a:rPr lang="fr-FR" sz="1400" dirty="0" err="1"/>
                        <a:t>adenovirus</a:t>
                      </a:r>
                      <a:r>
                        <a:rPr lang="fr-FR" sz="1400" dirty="0"/>
                        <a:t>, rougeole atténués)</a:t>
                      </a:r>
                    </a:p>
                  </a:txBody>
                  <a:tcPr/>
                </a:tc>
                <a:tc>
                  <a:txBody>
                    <a:bodyPr/>
                    <a:lstStyle/>
                    <a:p>
                      <a:r>
                        <a:rPr lang="fr-FR" sz="1400" dirty="0"/>
                        <a:t>EBOLA</a:t>
                      </a:r>
                    </a:p>
                  </a:txBody>
                  <a:tcPr/>
                </a:tc>
                <a:tc>
                  <a:txBody>
                    <a:bodyPr/>
                    <a:lstStyle/>
                    <a:p>
                      <a:r>
                        <a:rPr lang="fr-FR" sz="1400" dirty="0" err="1"/>
                        <a:t>Toérance</a:t>
                      </a:r>
                      <a:r>
                        <a:rPr lang="fr-FR" sz="1400" dirty="0"/>
                        <a:t> probablement bonne pour le vaccin rougeole atténué</a:t>
                      </a:r>
                    </a:p>
                  </a:txBody>
                  <a:tcPr/>
                </a:tc>
                <a:tc>
                  <a:txBody>
                    <a:bodyPr/>
                    <a:lstStyle/>
                    <a:p>
                      <a:r>
                        <a:rPr lang="fr-FR" sz="1400" dirty="0"/>
                        <a:t>Temps de fabrication ?</a:t>
                      </a:r>
                    </a:p>
                    <a:p>
                      <a:r>
                        <a:rPr lang="fr-FR" sz="1400" dirty="0"/>
                        <a:t>Réponse chez les personnes déjà immunisée contre la rougeole</a:t>
                      </a:r>
                    </a:p>
                  </a:txBody>
                  <a:tcPr/>
                </a:tc>
                <a:extLst>
                  <a:ext uri="{0D108BD9-81ED-4DB2-BD59-A6C34878D82A}">
                    <a16:rowId xmlns:a16="http://schemas.microsoft.com/office/drawing/2014/main" val="4198676558"/>
                  </a:ext>
                </a:extLst>
              </a:tr>
              <a:tr h="1046318">
                <a:tc>
                  <a:txBody>
                    <a:bodyPr/>
                    <a:lstStyle/>
                    <a:p>
                      <a:r>
                        <a:rPr lang="fr-FR" sz="1400" dirty="0"/>
                        <a:t>ARN (ou ADN)</a:t>
                      </a:r>
                    </a:p>
                  </a:txBody>
                  <a:tcPr/>
                </a:tc>
                <a:tc>
                  <a:txBody>
                    <a:bodyPr/>
                    <a:lstStyle/>
                    <a:p>
                      <a:r>
                        <a:rPr lang="fr-FR" sz="1400" dirty="0"/>
                        <a:t>0</a:t>
                      </a:r>
                    </a:p>
                  </a:txBody>
                  <a:tcPr/>
                </a:tc>
                <a:tc>
                  <a:txBody>
                    <a:bodyPr/>
                    <a:lstStyle/>
                    <a:p>
                      <a:r>
                        <a:rPr lang="fr-FR" sz="1400" kern="1200" dirty="0">
                          <a:solidFill>
                            <a:schemeClr val="dk1"/>
                          </a:solidFill>
                          <a:effectLst/>
                          <a:latin typeface="+mn-lt"/>
                          <a:ea typeface="+mn-ea"/>
                          <a:cs typeface="+mn-cs"/>
                        </a:rPr>
                        <a:t>-Etudes les plus avancées</a:t>
                      </a:r>
                    </a:p>
                    <a:p>
                      <a:r>
                        <a:rPr lang="fr-FR" sz="1400" kern="1200" dirty="0">
                          <a:solidFill>
                            <a:schemeClr val="dk1"/>
                          </a:solidFill>
                          <a:effectLst/>
                          <a:latin typeface="+mn-lt"/>
                          <a:ea typeface="+mn-ea"/>
                          <a:cs typeface="+mn-cs"/>
                        </a:rPr>
                        <a:t>- Peuvent être les plus rapides à obtenir car leur technologie ne nécessite aucune étape de culture</a:t>
                      </a:r>
                      <a:endParaRPr lang="fr-FR" sz="1400" dirty="0"/>
                    </a:p>
                  </a:txBody>
                  <a:tcPr/>
                </a:tc>
                <a:tc>
                  <a:txBody>
                    <a:bodyPr/>
                    <a:lstStyle/>
                    <a:p>
                      <a:r>
                        <a:rPr lang="fr-FR" sz="1400" dirty="0"/>
                        <a:t>Sécurité à moyen et long terme inconnue</a:t>
                      </a:r>
                    </a:p>
                  </a:txBody>
                  <a:tcPr/>
                </a:tc>
                <a:extLst>
                  <a:ext uri="{0D108BD9-81ED-4DB2-BD59-A6C34878D82A}">
                    <a16:rowId xmlns:a16="http://schemas.microsoft.com/office/drawing/2014/main" val="4244658392"/>
                  </a:ext>
                </a:extLst>
              </a:tr>
            </a:tbl>
          </a:graphicData>
        </a:graphic>
      </p:graphicFrame>
    </p:spTree>
    <p:extLst>
      <p:ext uri="{BB962C8B-B14F-4D97-AF65-F5344CB8AC3E}">
        <p14:creationId xmlns:p14="http://schemas.microsoft.com/office/powerpoint/2010/main" val="10683351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Vaccins ARN-ADN</a:t>
            </a:r>
          </a:p>
        </p:txBody>
      </p:sp>
      <p:sp>
        <p:nvSpPr>
          <p:cNvPr id="24" name="ZoneTexte 23">
            <a:extLst>
              <a:ext uri="{FF2B5EF4-FFF2-40B4-BE49-F238E27FC236}">
                <a16:creationId xmlns:a16="http://schemas.microsoft.com/office/drawing/2014/main" id="{4B6D6AD2-5FBC-1442-A85D-5D965EE42A54}"/>
              </a:ext>
            </a:extLst>
          </p:cNvPr>
          <p:cNvSpPr txBox="1"/>
          <p:nvPr/>
        </p:nvSpPr>
        <p:spPr>
          <a:xfrm>
            <a:off x="2042927" y="6576163"/>
            <a:ext cx="12331757" cy="276999"/>
          </a:xfrm>
          <a:prstGeom prst="rect">
            <a:avLst/>
          </a:prstGeom>
          <a:noFill/>
        </p:spPr>
        <p:txBody>
          <a:bodyPr wrap="square" rtlCol="0">
            <a:spAutoFit/>
          </a:bodyPr>
          <a:lstStyle/>
          <a:p>
            <a:pPr lvl="0" defTabSz="457200">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Fuller D. </a:t>
            </a:r>
            <a:r>
              <a:rPr lang="fr-FR" sz="1200" i="1" dirty="0">
                <a:solidFill>
                  <a:schemeClr val="accent1"/>
                </a:solidFill>
              </a:rPr>
              <a:t>NEJM July 14 https://</a:t>
            </a:r>
            <a:r>
              <a:rPr lang="fr-FR" sz="1200" i="1" dirty="0" err="1">
                <a:solidFill>
                  <a:schemeClr val="accent1"/>
                </a:solidFill>
              </a:rPr>
              <a:t>www.nejm.org</a:t>
            </a:r>
            <a:r>
              <a:rPr lang="fr-FR" sz="1200" i="1" dirty="0">
                <a:solidFill>
                  <a:schemeClr val="accent1"/>
                </a:solidFill>
              </a:rPr>
              <a:t>/</a:t>
            </a:r>
            <a:r>
              <a:rPr lang="fr-FR" sz="1200" i="1" dirty="0" err="1">
                <a:solidFill>
                  <a:schemeClr val="accent1"/>
                </a:solidFill>
              </a:rPr>
              <a:t>doi</a:t>
            </a:r>
            <a:r>
              <a:rPr lang="fr-FR" sz="1200" i="1" dirty="0">
                <a:solidFill>
                  <a:schemeClr val="accent1"/>
                </a:solidFill>
              </a:rPr>
              <a:t>/full/10.1056/NEJMcibr2009737?query=</a:t>
            </a:r>
            <a:r>
              <a:rPr lang="fr-FR" sz="1200" i="1" dirty="0" err="1">
                <a:solidFill>
                  <a:schemeClr val="accent1"/>
                </a:solidFill>
              </a:rPr>
              <a:t>featured_home</a:t>
            </a:r>
            <a:endParaRPr kumimoji="0" lang="fr-FR" sz="1200" b="0" i="1" u="none" strike="noStrike" kern="1200" cap="none" spc="0" normalizeH="0" baseline="0" noProof="0" dirty="0">
              <a:ln>
                <a:noFill/>
              </a:ln>
              <a:solidFill>
                <a:schemeClr val="accent1"/>
              </a:solidFill>
              <a:effectLst/>
              <a:uLnTx/>
              <a:uFillTx/>
              <a:latin typeface="Trebuchet MS" panose="020B0603020202020204"/>
            </a:endParaRPr>
          </a:p>
        </p:txBody>
      </p:sp>
      <p:sp>
        <p:nvSpPr>
          <p:cNvPr id="2" name="ZoneTexte 1">
            <a:extLst>
              <a:ext uri="{FF2B5EF4-FFF2-40B4-BE49-F238E27FC236}">
                <a16:creationId xmlns:a16="http://schemas.microsoft.com/office/drawing/2014/main" id="{1B19BB93-9503-AA4C-B7A5-FA15B121A786}"/>
              </a:ext>
            </a:extLst>
          </p:cNvPr>
          <p:cNvSpPr txBox="1"/>
          <p:nvPr/>
        </p:nvSpPr>
        <p:spPr>
          <a:xfrm>
            <a:off x="520154" y="1613117"/>
            <a:ext cx="7501317" cy="4370427"/>
          </a:xfrm>
          <a:prstGeom prst="rect">
            <a:avLst/>
          </a:prstGeom>
          <a:noFill/>
        </p:spPr>
        <p:txBody>
          <a:bodyPr wrap="square" rtlCol="0">
            <a:spAutoFit/>
          </a:bodyPr>
          <a:lstStyle/>
          <a:p>
            <a:pPr marL="285750" indent="-285750">
              <a:spcAft>
                <a:spcPts val="600"/>
              </a:spcAft>
              <a:buClr>
                <a:schemeClr val="accent1"/>
              </a:buClr>
              <a:buFont typeface="Wingdings" pitchFamily="2" charset="2"/>
              <a:buChar char="ü"/>
            </a:pPr>
            <a:r>
              <a:rPr lang="fr-FR" dirty="0">
                <a:solidFill>
                  <a:schemeClr val="tx1">
                    <a:lumMod val="75000"/>
                    <a:lumOff val="25000"/>
                  </a:schemeClr>
                </a:solidFill>
              </a:rPr>
              <a:t>Début du développement de ce type de vaccin …30 ans</a:t>
            </a:r>
          </a:p>
          <a:p>
            <a:pPr marL="285750" indent="-285750">
              <a:spcAft>
                <a:spcPts val="600"/>
              </a:spcAft>
              <a:buClr>
                <a:schemeClr val="accent1"/>
              </a:buClr>
              <a:buFont typeface="Wingdings" pitchFamily="2" charset="2"/>
              <a:buChar char="ü"/>
            </a:pPr>
            <a:r>
              <a:rPr lang="fr-FR" b="1" dirty="0">
                <a:solidFill>
                  <a:schemeClr val="tx1">
                    <a:lumMod val="75000"/>
                    <a:lumOff val="25000"/>
                  </a:schemeClr>
                </a:solidFill>
              </a:rPr>
              <a:t>Réponse immunitaire induite par l’expression protéique des     acides nucléiques administrés par les cellules de l’hôte</a:t>
            </a:r>
          </a:p>
          <a:p>
            <a:pPr marL="285750" indent="-285750">
              <a:buClr>
                <a:schemeClr val="accent1"/>
              </a:buClr>
              <a:buFont typeface="Wingdings" pitchFamily="2" charset="2"/>
              <a:buChar char="ü"/>
            </a:pPr>
            <a:r>
              <a:rPr lang="fr-FR" dirty="0">
                <a:solidFill>
                  <a:schemeClr val="tx1">
                    <a:lumMod val="75000"/>
                    <a:lumOff val="25000"/>
                  </a:schemeClr>
                </a:solidFill>
              </a:rPr>
              <a:t>Pour rentrer dans les cellules, et être exprimés et immunogènes, l’ARN de ces vaccins doit utiliser </a:t>
            </a:r>
            <a:r>
              <a:rPr lang="fr-FR" b="1" dirty="0">
                <a:solidFill>
                  <a:schemeClr val="tx1">
                    <a:lumMod val="75000"/>
                    <a:lumOff val="25000"/>
                  </a:schemeClr>
                </a:solidFill>
              </a:rPr>
              <a:t>différents vecteurs </a:t>
            </a:r>
            <a:r>
              <a:rPr lang="fr-FR" dirty="0">
                <a:solidFill>
                  <a:schemeClr val="tx1">
                    <a:lumMod val="75000"/>
                    <a:lumOff val="25000"/>
                  </a:schemeClr>
                </a:solidFill>
              </a:rPr>
              <a:t>:</a:t>
            </a:r>
          </a:p>
          <a:p>
            <a:pPr marL="1200150" lvl="2" indent="-285750">
              <a:buClr>
                <a:schemeClr val="accent1"/>
              </a:buClr>
              <a:buFont typeface="Arial" panose="020B0604020202020204" pitchFamily="34" charset="0"/>
              <a:buChar char="•"/>
            </a:pPr>
            <a:r>
              <a:rPr lang="fr-FR" sz="1600" dirty="0">
                <a:solidFill>
                  <a:schemeClr val="tx1">
                    <a:lumMod val="75000"/>
                    <a:lumOff val="25000"/>
                  </a:schemeClr>
                </a:solidFill>
              </a:rPr>
              <a:t>Plasmides (ADN)</a:t>
            </a:r>
          </a:p>
          <a:p>
            <a:pPr marL="1200150" lvl="2" indent="-285750">
              <a:buClr>
                <a:schemeClr val="accent1"/>
              </a:buClr>
              <a:buFont typeface="Arial" panose="020B0604020202020204" pitchFamily="34" charset="0"/>
              <a:buChar char="•"/>
            </a:pPr>
            <a:r>
              <a:rPr lang="fr-FR" sz="1600" dirty="0">
                <a:solidFill>
                  <a:schemeClr val="tx1">
                    <a:lumMod val="75000"/>
                    <a:lumOff val="25000"/>
                  </a:schemeClr>
                </a:solidFill>
              </a:rPr>
              <a:t>Alpha-virus</a:t>
            </a:r>
          </a:p>
          <a:p>
            <a:pPr marL="1200150" lvl="2" indent="-285750">
              <a:buClr>
                <a:schemeClr val="accent1"/>
              </a:buClr>
              <a:buFont typeface="Arial" panose="020B0604020202020204" pitchFamily="34" charset="0"/>
              <a:buChar char="•"/>
            </a:pPr>
            <a:r>
              <a:rPr lang="fr-FR" sz="1600" dirty="0">
                <a:solidFill>
                  <a:schemeClr val="tx1">
                    <a:lumMod val="75000"/>
                    <a:lumOff val="25000"/>
                  </a:schemeClr>
                </a:solidFill>
              </a:rPr>
              <a:t>Pseudo-particules</a:t>
            </a:r>
          </a:p>
          <a:p>
            <a:pPr marL="1200150" lvl="2" indent="-285750">
              <a:spcAft>
                <a:spcPts val="600"/>
              </a:spcAft>
              <a:buClr>
                <a:schemeClr val="accent1"/>
              </a:buClr>
              <a:buFont typeface="Arial" panose="020B0604020202020204" pitchFamily="34" charset="0"/>
              <a:buChar char="•"/>
            </a:pPr>
            <a:r>
              <a:rPr lang="fr-FR" sz="1600" dirty="0">
                <a:solidFill>
                  <a:schemeClr val="tx1">
                    <a:lumMod val="75000"/>
                    <a:lumOff val="25000"/>
                  </a:schemeClr>
                </a:solidFill>
              </a:rPr>
              <a:t>Nanoparticules</a:t>
            </a:r>
          </a:p>
          <a:p>
            <a:pPr marL="285750" indent="-285750">
              <a:buClr>
                <a:schemeClr val="accent1"/>
              </a:buClr>
              <a:buFont typeface="Wingdings" pitchFamily="2" charset="2"/>
              <a:buChar char="ü"/>
            </a:pPr>
            <a:r>
              <a:rPr lang="fr-FR" dirty="0">
                <a:solidFill>
                  <a:schemeClr val="tx1">
                    <a:lumMod val="75000"/>
                    <a:lumOff val="25000"/>
                  </a:schemeClr>
                </a:solidFill>
              </a:rPr>
              <a:t>On doit utiliser des </a:t>
            </a:r>
            <a:r>
              <a:rPr lang="fr-FR" b="1" dirty="0">
                <a:solidFill>
                  <a:schemeClr val="tx1">
                    <a:lumMod val="75000"/>
                    <a:lumOff val="25000"/>
                  </a:schemeClr>
                </a:solidFill>
              </a:rPr>
              <a:t>technologies associées</a:t>
            </a:r>
          </a:p>
          <a:p>
            <a:pPr marL="1200150" lvl="2" indent="-285750">
              <a:buClr>
                <a:schemeClr val="accent1"/>
              </a:buClr>
              <a:buFont typeface="Arial" panose="020B0604020202020204" pitchFamily="34" charset="0"/>
              <a:buChar char="•"/>
            </a:pPr>
            <a:r>
              <a:rPr lang="fr-FR" sz="1600" dirty="0">
                <a:solidFill>
                  <a:schemeClr val="tx1">
                    <a:lumMod val="75000"/>
                    <a:lumOff val="25000"/>
                  </a:schemeClr>
                </a:solidFill>
              </a:rPr>
              <a:t>Adjuvants génétiques</a:t>
            </a:r>
          </a:p>
          <a:p>
            <a:pPr marL="1200150" lvl="2" indent="-285750">
              <a:spcAft>
                <a:spcPts val="600"/>
              </a:spcAft>
              <a:buClr>
                <a:schemeClr val="accent1"/>
              </a:buClr>
              <a:buFont typeface="Arial" panose="020B0604020202020204" pitchFamily="34" charset="0"/>
              <a:buChar char="•"/>
            </a:pPr>
            <a:r>
              <a:rPr lang="fr-FR" sz="1600" dirty="0">
                <a:solidFill>
                  <a:schemeClr val="tx1">
                    <a:lumMod val="75000"/>
                    <a:lumOff val="25000"/>
                  </a:schemeClr>
                </a:solidFill>
              </a:rPr>
              <a:t>ARN messagers stabilisés</a:t>
            </a:r>
          </a:p>
          <a:p>
            <a:pPr marL="285750" indent="-285750">
              <a:buClr>
                <a:schemeClr val="accent1"/>
              </a:buClr>
              <a:buFont typeface="Wingdings" pitchFamily="2" charset="2"/>
              <a:buChar char="ü"/>
            </a:pPr>
            <a:r>
              <a:rPr lang="fr-FR" dirty="0">
                <a:solidFill>
                  <a:schemeClr val="tx1">
                    <a:lumMod val="75000"/>
                    <a:lumOff val="25000"/>
                  </a:schemeClr>
                </a:solidFill>
              </a:rPr>
              <a:t>Ces vaccins peuvent être à</a:t>
            </a:r>
          </a:p>
          <a:p>
            <a:pPr marL="742950" lvl="1" indent="-285750">
              <a:buClr>
                <a:schemeClr val="accent1"/>
              </a:buClr>
              <a:buFont typeface="Arial" panose="020B0604020202020204" pitchFamily="34" charset="0"/>
              <a:buChar char="•"/>
            </a:pPr>
            <a:r>
              <a:rPr lang="fr-FR" sz="1600" dirty="0">
                <a:solidFill>
                  <a:schemeClr val="tx1">
                    <a:lumMod val="75000"/>
                    <a:lumOff val="25000"/>
                  </a:schemeClr>
                </a:solidFill>
              </a:rPr>
              <a:t>RNA : peu de chance d’être inclus dans le génome</a:t>
            </a:r>
          </a:p>
          <a:p>
            <a:pPr marL="742950" lvl="1" indent="-285750">
              <a:buClr>
                <a:schemeClr val="accent1"/>
              </a:buClr>
              <a:buFont typeface="Arial" panose="020B0604020202020204" pitchFamily="34" charset="0"/>
              <a:buChar char="•"/>
            </a:pPr>
            <a:r>
              <a:rPr lang="fr-FR" sz="1600" dirty="0">
                <a:solidFill>
                  <a:schemeClr val="tx1">
                    <a:lumMod val="75000"/>
                    <a:lumOff val="25000"/>
                  </a:schemeClr>
                </a:solidFill>
              </a:rPr>
              <a:t>DNA  : Plus grandes quantités d’antigènes produites</a:t>
            </a:r>
          </a:p>
        </p:txBody>
      </p:sp>
      <p:pic>
        <p:nvPicPr>
          <p:cNvPr id="5" name="Image 4" descr="Une image contenant capture d’écran&#10;&#10;Description générée automatiquement">
            <a:extLst>
              <a:ext uri="{FF2B5EF4-FFF2-40B4-BE49-F238E27FC236}">
                <a16:creationId xmlns:a16="http://schemas.microsoft.com/office/drawing/2014/main" id="{84DA6C83-E209-A540-A866-ECF08C2F71C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43705" y="1417665"/>
            <a:ext cx="4508787" cy="4976202"/>
          </a:xfrm>
          <a:prstGeom prst="rect">
            <a:avLst/>
          </a:prstGeom>
        </p:spPr>
      </p:pic>
    </p:spTree>
    <p:extLst>
      <p:ext uri="{BB962C8B-B14F-4D97-AF65-F5344CB8AC3E}">
        <p14:creationId xmlns:p14="http://schemas.microsoft.com/office/powerpoint/2010/main" val="2617239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633158" y="1888844"/>
            <a:ext cx="8326009"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pandémie de COVID-19 ne contre-indique aucune vaccination</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hypothèse suggère même un rôle protecteur du BCG (études en cours) et peut être des autres vaccins vivants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fait d’avoir contracté la maladie, d’avoir eu une PCR ou une sérologie positive ne contre-indique aucune vaccination et nécessite seulement d’</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attendre la fin de la phase aiguë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la maladie (comme pour toutes les maladies infectieuses)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Toute diminution des couvertures vaccinales, tout retard de vaccination peut se traduire par une augmentation du nombre de cas, des épidémies, des hospitalisations, voire des décès en particulier pour la rougeole, la coqueluche, les infections graves à H. influenzae b, le méningocoque, le pneumocoque.</a:t>
            </a:r>
            <a:endPar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Vaccinations et COVID-19</a:t>
            </a:r>
          </a:p>
        </p:txBody>
      </p:sp>
      <p:pic>
        <p:nvPicPr>
          <p:cNvPr id="4" name="Image 3" descr="Une image contenant personne, intérieur, dents, brosse à dents&#10;&#10;Description générée automatiquement">
            <a:extLst>
              <a:ext uri="{FF2B5EF4-FFF2-40B4-BE49-F238E27FC236}">
                <a16:creationId xmlns:a16="http://schemas.microsoft.com/office/drawing/2014/main" id="{D9E2294F-8C6E-C445-9E7B-5C777484AFD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9315" y="2833077"/>
            <a:ext cx="3030235" cy="2125011"/>
          </a:xfrm>
          <a:prstGeom prst="rect">
            <a:avLst/>
          </a:prstGeom>
        </p:spPr>
      </p:pic>
    </p:spTree>
    <p:extLst>
      <p:ext uri="{BB962C8B-B14F-4D97-AF65-F5344CB8AC3E}">
        <p14:creationId xmlns:p14="http://schemas.microsoft.com/office/powerpoint/2010/main" val="8544960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720150" y="551297"/>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1</a:t>
            </a:r>
            <a:r>
              <a:rPr lang="fr-FR" baseline="30000" dirty="0"/>
              <a:t>er</a:t>
            </a:r>
            <a:r>
              <a:rPr lang="fr-FR" dirty="0"/>
              <a:t> vaccin </a:t>
            </a:r>
            <a:r>
              <a:rPr lang="fr-FR" dirty="0" err="1"/>
              <a:t>mRNA</a:t>
            </a:r>
            <a:br>
              <a:rPr lang="fr-FR" dirty="0"/>
            </a:br>
            <a:r>
              <a:rPr lang="fr-FR" dirty="0"/>
              <a:t>				</a:t>
            </a:r>
          </a:p>
        </p:txBody>
      </p:sp>
      <p:sp>
        <p:nvSpPr>
          <p:cNvPr id="24" name="ZoneTexte 23">
            <a:extLst>
              <a:ext uri="{FF2B5EF4-FFF2-40B4-BE49-F238E27FC236}">
                <a16:creationId xmlns:a16="http://schemas.microsoft.com/office/drawing/2014/main" id="{4B6D6AD2-5FBC-1442-A85D-5D965EE42A54}"/>
              </a:ext>
            </a:extLst>
          </p:cNvPr>
          <p:cNvSpPr txBox="1"/>
          <p:nvPr/>
        </p:nvSpPr>
        <p:spPr>
          <a:xfrm>
            <a:off x="2463630" y="6539056"/>
            <a:ext cx="9728370" cy="276999"/>
          </a:xfrm>
          <a:prstGeom prst="rect">
            <a:avLst/>
          </a:prstGeom>
          <a:noFill/>
        </p:spPr>
        <p:txBody>
          <a:bodyPr wrap="square" rtlCol="0">
            <a:spAutoFit/>
          </a:bodyPr>
          <a:lstStyle/>
          <a:p>
            <a:pPr lvl="0" defTabSz="457200">
              <a:defRPr/>
            </a:pPr>
            <a:r>
              <a:rPr kumimoji="0" lang="fr-FR" sz="1200" b="0" i="1" u="none" strike="noStrike" kern="1200" cap="none" spc="0" normalizeH="0" baseline="0" noProof="0" dirty="0">
                <a:ln>
                  <a:noFill/>
                </a:ln>
                <a:solidFill>
                  <a:schemeClr val="accent1"/>
                </a:solidFill>
                <a:effectLst/>
                <a:uLnTx/>
                <a:uFillTx/>
                <a:latin typeface="Trebuchet MS" panose="020B0603020202020204"/>
                <a:ea typeface="+mn-ea"/>
                <a:cs typeface="+mn-cs"/>
              </a:rPr>
              <a:t>Jackson </a:t>
            </a:r>
            <a:r>
              <a:rPr lang="fr-FR" sz="1200" i="1" dirty="0">
                <a:solidFill>
                  <a:schemeClr val="accent1"/>
                </a:solidFill>
              </a:rPr>
              <a:t>NEJM  July 14 https://</a:t>
            </a:r>
            <a:r>
              <a:rPr lang="fr-FR" sz="1200" i="1" dirty="0" err="1">
                <a:solidFill>
                  <a:schemeClr val="accent1"/>
                </a:solidFill>
              </a:rPr>
              <a:t>www.nejm.org</a:t>
            </a:r>
            <a:r>
              <a:rPr lang="fr-FR" sz="1200" i="1" dirty="0">
                <a:solidFill>
                  <a:schemeClr val="accent1"/>
                </a:solidFill>
              </a:rPr>
              <a:t>/</a:t>
            </a:r>
            <a:r>
              <a:rPr lang="fr-FR" sz="1200" i="1" dirty="0" err="1">
                <a:solidFill>
                  <a:schemeClr val="accent1"/>
                </a:solidFill>
              </a:rPr>
              <a:t>doi</a:t>
            </a:r>
            <a:r>
              <a:rPr lang="fr-FR" sz="1200" i="1" dirty="0">
                <a:solidFill>
                  <a:schemeClr val="accent1"/>
                </a:solidFill>
              </a:rPr>
              <a:t>/full/10.1056/NEJMoa2022483?query=</a:t>
            </a:r>
            <a:r>
              <a:rPr lang="fr-FR" sz="1200" i="1" dirty="0" err="1">
                <a:solidFill>
                  <a:schemeClr val="accent1"/>
                </a:solidFill>
              </a:rPr>
              <a:t>featured_home</a:t>
            </a:r>
            <a:endParaRPr kumimoji="0" lang="fr-FR" sz="1200" b="0" i="1" u="none" strike="noStrike" kern="1200" cap="none" spc="0" normalizeH="0" baseline="0" noProof="0" dirty="0">
              <a:ln>
                <a:noFill/>
              </a:ln>
              <a:solidFill>
                <a:schemeClr val="accent1"/>
              </a:solidFill>
              <a:effectLst/>
              <a:uLnTx/>
              <a:uFillTx/>
              <a:latin typeface="Trebuchet MS" panose="020B0603020202020204"/>
            </a:endParaRPr>
          </a:p>
        </p:txBody>
      </p:sp>
      <p:pic>
        <p:nvPicPr>
          <p:cNvPr id="4" name="Image 3" descr="Une image contenant capture d’écran&#10;&#10;Description générée automatiquement">
            <a:extLst>
              <a:ext uri="{FF2B5EF4-FFF2-40B4-BE49-F238E27FC236}">
                <a16:creationId xmlns:a16="http://schemas.microsoft.com/office/drawing/2014/main" id="{2AA475DD-13A7-0645-A206-197A227B070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35033" y="609600"/>
            <a:ext cx="2524134" cy="870070"/>
          </a:xfrm>
          <a:prstGeom prst="rect">
            <a:avLst/>
          </a:prstGeom>
        </p:spPr>
      </p:pic>
      <p:pic>
        <p:nvPicPr>
          <p:cNvPr id="9" name="Image 8">
            <a:extLst>
              <a:ext uri="{FF2B5EF4-FFF2-40B4-BE49-F238E27FC236}">
                <a16:creationId xmlns:a16="http://schemas.microsoft.com/office/drawing/2014/main" id="{A3678949-1931-AF49-AACA-D65715E260C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7648891" y="691028"/>
            <a:ext cx="2508078" cy="4366857"/>
          </a:xfrm>
          <a:prstGeom prst="rect">
            <a:avLst/>
          </a:prstGeom>
        </p:spPr>
      </p:pic>
      <p:pic>
        <p:nvPicPr>
          <p:cNvPr id="15" name="Image 14" descr="Une image contenant capture d’écran&#10;&#10;Description générée automatiquement">
            <a:extLst>
              <a:ext uri="{FF2B5EF4-FFF2-40B4-BE49-F238E27FC236}">
                <a16:creationId xmlns:a16="http://schemas.microsoft.com/office/drawing/2014/main" id="{69F8A0FD-2633-BC4F-85D1-44FB1CAC734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70863" y="4269479"/>
            <a:ext cx="5176309" cy="1812660"/>
          </a:xfrm>
          <a:prstGeom prst="rect">
            <a:avLst/>
          </a:prstGeom>
        </p:spPr>
      </p:pic>
      <p:sp>
        <p:nvSpPr>
          <p:cNvPr id="25" name="ZoneTexte 24">
            <a:extLst>
              <a:ext uri="{FF2B5EF4-FFF2-40B4-BE49-F238E27FC236}">
                <a16:creationId xmlns:a16="http://schemas.microsoft.com/office/drawing/2014/main" id="{683AE315-315F-BF4F-827F-7DFFE8DEF153}"/>
              </a:ext>
            </a:extLst>
          </p:cNvPr>
          <p:cNvSpPr txBox="1"/>
          <p:nvPr/>
        </p:nvSpPr>
        <p:spPr>
          <a:xfrm>
            <a:off x="458826" y="1676761"/>
            <a:ext cx="6257610" cy="4785926"/>
          </a:xfrm>
          <a:prstGeom prst="rect">
            <a:avLst/>
          </a:prstGeom>
          <a:noFill/>
        </p:spPr>
        <p:txBody>
          <a:bodyPr wrap="none" rtlCol="0">
            <a:spAutoFit/>
          </a:bodyPr>
          <a:lstStyle/>
          <a:p>
            <a:pPr marL="285750" indent="-285750">
              <a:buClr>
                <a:schemeClr val="accent1"/>
              </a:buClr>
              <a:buFont typeface="Arial" panose="020B0604020202020204" pitchFamily="34" charset="0"/>
              <a:buChar char="•"/>
            </a:pPr>
            <a:r>
              <a:rPr lang="fr-FR" b="1" dirty="0">
                <a:solidFill>
                  <a:schemeClr val="tx1">
                    <a:lumMod val="75000"/>
                    <a:lumOff val="25000"/>
                  </a:schemeClr>
                </a:solidFill>
              </a:rPr>
              <a:t>Phase 1, schéma en 2 doses</a:t>
            </a:r>
          </a:p>
          <a:p>
            <a:pPr marL="285750" indent="-285750">
              <a:buClr>
                <a:schemeClr val="accent1"/>
              </a:buClr>
              <a:buFont typeface="Arial" panose="020B0604020202020204" pitchFamily="34" charset="0"/>
              <a:buChar char="•"/>
            </a:pPr>
            <a:r>
              <a:rPr lang="fr-FR" b="1" dirty="0">
                <a:solidFill>
                  <a:schemeClr val="tx1">
                    <a:lumMod val="75000"/>
                    <a:lumOff val="25000"/>
                  </a:schemeClr>
                </a:solidFill>
              </a:rPr>
              <a:t>45 volontaires sains (18-55 ans)</a:t>
            </a:r>
          </a:p>
          <a:p>
            <a:pPr marL="285750" indent="-285750">
              <a:buClr>
                <a:schemeClr val="accent1"/>
              </a:buClr>
              <a:buFont typeface="Arial" panose="020B0604020202020204" pitchFamily="34" charset="0"/>
              <a:buChar char="•"/>
            </a:pPr>
            <a:r>
              <a:rPr lang="fr-FR" b="1" dirty="0">
                <a:solidFill>
                  <a:schemeClr val="tx1">
                    <a:lumMod val="75000"/>
                    <a:lumOff val="25000"/>
                  </a:schemeClr>
                </a:solidFill>
              </a:rPr>
              <a:t>3  groupes</a:t>
            </a:r>
          </a:p>
          <a:p>
            <a:pPr marL="742950" lvl="1" indent="-285750">
              <a:buClr>
                <a:schemeClr val="accent1"/>
              </a:buClr>
              <a:buFont typeface="Arial" panose="020B0604020202020204" pitchFamily="34" charset="0"/>
              <a:buChar char="•"/>
            </a:pPr>
            <a:r>
              <a:rPr lang="fr-FR" dirty="0">
                <a:solidFill>
                  <a:schemeClr val="tx1">
                    <a:lumMod val="75000"/>
                    <a:lumOff val="25000"/>
                  </a:schemeClr>
                </a:solidFill>
              </a:rPr>
              <a:t>25µg   = n = 15</a:t>
            </a:r>
          </a:p>
          <a:p>
            <a:pPr marL="742950" lvl="1" indent="-285750">
              <a:buClr>
                <a:schemeClr val="accent1"/>
              </a:buClr>
              <a:buFont typeface="Arial" panose="020B0604020202020204" pitchFamily="34" charset="0"/>
              <a:buChar char="•"/>
            </a:pPr>
            <a:r>
              <a:rPr lang="fr-FR" dirty="0">
                <a:solidFill>
                  <a:schemeClr val="tx1">
                    <a:lumMod val="75000"/>
                    <a:lumOff val="25000"/>
                  </a:schemeClr>
                </a:solidFill>
              </a:rPr>
              <a:t>100µg = n = 15</a:t>
            </a:r>
          </a:p>
          <a:p>
            <a:pPr marL="742950" lvl="1" indent="-285750">
              <a:buClr>
                <a:schemeClr val="accent1"/>
              </a:buClr>
              <a:buFont typeface="Arial" panose="020B0604020202020204" pitchFamily="34" charset="0"/>
              <a:buChar char="•"/>
            </a:pPr>
            <a:r>
              <a:rPr lang="fr-FR" dirty="0">
                <a:solidFill>
                  <a:schemeClr val="tx1">
                    <a:lumMod val="75000"/>
                    <a:lumOff val="25000"/>
                  </a:schemeClr>
                </a:solidFill>
              </a:rPr>
              <a:t>250µg = n = 15</a:t>
            </a:r>
          </a:p>
          <a:p>
            <a:pPr marL="285750" indent="-285750">
              <a:spcAft>
                <a:spcPts val="600"/>
              </a:spcAft>
              <a:buClr>
                <a:schemeClr val="accent1"/>
              </a:buClr>
              <a:buFont typeface="Arial" panose="020B0604020202020204" pitchFamily="34" charset="0"/>
              <a:buChar char="•"/>
            </a:pPr>
            <a:r>
              <a:rPr lang="fr-FR" b="1" dirty="0">
                <a:solidFill>
                  <a:schemeClr val="tx1">
                    <a:lumMod val="75000"/>
                    <a:lumOff val="25000"/>
                  </a:schemeClr>
                </a:solidFill>
              </a:rPr>
              <a:t>100% de séroconversion et </a:t>
            </a:r>
            <a:r>
              <a:rPr lang="fr-FR" b="1" dirty="0" err="1">
                <a:solidFill>
                  <a:schemeClr val="tx1">
                    <a:lumMod val="75000"/>
                    <a:lumOff val="25000"/>
                  </a:schemeClr>
                </a:solidFill>
              </a:rPr>
              <a:t>Ac</a:t>
            </a:r>
            <a:r>
              <a:rPr lang="fr-FR" b="1" dirty="0">
                <a:solidFill>
                  <a:schemeClr val="tx1">
                    <a:lumMod val="75000"/>
                    <a:lumOff val="25000"/>
                  </a:schemeClr>
                </a:solidFill>
              </a:rPr>
              <a:t>. Neutralisants</a:t>
            </a:r>
          </a:p>
          <a:p>
            <a:pPr marL="285750" indent="-285750">
              <a:spcAft>
                <a:spcPts val="600"/>
              </a:spcAft>
              <a:buClr>
                <a:schemeClr val="accent1"/>
              </a:buClr>
              <a:buFont typeface="Arial" panose="020B0604020202020204" pitchFamily="34" charset="0"/>
              <a:buChar char="•"/>
            </a:pPr>
            <a:r>
              <a:rPr lang="fr-FR" b="1" dirty="0">
                <a:solidFill>
                  <a:schemeClr val="tx1">
                    <a:lumMod val="75000"/>
                    <a:lumOff val="25000"/>
                  </a:schemeClr>
                </a:solidFill>
              </a:rPr>
              <a:t>C° </a:t>
            </a:r>
            <a:r>
              <a:rPr lang="fr-FR" b="1" dirty="0" err="1">
                <a:solidFill>
                  <a:schemeClr val="tx1">
                    <a:lumMod val="75000"/>
                    <a:lumOff val="25000"/>
                  </a:schemeClr>
                </a:solidFill>
              </a:rPr>
              <a:t>Ac</a:t>
            </a:r>
            <a:r>
              <a:rPr lang="fr-FR" b="1" dirty="0">
                <a:solidFill>
                  <a:schemeClr val="tx1">
                    <a:lumMod val="75000"/>
                    <a:lumOff val="25000"/>
                  </a:schemeClr>
                </a:solidFill>
              </a:rPr>
              <a:t> &gt; sérums de convalescent</a:t>
            </a:r>
          </a:p>
          <a:p>
            <a:pPr marL="285750" indent="-285750">
              <a:spcAft>
                <a:spcPts val="600"/>
              </a:spcAft>
              <a:buClr>
                <a:schemeClr val="accent1"/>
              </a:buClr>
              <a:buFont typeface="Arial" panose="020B0604020202020204" pitchFamily="34" charset="0"/>
              <a:buChar char="•"/>
            </a:pPr>
            <a:r>
              <a:rPr lang="fr-FR" b="1" dirty="0">
                <a:solidFill>
                  <a:schemeClr val="tx1">
                    <a:lumMod val="75000"/>
                    <a:lumOff val="25000"/>
                  </a:schemeClr>
                </a:solidFill>
              </a:rPr>
              <a:t>Tolérance immédiate satisfaisante</a:t>
            </a:r>
          </a:p>
          <a:p>
            <a:pPr marL="285750" indent="-285750">
              <a:spcAft>
                <a:spcPts val="600"/>
              </a:spcAft>
              <a:buClr>
                <a:schemeClr val="accent1"/>
              </a:buClr>
              <a:buFont typeface="Arial" panose="020B0604020202020204" pitchFamily="34" charset="0"/>
              <a:buChar char="•"/>
            </a:pPr>
            <a:r>
              <a:rPr lang="fr-FR" b="1" dirty="0">
                <a:solidFill>
                  <a:schemeClr val="tx1">
                    <a:lumMod val="75000"/>
                    <a:lumOff val="25000"/>
                  </a:schemeClr>
                </a:solidFill>
              </a:rPr>
              <a:t>2</a:t>
            </a:r>
            <a:r>
              <a:rPr lang="fr-FR" b="1" baseline="30000" dirty="0">
                <a:solidFill>
                  <a:schemeClr val="tx1">
                    <a:lumMod val="75000"/>
                    <a:lumOff val="25000"/>
                  </a:schemeClr>
                </a:solidFill>
              </a:rPr>
              <a:t>ème</a:t>
            </a:r>
            <a:r>
              <a:rPr lang="fr-FR" b="1" dirty="0">
                <a:solidFill>
                  <a:schemeClr val="tx1">
                    <a:lumMod val="75000"/>
                    <a:lumOff val="25000"/>
                  </a:schemeClr>
                </a:solidFill>
              </a:rPr>
              <a:t> dose moins bien tolérée </a:t>
            </a:r>
            <a:r>
              <a:rPr lang="fr-FR" dirty="0">
                <a:solidFill>
                  <a:schemeClr val="tx1">
                    <a:lumMod val="75000"/>
                    <a:lumOff val="25000"/>
                  </a:schemeClr>
                </a:solidFill>
              </a:rPr>
              <a:t>que la première</a:t>
            </a:r>
          </a:p>
          <a:p>
            <a:pPr marL="285750" indent="-285750">
              <a:spcAft>
                <a:spcPts val="600"/>
              </a:spcAft>
              <a:buClr>
                <a:schemeClr val="accent1"/>
              </a:buClr>
              <a:buFont typeface="Arial" panose="020B0604020202020204" pitchFamily="34" charset="0"/>
              <a:buChar char="•"/>
            </a:pPr>
            <a:r>
              <a:rPr lang="fr-FR" b="1" dirty="0">
                <a:solidFill>
                  <a:schemeClr val="tx1">
                    <a:lumMod val="75000"/>
                    <a:lumOff val="25000"/>
                  </a:schemeClr>
                </a:solidFill>
              </a:rPr>
              <a:t>100µg meilleur compromis </a:t>
            </a:r>
            <a:r>
              <a:rPr lang="fr-FR" b="1" dirty="0" err="1">
                <a:solidFill>
                  <a:schemeClr val="tx1">
                    <a:lumMod val="75000"/>
                    <a:lumOff val="25000"/>
                  </a:schemeClr>
                </a:solidFill>
              </a:rPr>
              <a:t>immunogénicité</a:t>
            </a:r>
            <a:r>
              <a:rPr lang="fr-FR" b="1" dirty="0">
                <a:solidFill>
                  <a:schemeClr val="tx1">
                    <a:lumMod val="75000"/>
                    <a:lumOff val="25000"/>
                  </a:schemeClr>
                </a:solidFill>
              </a:rPr>
              <a:t>/tolérance</a:t>
            </a:r>
          </a:p>
          <a:p>
            <a:pPr marL="285750" indent="-285750">
              <a:spcAft>
                <a:spcPts val="600"/>
              </a:spcAft>
              <a:buClr>
                <a:schemeClr val="accent1"/>
              </a:buClr>
              <a:buFont typeface="Arial" panose="020B0604020202020204" pitchFamily="34" charset="0"/>
              <a:buChar char="•"/>
            </a:pPr>
            <a:r>
              <a:rPr lang="fr-FR" dirty="0">
                <a:solidFill>
                  <a:schemeClr val="tx1">
                    <a:lumMod val="75000"/>
                    <a:lumOff val="25000"/>
                  </a:schemeClr>
                </a:solidFill>
              </a:rPr>
              <a:t>Phase 2 (n=600) débutée</a:t>
            </a:r>
          </a:p>
          <a:p>
            <a:pPr marL="285750" indent="-285750">
              <a:spcAft>
                <a:spcPts val="600"/>
              </a:spcAft>
              <a:buClr>
                <a:schemeClr val="accent1"/>
              </a:buClr>
              <a:buFont typeface="Arial" panose="020B0604020202020204" pitchFamily="34" charset="0"/>
              <a:buChar char="•"/>
            </a:pPr>
            <a:r>
              <a:rPr lang="fr-FR" dirty="0">
                <a:solidFill>
                  <a:schemeClr val="tx1">
                    <a:lumMod val="75000"/>
                    <a:lumOff val="25000"/>
                  </a:schemeClr>
                </a:solidFill>
              </a:rPr>
              <a:t>Phase 3 (n = 30.000) début &lt; 2 mois </a:t>
            </a:r>
          </a:p>
          <a:p>
            <a:pPr marL="285750" indent="-285750">
              <a:buFont typeface="Arial" panose="020B0604020202020204" pitchFamily="34" charset="0"/>
              <a:buChar char="•"/>
            </a:pPr>
            <a:endParaRPr lang="fr-FR" dirty="0">
              <a:solidFill>
                <a:schemeClr val="tx1">
                  <a:lumMod val="75000"/>
                  <a:lumOff val="25000"/>
                </a:schemeClr>
              </a:solidFill>
            </a:endParaRPr>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28200403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4697447" y="2983810"/>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720150" y="551297"/>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1</a:t>
            </a:r>
            <a:r>
              <a:rPr lang="fr-FR" baseline="30000" dirty="0"/>
              <a:t>er</a:t>
            </a:r>
            <a:r>
              <a:rPr lang="fr-FR" dirty="0"/>
              <a:t> vaccin </a:t>
            </a:r>
            <a:r>
              <a:rPr lang="fr-FR" dirty="0" err="1"/>
              <a:t>mRNA</a:t>
            </a:r>
            <a:br>
              <a:rPr lang="fr-FR" dirty="0"/>
            </a:br>
            <a:r>
              <a:rPr lang="fr-FR" dirty="0"/>
              <a:t>				</a:t>
            </a:r>
          </a:p>
        </p:txBody>
      </p:sp>
      <p:sp>
        <p:nvSpPr>
          <p:cNvPr id="24" name="ZoneTexte 23">
            <a:extLst>
              <a:ext uri="{FF2B5EF4-FFF2-40B4-BE49-F238E27FC236}">
                <a16:creationId xmlns:a16="http://schemas.microsoft.com/office/drawing/2014/main" id="{4B6D6AD2-5FBC-1442-A85D-5D965EE42A54}"/>
              </a:ext>
            </a:extLst>
          </p:cNvPr>
          <p:cNvSpPr txBox="1"/>
          <p:nvPr/>
        </p:nvSpPr>
        <p:spPr>
          <a:xfrm>
            <a:off x="2098332" y="6521908"/>
            <a:ext cx="9728370" cy="461665"/>
          </a:xfrm>
          <a:prstGeom prst="rect">
            <a:avLst/>
          </a:prstGeom>
          <a:noFill/>
        </p:spPr>
        <p:txBody>
          <a:bodyPr wrap="square" rtlCol="0">
            <a:spAutoFit/>
          </a:bodyPr>
          <a:lstStyle/>
          <a:p>
            <a:pPr defTabSz="457200">
              <a:defRPr/>
            </a:pPr>
            <a:r>
              <a:rPr lang="fr-FR" sz="1200" i="1" dirty="0" err="1">
                <a:solidFill>
                  <a:schemeClr val="accent1"/>
                </a:solidFill>
              </a:rPr>
              <a:t>Corbett</a:t>
            </a:r>
            <a:r>
              <a:rPr lang="fr-FR" sz="1200" i="1" dirty="0">
                <a:solidFill>
                  <a:schemeClr val="accent1"/>
                </a:solidFill>
              </a:rPr>
              <a:t> </a:t>
            </a:r>
            <a:r>
              <a:rPr kumimoji="0" lang="fr-FR" sz="1200" b="0" i="1" u="none" strike="noStrike" kern="1200" cap="none" spc="0" normalizeH="0" baseline="0" noProof="0" dirty="0">
                <a:ln>
                  <a:noFill/>
                </a:ln>
                <a:solidFill>
                  <a:schemeClr val="accent1"/>
                </a:solidFill>
                <a:effectLst/>
                <a:uLnTx/>
                <a:uFillTx/>
                <a:ea typeface="+mn-ea"/>
                <a:cs typeface="+mn-cs"/>
              </a:rPr>
              <a:t> </a:t>
            </a:r>
            <a:r>
              <a:rPr lang="fr-FR" sz="1200" i="1" dirty="0">
                <a:solidFill>
                  <a:schemeClr val="accent1"/>
                </a:solidFill>
              </a:rPr>
              <a:t>NEJM  July 28 DOI: 10.1056/NEJMoa2024671</a:t>
            </a:r>
          </a:p>
          <a:p>
            <a:pPr lvl="0" defTabSz="457200">
              <a:defRPr/>
            </a:pPr>
            <a:endParaRPr kumimoji="0" lang="fr-FR" sz="1200" b="0" i="0" u="none" strike="noStrike" kern="1200" cap="none" spc="0" normalizeH="0" baseline="0" noProof="0" dirty="0">
              <a:ln>
                <a:noFill/>
              </a:ln>
              <a:solidFill>
                <a:schemeClr val="accent1"/>
              </a:solidFill>
              <a:effectLst/>
              <a:uLnTx/>
              <a:uFillTx/>
              <a:latin typeface="Trebuchet MS" panose="020B0603020202020204"/>
            </a:endParaRPr>
          </a:p>
        </p:txBody>
      </p:sp>
      <p:sp>
        <p:nvSpPr>
          <p:cNvPr id="25" name="ZoneTexte 24">
            <a:extLst>
              <a:ext uri="{FF2B5EF4-FFF2-40B4-BE49-F238E27FC236}">
                <a16:creationId xmlns:a16="http://schemas.microsoft.com/office/drawing/2014/main" id="{683AE315-315F-BF4F-827F-7DFFE8DEF153}"/>
              </a:ext>
            </a:extLst>
          </p:cNvPr>
          <p:cNvSpPr txBox="1"/>
          <p:nvPr/>
        </p:nvSpPr>
        <p:spPr>
          <a:xfrm>
            <a:off x="807227" y="1635872"/>
            <a:ext cx="3903633" cy="369332"/>
          </a:xfrm>
          <a:prstGeom prst="rect">
            <a:avLst/>
          </a:prstGeom>
          <a:solidFill>
            <a:schemeClr val="accent1"/>
          </a:solidFill>
          <a:ln>
            <a:solidFill>
              <a:schemeClr val="accent2"/>
            </a:solidFill>
          </a:ln>
        </p:spPr>
        <p:txBody>
          <a:bodyPr wrap="none" rtlCol="0">
            <a:spAutoFit/>
          </a:bodyPr>
          <a:lstStyle/>
          <a:p>
            <a:r>
              <a:rPr lang="fr-FR" dirty="0">
                <a:solidFill>
                  <a:schemeClr val="bg1"/>
                </a:solidFill>
              </a:rPr>
              <a:t>Immunité stérilisante chez…le singe</a:t>
            </a:r>
          </a:p>
        </p:txBody>
      </p:sp>
      <p:pic>
        <p:nvPicPr>
          <p:cNvPr id="5" name="Image 4" descr="Une image contenant capture d’écran&#10;&#10;Description générée automatiquement">
            <a:extLst>
              <a:ext uri="{FF2B5EF4-FFF2-40B4-BE49-F238E27FC236}">
                <a16:creationId xmlns:a16="http://schemas.microsoft.com/office/drawing/2014/main" id="{9ACD09FE-D36D-804C-AE6E-98CB206CAB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09900" y="1621509"/>
            <a:ext cx="3302583" cy="1034927"/>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36611447-DDE0-6748-8CA6-6478E280164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2597" y="2293388"/>
            <a:ext cx="6409211" cy="3801684"/>
          </a:xfrm>
          <a:prstGeom prst="rect">
            <a:avLst/>
          </a:prstGeom>
        </p:spPr>
      </p:pic>
    </p:spTree>
    <p:extLst>
      <p:ext uri="{BB962C8B-B14F-4D97-AF65-F5344CB8AC3E}">
        <p14:creationId xmlns:p14="http://schemas.microsoft.com/office/powerpoint/2010/main" val="31050507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42</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6" name="Image 5" descr="Une image contenant couteau&#10;&#10;Description générée automatiquement">
            <a:extLst>
              <a:ext uri="{FF2B5EF4-FFF2-40B4-BE49-F238E27FC236}">
                <a16:creationId xmlns:a16="http://schemas.microsoft.com/office/drawing/2014/main" id="{58C0A399-49FC-434D-9E17-04C8702AED4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39732" y="373016"/>
            <a:ext cx="8783438" cy="1828800"/>
          </a:xfrm>
          <a:prstGeom prst="rect">
            <a:avLst/>
          </a:prstGeom>
        </p:spPr>
      </p:pic>
      <p:pic>
        <p:nvPicPr>
          <p:cNvPr id="13" name="Image 12">
            <a:extLst>
              <a:ext uri="{FF2B5EF4-FFF2-40B4-BE49-F238E27FC236}">
                <a16:creationId xmlns:a16="http://schemas.microsoft.com/office/drawing/2014/main" id="{E770B783-6488-A343-9DBF-CB667D32B1C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099129" y="1323066"/>
            <a:ext cx="3035300" cy="254000"/>
          </a:xfrm>
          <a:prstGeom prst="rect">
            <a:avLst/>
          </a:prstGeom>
        </p:spPr>
      </p:pic>
      <p:sp>
        <p:nvSpPr>
          <p:cNvPr id="18" name="ZoneTexte 17">
            <a:extLst>
              <a:ext uri="{FF2B5EF4-FFF2-40B4-BE49-F238E27FC236}">
                <a16:creationId xmlns:a16="http://schemas.microsoft.com/office/drawing/2014/main" id="{9A19DC7B-39FC-694D-8E26-6B2B55899B77}"/>
              </a:ext>
            </a:extLst>
          </p:cNvPr>
          <p:cNvSpPr txBox="1"/>
          <p:nvPr/>
        </p:nvSpPr>
        <p:spPr>
          <a:xfrm>
            <a:off x="8292258" y="1960193"/>
            <a:ext cx="1842171" cy="369332"/>
          </a:xfrm>
          <a:prstGeom prst="rect">
            <a:avLst/>
          </a:prstGeom>
          <a:solidFill>
            <a:schemeClr val="accent1"/>
          </a:solidFill>
          <a:ln>
            <a:solidFill>
              <a:schemeClr val="accent2"/>
            </a:solidFill>
          </a:ln>
        </p:spPr>
        <p:txBody>
          <a:bodyPr wrap="none" rtlCol="0">
            <a:spAutoFit/>
          </a:bodyPr>
          <a:lstStyle/>
          <a:p>
            <a:r>
              <a:rPr lang="fr-FR" dirty="0" err="1">
                <a:solidFill>
                  <a:schemeClr val="bg1"/>
                </a:solidFill>
              </a:rPr>
              <a:t>Immunogénicité</a:t>
            </a:r>
            <a:endParaRPr lang="fr-FR" dirty="0">
              <a:solidFill>
                <a:schemeClr val="bg1"/>
              </a:solidFill>
            </a:endParaRPr>
          </a:p>
        </p:txBody>
      </p:sp>
      <p:sp>
        <p:nvSpPr>
          <p:cNvPr id="14" name="Espace réservé du contenu 8">
            <a:extLst>
              <a:ext uri="{FF2B5EF4-FFF2-40B4-BE49-F238E27FC236}">
                <a16:creationId xmlns:a16="http://schemas.microsoft.com/office/drawing/2014/main" id="{D1DA9017-66D6-354A-9AF5-0D87F557E3CF}"/>
              </a:ext>
            </a:extLst>
          </p:cNvPr>
          <p:cNvSpPr>
            <a:spLocks noGrp="1"/>
          </p:cNvSpPr>
          <p:nvPr/>
        </p:nvSpPr>
        <p:spPr>
          <a:xfrm>
            <a:off x="743554" y="2082452"/>
            <a:ext cx="9390875" cy="4800950"/>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lvl="0">
              <a:buClr>
                <a:srgbClr val="90C226"/>
              </a:buClr>
              <a:defRPr/>
            </a:pPr>
            <a:r>
              <a:rPr lang="fr-FR" b="1" dirty="0">
                <a:solidFill>
                  <a:prstClr val="black">
                    <a:lumMod val="75000"/>
                    <a:lumOff val="25000"/>
                  </a:prstClr>
                </a:solidFill>
              </a:rPr>
              <a:t>Le vaccin testé :  Vecteur viral (</a:t>
            </a:r>
            <a:r>
              <a:rPr lang="fr-FR" b="1" dirty="0" err="1">
                <a:solidFill>
                  <a:prstClr val="black">
                    <a:lumMod val="75000"/>
                    <a:lumOff val="25000"/>
                  </a:prstClr>
                </a:solidFill>
              </a:rPr>
              <a:t>Adenovirus</a:t>
            </a:r>
            <a:r>
              <a:rPr lang="fr-FR" b="1" dirty="0">
                <a:solidFill>
                  <a:prstClr val="black">
                    <a:lumMod val="75000"/>
                    <a:lumOff val="25000"/>
                  </a:prstClr>
                </a:solidFill>
              </a:rPr>
              <a:t> du singe </a:t>
            </a:r>
            <a:r>
              <a:rPr lang="fr-FR" b="1" dirty="0" err="1">
                <a:solidFill>
                  <a:prstClr val="black">
                    <a:lumMod val="75000"/>
                    <a:lumOff val="25000"/>
                  </a:prstClr>
                </a:solidFill>
              </a:rPr>
              <a:t>ChAdOx</a:t>
            </a:r>
            <a:r>
              <a:rPr lang="fr-FR" b="1" dirty="0">
                <a:solidFill>
                  <a:prstClr val="black">
                    <a:lumMod val="75000"/>
                    <a:lumOff val="25000"/>
                  </a:prstClr>
                </a:solidFill>
              </a:rPr>
              <a:t>), protéine « </a:t>
            </a:r>
            <a:r>
              <a:rPr lang="fr-FR" b="1" dirty="0" err="1">
                <a:solidFill>
                  <a:prstClr val="black">
                    <a:lumMod val="75000"/>
                    <a:lumOff val="25000"/>
                  </a:prstClr>
                </a:solidFill>
              </a:rPr>
              <a:t>spike</a:t>
            </a:r>
            <a:r>
              <a:rPr lang="fr-FR" b="1" dirty="0">
                <a:solidFill>
                  <a:prstClr val="black">
                    <a:lumMod val="75000"/>
                    <a:lumOff val="25000"/>
                  </a:prstClr>
                </a:solidFill>
              </a:rPr>
              <a:t> »</a:t>
            </a:r>
          </a:p>
          <a:p>
            <a:pPr lvl="0">
              <a:buClr>
                <a:srgbClr val="90C226"/>
              </a:buClr>
              <a:defRPr/>
            </a:pPr>
            <a:r>
              <a:rPr lang="fr-FR" dirty="0">
                <a:solidFill>
                  <a:prstClr val="black">
                    <a:lumMod val="75000"/>
                    <a:lumOff val="25000"/>
                  </a:prstClr>
                </a:solidFill>
              </a:rPr>
              <a:t>Phase 1-2 randomisée, simple insu  </a:t>
            </a:r>
          </a:p>
          <a:p>
            <a:pPr lvl="0">
              <a:buClr>
                <a:srgbClr val="90C226"/>
              </a:buClr>
              <a:defRPr/>
            </a:pPr>
            <a:r>
              <a:rPr lang="fr-FR" dirty="0">
                <a:solidFill>
                  <a:prstClr val="black">
                    <a:lumMod val="75000"/>
                    <a:lumOff val="25000"/>
                  </a:prstClr>
                </a:solidFill>
              </a:rPr>
              <a:t>Versus vaccin </a:t>
            </a:r>
            <a:r>
              <a:rPr lang="fr-FR" dirty="0" err="1">
                <a:solidFill>
                  <a:prstClr val="black">
                    <a:lumMod val="75000"/>
                    <a:lumOff val="25000"/>
                  </a:prstClr>
                </a:solidFill>
              </a:rPr>
              <a:t>Meningo</a:t>
            </a:r>
            <a:r>
              <a:rPr lang="fr-FR" dirty="0">
                <a:solidFill>
                  <a:prstClr val="black">
                    <a:lumMod val="75000"/>
                    <a:lumOff val="25000"/>
                  </a:prstClr>
                </a:solidFill>
              </a:rPr>
              <a:t> ACYW conjugué (</a:t>
            </a:r>
            <a:r>
              <a:rPr lang="fr-FR" dirty="0" err="1">
                <a:solidFill>
                  <a:prstClr val="black">
                    <a:lumMod val="75000"/>
                    <a:lumOff val="25000"/>
                  </a:prstClr>
                </a:solidFill>
              </a:rPr>
              <a:t>Nimenrix</a:t>
            </a:r>
            <a:r>
              <a:rPr lang="fr-FR" dirty="0">
                <a:solidFill>
                  <a:prstClr val="black">
                    <a:lumMod val="75000"/>
                    <a:lumOff val="25000"/>
                  </a:prstClr>
                </a:solidFill>
              </a:rPr>
              <a:t>®)</a:t>
            </a:r>
          </a:p>
          <a:p>
            <a:pPr lvl="0">
              <a:buClr>
                <a:srgbClr val="90C226"/>
              </a:buClr>
              <a:defRPr/>
            </a:pPr>
            <a:r>
              <a:rPr lang="fr-FR" dirty="0">
                <a:solidFill>
                  <a:prstClr val="black">
                    <a:lumMod val="75000"/>
                    <a:lumOff val="25000"/>
                  </a:prstClr>
                </a:solidFill>
              </a:rPr>
              <a:t>Adultes : 18-55 ans</a:t>
            </a:r>
          </a:p>
          <a:p>
            <a:pPr lvl="0">
              <a:buClr>
                <a:srgbClr val="90C226"/>
              </a:buClr>
              <a:defRPr/>
            </a:pPr>
            <a:r>
              <a:rPr lang="fr-FR" dirty="0">
                <a:solidFill>
                  <a:prstClr val="black">
                    <a:lumMod val="75000"/>
                    <a:lumOff val="25000"/>
                  </a:prstClr>
                </a:solidFill>
              </a:rPr>
              <a:t>1077 sujets inclus</a:t>
            </a:r>
          </a:p>
        </p:txBody>
      </p:sp>
    </p:spTree>
    <p:extLst>
      <p:ext uri="{BB962C8B-B14F-4D97-AF65-F5344CB8AC3E}">
        <p14:creationId xmlns:p14="http://schemas.microsoft.com/office/powerpoint/2010/main" val="34003603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43</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7" name="Image 16" descr="Une image contenant capture d’écran&#10;&#10;Description générée automatiquement">
            <a:extLst>
              <a:ext uri="{FF2B5EF4-FFF2-40B4-BE49-F238E27FC236}">
                <a16:creationId xmlns:a16="http://schemas.microsoft.com/office/drawing/2014/main" id="{531561AF-BBE6-054D-A19A-E06127E235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3381" y="2312772"/>
            <a:ext cx="4651428" cy="2378125"/>
          </a:xfrm>
          <a:prstGeom prst="rect">
            <a:avLst/>
          </a:prstGeom>
        </p:spPr>
      </p:pic>
      <p:sp>
        <p:nvSpPr>
          <p:cNvPr id="18" name="ZoneTexte 17">
            <a:extLst>
              <a:ext uri="{FF2B5EF4-FFF2-40B4-BE49-F238E27FC236}">
                <a16:creationId xmlns:a16="http://schemas.microsoft.com/office/drawing/2014/main" id="{9A19DC7B-39FC-694D-8E26-6B2B55899B77}"/>
              </a:ext>
            </a:extLst>
          </p:cNvPr>
          <p:cNvSpPr txBox="1"/>
          <p:nvPr/>
        </p:nvSpPr>
        <p:spPr>
          <a:xfrm>
            <a:off x="2383835" y="1894458"/>
            <a:ext cx="6945171" cy="369332"/>
          </a:xfrm>
          <a:prstGeom prst="rect">
            <a:avLst/>
          </a:prstGeom>
          <a:noFill/>
        </p:spPr>
        <p:txBody>
          <a:bodyPr wrap="none" rtlCol="0">
            <a:spAutoFit/>
          </a:bodyPr>
          <a:lstStyle/>
          <a:p>
            <a:r>
              <a:rPr lang="fr-FR" dirty="0" err="1">
                <a:solidFill>
                  <a:schemeClr val="accent2"/>
                </a:solidFill>
              </a:rPr>
              <a:t>Immunogénicité</a:t>
            </a:r>
            <a:r>
              <a:rPr lang="fr-FR" dirty="0">
                <a:solidFill>
                  <a:schemeClr val="accent2"/>
                </a:solidFill>
              </a:rPr>
              <a:t> satisfaisante : ELISA, Neutralisation, Cellulaire </a:t>
            </a:r>
            <a:r>
              <a:rPr lang="fr-FR" dirty="0" err="1">
                <a:solidFill>
                  <a:schemeClr val="accent2"/>
                </a:solidFill>
              </a:rPr>
              <a:t>T</a:t>
            </a:r>
            <a:endParaRPr lang="fr-FR" dirty="0">
              <a:solidFill>
                <a:schemeClr val="accent2"/>
              </a:solidFill>
            </a:endParaRPr>
          </a:p>
        </p:txBody>
      </p:sp>
      <p:pic>
        <p:nvPicPr>
          <p:cNvPr id="20" name="Image 19" descr="Une image contenant carte, capture d’écran&#10;&#10;Description générée automatiquement">
            <a:extLst>
              <a:ext uri="{FF2B5EF4-FFF2-40B4-BE49-F238E27FC236}">
                <a16:creationId xmlns:a16="http://schemas.microsoft.com/office/drawing/2014/main" id="{7AEBD3B4-F69D-874E-BEA3-38C05582468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99130" y="2351579"/>
            <a:ext cx="4060924" cy="2401103"/>
          </a:xfrm>
          <a:prstGeom prst="rect">
            <a:avLst/>
          </a:prstGeom>
        </p:spPr>
      </p:pic>
      <p:pic>
        <p:nvPicPr>
          <p:cNvPr id="3" name="Image 2" descr="Une image contenant capture d’écran&#10;&#10;Description générée automatiquement">
            <a:extLst>
              <a:ext uri="{FF2B5EF4-FFF2-40B4-BE49-F238E27FC236}">
                <a16:creationId xmlns:a16="http://schemas.microsoft.com/office/drawing/2014/main" id="{54BC4E8C-C8C5-5846-AC1F-9AFC35C8C26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17998" y="4705587"/>
            <a:ext cx="4031481" cy="2158588"/>
          </a:xfrm>
          <a:prstGeom prst="rect">
            <a:avLst/>
          </a:prstGeom>
        </p:spPr>
      </p:pic>
      <p:pic>
        <p:nvPicPr>
          <p:cNvPr id="6" name="Image 5" descr="Une image contenant couteau&#10;&#10;Description générée automatiquement">
            <a:extLst>
              <a:ext uri="{FF2B5EF4-FFF2-40B4-BE49-F238E27FC236}">
                <a16:creationId xmlns:a16="http://schemas.microsoft.com/office/drawing/2014/main" id="{58C0A399-49FC-434D-9E17-04C8702AED4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11172" y="78423"/>
            <a:ext cx="8783438" cy="1828800"/>
          </a:xfrm>
          <a:prstGeom prst="rect">
            <a:avLst/>
          </a:prstGeom>
        </p:spPr>
      </p:pic>
      <p:pic>
        <p:nvPicPr>
          <p:cNvPr id="13" name="Image 12">
            <a:extLst>
              <a:ext uri="{FF2B5EF4-FFF2-40B4-BE49-F238E27FC236}">
                <a16:creationId xmlns:a16="http://schemas.microsoft.com/office/drawing/2014/main" id="{E770B783-6488-A343-9DBF-CB667D32B1CF}"/>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431829" y="1115916"/>
            <a:ext cx="3035300" cy="254000"/>
          </a:xfrm>
          <a:prstGeom prst="rect">
            <a:avLst/>
          </a:prstGeom>
        </p:spPr>
      </p:pic>
    </p:spTree>
    <p:extLst>
      <p:ext uri="{BB962C8B-B14F-4D97-AF65-F5344CB8AC3E}">
        <p14:creationId xmlns:p14="http://schemas.microsoft.com/office/powerpoint/2010/main" val="42940885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44</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3" name="Image 12">
            <a:extLst>
              <a:ext uri="{FF2B5EF4-FFF2-40B4-BE49-F238E27FC236}">
                <a16:creationId xmlns:a16="http://schemas.microsoft.com/office/drawing/2014/main" id="{E770B783-6488-A343-9DBF-CB667D32B1C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56404" y="1323066"/>
            <a:ext cx="3035300" cy="254000"/>
          </a:xfrm>
          <a:prstGeom prst="rect">
            <a:avLst/>
          </a:prstGeom>
        </p:spPr>
      </p:pic>
      <p:sp>
        <p:nvSpPr>
          <p:cNvPr id="18" name="ZoneTexte 17">
            <a:extLst>
              <a:ext uri="{FF2B5EF4-FFF2-40B4-BE49-F238E27FC236}">
                <a16:creationId xmlns:a16="http://schemas.microsoft.com/office/drawing/2014/main" id="{9A19DC7B-39FC-694D-8E26-6B2B55899B77}"/>
              </a:ext>
            </a:extLst>
          </p:cNvPr>
          <p:cNvSpPr txBox="1"/>
          <p:nvPr/>
        </p:nvSpPr>
        <p:spPr>
          <a:xfrm>
            <a:off x="1173381" y="1876716"/>
            <a:ext cx="1186672" cy="369332"/>
          </a:xfrm>
          <a:prstGeom prst="rect">
            <a:avLst/>
          </a:prstGeom>
          <a:noFill/>
        </p:spPr>
        <p:txBody>
          <a:bodyPr wrap="none" rtlCol="0">
            <a:spAutoFit/>
          </a:bodyPr>
          <a:lstStyle/>
          <a:p>
            <a:r>
              <a:rPr lang="fr-FR" dirty="0"/>
              <a:t>Tolérance</a:t>
            </a:r>
          </a:p>
        </p:txBody>
      </p:sp>
      <p:pic>
        <p:nvPicPr>
          <p:cNvPr id="3" name="Image 2">
            <a:extLst>
              <a:ext uri="{FF2B5EF4-FFF2-40B4-BE49-F238E27FC236}">
                <a16:creationId xmlns:a16="http://schemas.microsoft.com/office/drawing/2014/main" id="{F32E68FD-3D58-3845-B037-03C31B02BD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4465" y="2202652"/>
            <a:ext cx="5233410" cy="4479652"/>
          </a:xfrm>
          <a:prstGeom prst="rect">
            <a:avLst/>
          </a:prstGeom>
        </p:spPr>
      </p:pic>
      <p:pic>
        <p:nvPicPr>
          <p:cNvPr id="7" name="Image 6" descr="Une image contenant carte&#10;&#10;Description générée automatiquement">
            <a:extLst>
              <a:ext uri="{FF2B5EF4-FFF2-40B4-BE49-F238E27FC236}">
                <a16:creationId xmlns:a16="http://schemas.microsoft.com/office/drawing/2014/main" id="{4C5EE5A7-D06D-BE4E-9D90-654EE04D160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7988" y="2246047"/>
            <a:ext cx="4441341" cy="4478455"/>
          </a:xfrm>
          <a:prstGeom prst="rect">
            <a:avLst/>
          </a:prstGeom>
        </p:spPr>
      </p:pic>
      <p:sp>
        <p:nvSpPr>
          <p:cNvPr id="14" name="Rectangle : coins arrondis 13">
            <a:extLst>
              <a:ext uri="{FF2B5EF4-FFF2-40B4-BE49-F238E27FC236}">
                <a16:creationId xmlns:a16="http://schemas.microsoft.com/office/drawing/2014/main" id="{323EAB04-FA7E-A042-96C4-663BD020541B}"/>
              </a:ext>
            </a:extLst>
          </p:cNvPr>
          <p:cNvSpPr/>
          <p:nvPr/>
        </p:nvSpPr>
        <p:spPr>
          <a:xfrm>
            <a:off x="4121942" y="2864981"/>
            <a:ext cx="6197715" cy="15464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A78FAA47-DC20-8F44-ADC1-07BE6B096111}"/>
              </a:ext>
            </a:extLst>
          </p:cNvPr>
          <p:cNvSpPr txBox="1"/>
          <p:nvPr/>
        </p:nvSpPr>
        <p:spPr>
          <a:xfrm>
            <a:off x="4121941" y="2934063"/>
            <a:ext cx="6197715" cy="1477328"/>
          </a:xfrm>
          <a:prstGeom prst="rect">
            <a:avLst/>
          </a:prstGeom>
          <a:noFill/>
        </p:spPr>
        <p:txBody>
          <a:bodyPr wrap="square" rtlCol="0">
            <a:spAutoFit/>
          </a:bodyPr>
          <a:lstStyle/>
          <a:p>
            <a:pPr marL="285750" indent="-285750">
              <a:buFont typeface="Wingdings" pitchFamily="2" charset="2"/>
              <a:buChar char="§"/>
            </a:pPr>
            <a:r>
              <a:rPr lang="fr-FR" dirty="0">
                <a:solidFill>
                  <a:schemeClr val="bg1"/>
                </a:solidFill>
              </a:rPr>
              <a:t>Tolérance locale et générale acceptable </a:t>
            </a:r>
          </a:p>
          <a:p>
            <a:pPr marL="285750" indent="-285750">
              <a:buFont typeface="Wingdings" pitchFamily="2" charset="2"/>
              <a:buChar char="§"/>
            </a:pPr>
            <a:r>
              <a:rPr lang="fr-FR" dirty="0">
                <a:solidFill>
                  <a:schemeClr val="bg1"/>
                </a:solidFill>
              </a:rPr>
              <a:t>Moins bonne que le vaccin ACYW (vaccin très bien toléré)</a:t>
            </a:r>
          </a:p>
          <a:p>
            <a:pPr marL="285750" indent="-285750">
              <a:buFont typeface="Wingdings" pitchFamily="2" charset="2"/>
              <a:buChar char="§"/>
            </a:pPr>
            <a:r>
              <a:rPr lang="fr-FR" dirty="0">
                <a:solidFill>
                  <a:schemeClr val="bg1"/>
                </a:solidFill>
              </a:rPr>
              <a:t>Effet du paracétamol (relativement modeste)</a:t>
            </a:r>
          </a:p>
          <a:p>
            <a:pPr marL="285750" indent="-285750">
              <a:buFont typeface="Wingdings" pitchFamily="2" charset="2"/>
              <a:buChar char="§"/>
            </a:pPr>
            <a:r>
              <a:rPr lang="fr-FR" dirty="0">
                <a:solidFill>
                  <a:schemeClr val="bg1"/>
                </a:solidFill>
              </a:rPr>
              <a:t>2</a:t>
            </a:r>
            <a:r>
              <a:rPr lang="fr-FR" baseline="30000" dirty="0">
                <a:solidFill>
                  <a:schemeClr val="bg1"/>
                </a:solidFill>
              </a:rPr>
              <a:t>ème</a:t>
            </a:r>
            <a:r>
              <a:rPr lang="fr-FR" dirty="0">
                <a:solidFill>
                  <a:schemeClr val="bg1"/>
                </a:solidFill>
              </a:rPr>
              <a:t> dose mieux tolérée</a:t>
            </a:r>
          </a:p>
        </p:txBody>
      </p:sp>
      <p:pic>
        <p:nvPicPr>
          <p:cNvPr id="6" name="Image 5" descr="Une image contenant couteau&#10;&#10;Description générée automatiquement">
            <a:extLst>
              <a:ext uri="{FF2B5EF4-FFF2-40B4-BE49-F238E27FC236}">
                <a16:creationId xmlns:a16="http://schemas.microsoft.com/office/drawing/2014/main" id="{58C0A399-49FC-434D-9E17-04C8702AED4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34756" y="35152"/>
            <a:ext cx="8204257" cy="1708209"/>
          </a:xfrm>
          <a:prstGeom prst="rect">
            <a:avLst/>
          </a:prstGeom>
        </p:spPr>
      </p:pic>
    </p:spTree>
    <p:extLst>
      <p:ext uri="{BB962C8B-B14F-4D97-AF65-F5344CB8AC3E}">
        <p14:creationId xmlns:p14="http://schemas.microsoft.com/office/powerpoint/2010/main" val="28461623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45</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7EA5F4BE-35F0-164D-9C54-E94B1F7B9F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5377" y="2662121"/>
            <a:ext cx="4565094" cy="3083768"/>
          </a:xfrm>
          <a:prstGeom prst="rect">
            <a:avLst/>
          </a:prstGeom>
        </p:spPr>
      </p:pic>
      <p:pic>
        <p:nvPicPr>
          <p:cNvPr id="18" name="Image 17">
            <a:extLst>
              <a:ext uri="{FF2B5EF4-FFF2-40B4-BE49-F238E27FC236}">
                <a16:creationId xmlns:a16="http://schemas.microsoft.com/office/drawing/2014/main" id="{891D1C6D-36B0-AB42-9CD5-8F195E0912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26492" y="2030136"/>
            <a:ext cx="5885991" cy="4462739"/>
          </a:xfrm>
          <a:prstGeom prst="rect">
            <a:avLst/>
          </a:prstGeom>
        </p:spPr>
      </p:pic>
      <p:cxnSp>
        <p:nvCxnSpPr>
          <p:cNvPr id="20" name="Connecteur droit 19">
            <a:extLst>
              <a:ext uri="{FF2B5EF4-FFF2-40B4-BE49-F238E27FC236}">
                <a16:creationId xmlns:a16="http://schemas.microsoft.com/office/drawing/2014/main" id="{BCCE7B79-16A0-874F-9225-54BDBCBA5635}"/>
              </a:ext>
            </a:extLst>
          </p:cNvPr>
          <p:cNvCxnSpPr/>
          <p:nvPr/>
        </p:nvCxnSpPr>
        <p:spPr>
          <a:xfrm>
            <a:off x="6369090" y="686866"/>
            <a:ext cx="1219379"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A17E71D3-BC27-FA4E-BCD1-FE95A0AA6136}"/>
              </a:ext>
            </a:extLst>
          </p:cNvPr>
          <p:cNvCxnSpPr>
            <a:cxnSpLocks/>
          </p:cNvCxnSpPr>
          <p:nvPr/>
        </p:nvCxnSpPr>
        <p:spPr>
          <a:xfrm>
            <a:off x="1014069" y="1077310"/>
            <a:ext cx="6029282" cy="0"/>
          </a:xfrm>
          <a:prstGeom prst="line">
            <a:avLst/>
          </a:prstGeom>
          <a:ln w="50800"/>
        </p:spPr>
        <p:style>
          <a:lnRef idx="1">
            <a:schemeClr val="accent1"/>
          </a:lnRef>
          <a:fillRef idx="0">
            <a:schemeClr val="accent1"/>
          </a:fillRef>
          <a:effectRef idx="0">
            <a:schemeClr val="accent1"/>
          </a:effectRef>
          <a:fontRef idx="minor">
            <a:schemeClr val="tx1"/>
          </a:fontRef>
        </p:style>
      </p:cxnSp>
      <p:pic>
        <p:nvPicPr>
          <p:cNvPr id="5" name="Image 4" descr="Une image contenant oiseau&#10;&#10;Description générée automatiquement">
            <a:extLst>
              <a:ext uri="{FF2B5EF4-FFF2-40B4-BE49-F238E27FC236}">
                <a16:creationId xmlns:a16="http://schemas.microsoft.com/office/drawing/2014/main" id="{86ACE6DC-720A-C641-ACE5-A2AD0C8287F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7427" y="47845"/>
            <a:ext cx="8506249" cy="1740359"/>
          </a:xfrm>
          <a:prstGeom prst="rect">
            <a:avLst/>
          </a:prstGeom>
        </p:spPr>
      </p:pic>
      <p:pic>
        <p:nvPicPr>
          <p:cNvPr id="7" name="Image 6">
            <a:extLst>
              <a:ext uri="{FF2B5EF4-FFF2-40B4-BE49-F238E27FC236}">
                <a16:creationId xmlns:a16="http://schemas.microsoft.com/office/drawing/2014/main" id="{DE17E505-0E07-2648-A608-A66073895D6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708952" y="1448259"/>
            <a:ext cx="6045200" cy="292100"/>
          </a:xfrm>
          <a:prstGeom prst="rect">
            <a:avLst/>
          </a:prstGeom>
        </p:spPr>
      </p:pic>
      <p:sp>
        <p:nvSpPr>
          <p:cNvPr id="2" name="Rectangle 1">
            <a:extLst>
              <a:ext uri="{FF2B5EF4-FFF2-40B4-BE49-F238E27FC236}">
                <a16:creationId xmlns:a16="http://schemas.microsoft.com/office/drawing/2014/main" id="{36BDF554-C452-054F-A11B-32DA58932EBB}"/>
              </a:ext>
            </a:extLst>
          </p:cNvPr>
          <p:cNvSpPr/>
          <p:nvPr/>
        </p:nvSpPr>
        <p:spPr>
          <a:xfrm>
            <a:off x="600408" y="5969300"/>
            <a:ext cx="4325677" cy="369332"/>
          </a:xfrm>
          <a:prstGeom prst="rect">
            <a:avLst/>
          </a:prstGeom>
          <a:solidFill>
            <a:schemeClr val="accent1"/>
          </a:solidFill>
          <a:ln>
            <a:solidFill>
              <a:schemeClr val="accent2"/>
            </a:solidFill>
          </a:ln>
        </p:spPr>
        <p:txBody>
          <a:bodyPr wrap="square">
            <a:spAutoFit/>
          </a:bodyPr>
          <a:lstStyle/>
          <a:p>
            <a:r>
              <a:rPr lang="fr-FR" dirty="0">
                <a:solidFill>
                  <a:schemeClr val="bg1"/>
                </a:solidFill>
              </a:rPr>
              <a:t>Tolérance locale et générale acceptable </a:t>
            </a:r>
          </a:p>
        </p:txBody>
      </p:sp>
    </p:spTree>
    <p:extLst>
      <p:ext uri="{BB962C8B-B14F-4D97-AF65-F5344CB8AC3E}">
        <p14:creationId xmlns:p14="http://schemas.microsoft.com/office/powerpoint/2010/main" val="1299206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5" name="Image 4" descr="Une image contenant oiseau&#10;&#10;Description générée automatiquement">
            <a:extLst>
              <a:ext uri="{FF2B5EF4-FFF2-40B4-BE49-F238E27FC236}">
                <a16:creationId xmlns:a16="http://schemas.microsoft.com/office/drawing/2014/main" id="{86ACE6DC-720A-C641-ACE5-A2AD0C8287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4035" y="-14288"/>
            <a:ext cx="8780573" cy="1796485"/>
          </a:xfrm>
          <a:prstGeom prst="rect">
            <a:avLst/>
          </a:prstGeom>
        </p:spPr>
      </p:pic>
      <p:pic>
        <p:nvPicPr>
          <p:cNvPr id="7" name="Image 6">
            <a:extLst>
              <a:ext uri="{FF2B5EF4-FFF2-40B4-BE49-F238E27FC236}">
                <a16:creationId xmlns:a16="http://schemas.microsoft.com/office/drawing/2014/main" id="{DE17E505-0E07-2648-A608-A66073895D6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017197" y="1490097"/>
            <a:ext cx="6045200" cy="292100"/>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7EA5F4BE-35F0-164D-9C54-E94B1F7B9F7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820" y="2819939"/>
            <a:ext cx="4682721" cy="3163227"/>
          </a:xfrm>
          <a:prstGeom prst="rect">
            <a:avLst/>
          </a:prstGeom>
        </p:spPr>
      </p:pic>
      <p:cxnSp>
        <p:nvCxnSpPr>
          <p:cNvPr id="20" name="Connecteur droit 19">
            <a:extLst>
              <a:ext uri="{FF2B5EF4-FFF2-40B4-BE49-F238E27FC236}">
                <a16:creationId xmlns:a16="http://schemas.microsoft.com/office/drawing/2014/main" id="{BCCE7B79-16A0-874F-9225-54BDBCBA5635}"/>
              </a:ext>
            </a:extLst>
          </p:cNvPr>
          <p:cNvCxnSpPr/>
          <p:nvPr/>
        </p:nvCxnSpPr>
        <p:spPr>
          <a:xfrm>
            <a:off x="6369090" y="686866"/>
            <a:ext cx="1219379"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A17E71D3-BC27-FA4E-BCD1-FE95A0AA6136}"/>
              </a:ext>
            </a:extLst>
          </p:cNvPr>
          <p:cNvCxnSpPr>
            <a:cxnSpLocks/>
          </p:cNvCxnSpPr>
          <p:nvPr/>
        </p:nvCxnSpPr>
        <p:spPr>
          <a:xfrm>
            <a:off x="1014069" y="1077310"/>
            <a:ext cx="6029282" cy="0"/>
          </a:xfrm>
          <a:prstGeom prst="line">
            <a:avLst/>
          </a:prstGeom>
          <a:ln w="50800"/>
        </p:spPr>
        <p:style>
          <a:lnRef idx="1">
            <a:schemeClr val="accent1"/>
          </a:lnRef>
          <a:fillRef idx="0">
            <a:schemeClr val="accent1"/>
          </a:fillRef>
          <a:effectRef idx="0">
            <a:schemeClr val="accent1"/>
          </a:effectRef>
          <a:fontRef idx="minor">
            <a:schemeClr val="tx1"/>
          </a:fontRef>
        </p:style>
      </p:cxnSp>
      <p:pic>
        <p:nvPicPr>
          <p:cNvPr id="15" name="Image 14">
            <a:extLst>
              <a:ext uri="{FF2B5EF4-FFF2-40B4-BE49-F238E27FC236}">
                <a16:creationId xmlns:a16="http://schemas.microsoft.com/office/drawing/2014/main" id="{D3BB8DCA-E480-9D4A-90EF-70E126BF35F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31461" y="4485942"/>
            <a:ext cx="3378016" cy="2341692"/>
          </a:xfrm>
          <a:prstGeom prst="rect">
            <a:avLst/>
          </a:prstGeom>
          <a:ln>
            <a:solidFill>
              <a:schemeClr val="tx2"/>
            </a:solidFill>
          </a:ln>
        </p:spPr>
      </p:pic>
      <p:pic>
        <p:nvPicPr>
          <p:cNvPr id="17" name="Image 16">
            <a:extLst>
              <a:ext uri="{FF2B5EF4-FFF2-40B4-BE49-F238E27FC236}">
                <a16:creationId xmlns:a16="http://schemas.microsoft.com/office/drawing/2014/main" id="{70EBE973-A056-1048-91F1-699E8709F2B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57151" y="2023142"/>
            <a:ext cx="3459190" cy="2498304"/>
          </a:xfrm>
          <a:prstGeom prst="rect">
            <a:avLst/>
          </a:prstGeom>
          <a:ln>
            <a:solidFill>
              <a:schemeClr val="tx2"/>
            </a:solidFill>
          </a:ln>
        </p:spPr>
      </p:pic>
      <p:sp>
        <p:nvSpPr>
          <p:cNvPr id="19" name="ZoneTexte 18">
            <a:extLst>
              <a:ext uri="{FF2B5EF4-FFF2-40B4-BE49-F238E27FC236}">
                <a16:creationId xmlns:a16="http://schemas.microsoft.com/office/drawing/2014/main" id="{A1F66B8A-3820-5047-835A-E5614220249A}"/>
              </a:ext>
            </a:extLst>
          </p:cNvPr>
          <p:cNvSpPr txBox="1"/>
          <p:nvPr/>
        </p:nvSpPr>
        <p:spPr>
          <a:xfrm>
            <a:off x="914035" y="1918048"/>
            <a:ext cx="6945171" cy="369332"/>
          </a:xfrm>
          <a:prstGeom prst="rect">
            <a:avLst/>
          </a:prstGeom>
          <a:solidFill>
            <a:schemeClr val="accent1"/>
          </a:solidFill>
          <a:ln>
            <a:solidFill>
              <a:schemeClr val="accent2"/>
            </a:solidFill>
          </a:ln>
        </p:spPr>
        <p:txBody>
          <a:bodyPr wrap="none" rtlCol="0">
            <a:spAutoFit/>
          </a:bodyPr>
          <a:lstStyle/>
          <a:p>
            <a:r>
              <a:rPr lang="fr-FR" dirty="0" err="1">
                <a:solidFill>
                  <a:schemeClr val="bg1"/>
                </a:solidFill>
              </a:rPr>
              <a:t>Immunogénicité</a:t>
            </a:r>
            <a:r>
              <a:rPr lang="fr-FR" dirty="0">
                <a:solidFill>
                  <a:schemeClr val="bg1"/>
                </a:solidFill>
              </a:rPr>
              <a:t> satisfaisante : ELISA, Neutralisation, Cellulaire </a:t>
            </a:r>
            <a:r>
              <a:rPr lang="fr-FR" dirty="0" err="1">
                <a:solidFill>
                  <a:schemeClr val="bg1"/>
                </a:solidFill>
              </a:rPr>
              <a:t>T</a:t>
            </a:r>
            <a:endParaRPr lang="fr-FR" dirty="0">
              <a:solidFill>
                <a:schemeClr val="bg1"/>
              </a:solidFill>
            </a:endParaRPr>
          </a:p>
        </p:txBody>
      </p:sp>
    </p:spTree>
    <p:extLst>
      <p:ext uri="{BB962C8B-B14F-4D97-AF65-F5344CB8AC3E}">
        <p14:creationId xmlns:p14="http://schemas.microsoft.com/office/powerpoint/2010/main" val="14912108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 name="Image 2" descr="Une image contenant capture d’écran&#10;&#10;Description générée automatiquement">
            <a:extLst>
              <a:ext uri="{FF2B5EF4-FFF2-40B4-BE49-F238E27FC236}">
                <a16:creationId xmlns:a16="http://schemas.microsoft.com/office/drawing/2014/main" id="{1FBD0CEB-093C-DD4E-9FDC-4256A0FC5A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420" y="2595349"/>
            <a:ext cx="6719220" cy="3288024"/>
          </a:xfrm>
          <a:prstGeom prst="rect">
            <a:avLst/>
          </a:prstGeom>
          <a:ln>
            <a:solidFill>
              <a:schemeClr val="tx1">
                <a:lumMod val="75000"/>
                <a:lumOff val="25000"/>
              </a:schemeClr>
            </a:solidFill>
          </a:ln>
        </p:spPr>
      </p:pic>
      <p:pic>
        <p:nvPicPr>
          <p:cNvPr id="6" name="Image 5">
            <a:extLst>
              <a:ext uri="{FF2B5EF4-FFF2-40B4-BE49-F238E27FC236}">
                <a16:creationId xmlns:a16="http://schemas.microsoft.com/office/drawing/2014/main" id="{373EE7F6-4FA8-CE4A-B9BB-39EB5517EA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20734" y="211872"/>
            <a:ext cx="4944592" cy="2169965"/>
          </a:xfrm>
          <a:prstGeom prst="rect">
            <a:avLst/>
          </a:prstGeom>
          <a:ln>
            <a:solidFill>
              <a:schemeClr val="tx1">
                <a:lumMod val="65000"/>
                <a:lumOff val="35000"/>
              </a:schemeClr>
            </a:solidFill>
          </a:ln>
        </p:spPr>
      </p:pic>
      <p:sp>
        <p:nvSpPr>
          <p:cNvPr id="23" name="ZoneTexte 22">
            <a:extLst>
              <a:ext uri="{FF2B5EF4-FFF2-40B4-BE49-F238E27FC236}">
                <a16:creationId xmlns:a16="http://schemas.microsoft.com/office/drawing/2014/main" id="{82836988-8F96-2C41-9BD4-522C1DB8B89C}"/>
              </a:ext>
            </a:extLst>
          </p:cNvPr>
          <p:cNvSpPr txBox="1"/>
          <p:nvPr/>
        </p:nvSpPr>
        <p:spPr>
          <a:xfrm>
            <a:off x="7717418" y="3063858"/>
            <a:ext cx="4209804" cy="1815882"/>
          </a:xfrm>
          <a:prstGeom prst="rect">
            <a:avLst/>
          </a:prstGeom>
          <a:solidFill>
            <a:schemeClr val="accent1"/>
          </a:solidFill>
          <a:ln>
            <a:solidFill>
              <a:schemeClr val="accent2"/>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Recombinant, nanoparticule, adjuvé (Matrix-M1)</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Phase 1-2 : 150 sujets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Bénéfice immunologique de l’adjuvant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Réponse TH1</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Taux </a:t>
            </a:r>
            <a:r>
              <a:rPr kumimoji="0" lang="fr-FR" sz="1600" b="0" i="0" u="none" strike="noStrike" kern="1200" cap="none" spc="0" normalizeH="0" baseline="0" noProof="0" dirty="0" err="1">
                <a:ln>
                  <a:noFill/>
                </a:ln>
                <a:solidFill>
                  <a:prstClr val="white"/>
                </a:solidFill>
                <a:effectLst/>
                <a:uLnTx/>
                <a:uFillTx/>
                <a:latin typeface="Trebuchet MS" panose="020B0603020202020204"/>
                <a:ea typeface="+mn-ea"/>
                <a:cs typeface="+mn-cs"/>
              </a:rPr>
              <a:t>d’Ac</a:t>
            </a: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&gt; maladie naturelle</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Tolérance habituelle</a:t>
            </a:r>
          </a:p>
        </p:txBody>
      </p:sp>
      <p:pic>
        <p:nvPicPr>
          <p:cNvPr id="24" name="Image 23" descr="Une image contenant dessin, signe, parapluie&#10;&#10;Description générée automatiquement">
            <a:extLst>
              <a:ext uri="{FF2B5EF4-FFF2-40B4-BE49-F238E27FC236}">
                <a16:creationId xmlns:a16="http://schemas.microsoft.com/office/drawing/2014/main" id="{E2399632-E7CD-B045-9587-BE17BDEEB1F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26" name="Image 25">
            <a:extLst>
              <a:ext uri="{FF2B5EF4-FFF2-40B4-BE49-F238E27FC236}">
                <a16:creationId xmlns:a16="http://schemas.microsoft.com/office/drawing/2014/main" id="{2F4D9D6D-3974-4D4E-AA08-E5B59D1D9E1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206286" y="615450"/>
            <a:ext cx="761347" cy="1362811"/>
          </a:xfrm>
          <a:prstGeom prst="rect">
            <a:avLst/>
          </a:prstGeom>
        </p:spPr>
      </p:pic>
      <p:sp>
        <p:nvSpPr>
          <p:cNvPr id="13" name="ZoneTexte 12">
            <a:extLst>
              <a:ext uri="{FF2B5EF4-FFF2-40B4-BE49-F238E27FC236}">
                <a16:creationId xmlns:a16="http://schemas.microsoft.com/office/drawing/2014/main" id="{2138DAC1-9048-2B40-A1C3-508159A597D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3338354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4" name="Image 3">
            <a:extLst>
              <a:ext uri="{FF2B5EF4-FFF2-40B4-BE49-F238E27FC236}">
                <a16:creationId xmlns:a16="http://schemas.microsoft.com/office/drawing/2014/main" id="{751860E1-634E-D444-84A4-8AAB121EB9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44525" y="475452"/>
            <a:ext cx="5756256" cy="1759826"/>
          </a:xfrm>
          <a:prstGeom prst="rect">
            <a:avLst/>
          </a:prstGeom>
          <a:ln>
            <a:solidFill>
              <a:schemeClr val="tx1">
                <a:lumMod val="65000"/>
                <a:lumOff val="35000"/>
              </a:schemeClr>
            </a:solidFill>
          </a:ln>
        </p:spPr>
      </p:pic>
      <p:pic>
        <p:nvPicPr>
          <p:cNvPr id="7" name="Image 6">
            <a:extLst>
              <a:ext uri="{FF2B5EF4-FFF2-40B4-BE49-F238E27FC236}">
                <a16:creationId xmlns:a16="http://schemas.microsoft.com/office/drawing/2014/main" id="{C8F08B07-8B3C-0349-ABDA-BDD8A31E38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5" y="5604192"/>
            <a:ext cx="8116808" cy="677508"/>
          </a:xfrm>
          <a:prstGeom prst="rect">
            <a:avLst/>
          </a:prstGeom>
        </p:spPr>
      </p:pic>
      <p:pic>
        <p:nvPicPr>
          <p:cNvPr id="14" name="Image 13" descr="Une image contenant texte, carte&#10;&#10;Description générée automatiquement">
            <a:extLst>
              <a:ext uri="{FF2B5EF4-FFF2-40B4-BE49-F238E27FC236}">
                <a16:creationId xmlns:a16="http://schemas.microsoft.com/office/drawing/2014/main" id="{B68EB6E4-4C42-D947-B996-070F3604B0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4549" y="2102000"/>
            <a:ext cx="4563164" cy="3282798"/>
          </a:xfrm>
          <a:prstGeom prst="rect">
            <a:avLst/>
          </a:prstGeom>
          <a:ln>
            <a:solidFill>
              <a:schemeClr val="tx1"/>
            </a:solidFill>
          </a:ln>
        </p:spPr>
      </p:pic>
      <p:sp>
        <p:nvSpPr>
          <p:cNvPr id="15" name="ZoneTexte 14">
            <a:extLst>
              <a:ext uri="{FF2B5EF4-FFF2-40B4-BE49-F238E27FC236}">
                <a16:creationId xmlns:a16="http://schemas.microsoft.com/office/drawing/2014/main" id="{83071A58-72B0-4443-8E92-32AE47DC713F}"/>
              </a:ext>
            </a:extLst>
          </p:cNvPr>
          <p:cNvSpPr txBox="1"/>
          <p:nvPr/>
        </p:nvSpPr>
        <p:spPr>
          <a:xfrm>
            <a:off x="2120805" y="6517706"/>
            <a:ext cx="667204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/10.1016/S0140-6736(20)31866-3  </a:t>
            </a:r>
          </a:p>
        </p:txBody>
      </p:sp>
      <p:sp>
        <p:nvSpPr>
          <p:cNvPr id="24" name="ZoneTexte 23">
            <a:extLst>
              <a:ext uri="{FF2B5EF4-FFF2-40B4-BE49-F238E27FC236}">
                <a16:creationId xmlns:a16="http://schemas.microsoft.com/office/drawing/2014/main" id="{08D2FC17-529E-DC47-8C0D-E34E623B2E68}"/>
              </a:ext>
            </a:extLst>
          </p:cNvPr>
          <p:cNvSpPr txBox="1"/>
          <p:nvPr/>
        </p:nvSpPr>
        <p:spPr>
          <a:xfrm>
            <a:off x="1012018" y="238577"/>
            <a:ext cx="483460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Et le vaccin Russe ? </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25" name="Image 24" descr="Une image contenant dessin, signe, parapluie&#10;&#10;Description générée automatiquement">
            <a:extLst>
              <a:ext uri="{FF2B5EF4-FFF2-40B4-BE49-F238E27FC236}">
                <a16:creationId xmlns:a16="http://schemas.microsoft.com/office/drawing/2014/main" id="{D359EA56-08A4-4642-9625-7A5D2A8FFA1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27" name="Image 26">
            <a:extLst>
              <a:ext uri="{FF2B5EF4-FFF2-40B4-BE49-F238E27FC236}">
                <a16:creationId xmlns:a16="http://schemas.microsoft.com/office/drawing/2014/main" id="{8D1D2D07-8F52-4D45-95B2-8C66A0336AD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34475" y="1174548"/>
            <a:ext cx="761347" cy="1362811"/>
          </a:xfrm>
          <a:prstGeom prst="rect">
            <a:avLst/>
          </a:prstGeom>
        </p:spPr>
      </p:pic>
      <p:sp>
        <p:nvSpPr>
          <p:cNvPr id="23" name="ZoneTexte 22">
            <a:extLst>
              <a:ext uri="{FF2B5EF4-FFF2-40B4-BE49-F238E27FC236}">
                <a16:creationId xmlns:a16="http://schemas.microsoft.com/office/drawing/2014/main" id="{82836988-8F96-2C41-9BD4-522C1DB8B89C}"/>
              </a:ext>
            </a:extLst>
          </p:cNvPr>
          <p:cNvSpPr txBox="1"/>
          <p:nvPr/>
        </p:nvSpPr>
        <p:spPr>
          <a:xfrm>
            <a:off x="5669183" y="2551235"/>
            <a:ext cx="6247325" cy="2554545"/>
          </a:xfrm>
          <a:prstGeom prst="rect">
            <a:avLst/>
          </a:prstGeom>
          <a:solidFill>
            <a:schemeClr val="accent1"/>
          </a:solidFill>
          <a:ln>
            <a:solidFill>
              <a:schemeClr val="accent2"/>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2 composants : 2 vecteurs viraux avec 2 protéines « </a:t>
            </a:r>
            <a:r>
              <a:rPr kumimoji="0" lang="fr-FR" sz="1600" b="0" i="0" u="none" strike="noStrike" kern="1200" cap="none" spc="0" normalizeH="0" baseline="0" noProof="0" dirty="0" err="1">
                <a:ln>
                  <a:noFill/>
                </a:ln>
                <a:solidFill>
                  <a:prstClr val="white"/>
                </a:solidFill>
                <a:effectLst/>
                <a:uLnTx/>
                <a:uFillTx/>
                <a:latin typeface="Trebuchet MS" panose="020B0603020202020204"/>
                <a:ea typeface="+mn-ea"/>
                <a:cs typeface="+mn-cs"/>
              </a:rPr>
              <a:t>spike</a:t>
            </a: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Phase 1 : 76 sujets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Pas de groupe « contrôle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Réponse immunologique « similaire à celle des sujets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Réponse TH1</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Taux </a:t>
            </a:r>
            <a:r>
              <a:rPr kumimoji="0" lang="fr-FR" sz="1600" b="0" i="0" u="none" strike="noStrike" kern="1200" cap="none" spc="0" normalizeH="0" baseline="0" noProof="0" dirty="0" err="1">
                <a:ln>
                  <a:noFill/>
                </a:ln>
                <a:solidFill>
                  <a:prstClr val="white"/>
                </a:solidFill>
                <a:effectLst/>
                <a:uLnTx/>
                <a:uFillTx/>
                <a:latin typeface="Trebuchet MS" panose="020B0603020202020204"/>
                <a:ea typeface="+mn-ea"/>
                <a:cs typeface="+mn-cs"/>
              </a:rPr>
              <a:t>d’Ac</a:t>
            </a: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neutralisants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Similaire à la maladie naturelle</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Tolérance à court terme habituelle</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Aucun vaccin russe, chinois ou indien n’a jamais été enregistré en Europe ou aux USA : Standard de qualité et de contrôle ?</a:t>
            </a:r>
          </a:p>
        </p:txBody>
      </p:sp>
      <p:sp>
        <p:nvSpPr>
          <p:cNvPr id="16" name="ZoneTexte 15">
            <a:extLst>
              <a:ext uri="{FF2B5EF4-FFF2-40B4-BE49-F238E27FC236}">
                <a16:creationId xmlns:a16="http://schemas.microsoft.com/office/drawing/2014/main" id="{F2082B71-0908-1E4C-ADA1-C41D7156E2A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4321464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4" name="Image 3">
            <a:extLst>
              <a:ext uri="{FF2B5EF4-FFF2-40B4-BE49-F238E27FC236}">
                <a16:creationId xmlns:a16="http://schemas.microsoft.com/office/drawing/2014/main" id="{182AA16D-62BF-5B45-88A2-35C135C8849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23899" y="2329555"/>
            <a:ext cx="6991350" cy="4516836"/>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5D0E4A32-6B86-A749-8AAA-327585DAEED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81687" y="458005"/>
            <a:ext cx="4743339" cy="1768470"/>
          </a:xfrm>
          <a:prstGeom prst="rect">
            <a:avLst/>
          </a:prstGeom>
          <a:ln>
            <a:solidFill>
              <a:schemeClr val="tx1">
                <a:lumMod val="75000"/>
                <a:lumOff val="25000"/>
              </a:schemeClr>
            </a:solidFill>
          </a:ln>
        </p:spPr>
      </p:pic>
      <p:pic>
        <p:nvPicPr>
          <p:cNvPr id="17" name="Image 16" descr="Une image contenant texte&#10;&#10;Description générée automatiquement">
            <a:extLst>
              <a:ext uri="{FF2B5EF4-FFF2-40B4-BE49-F238E27FC236}">
                <a16:creationId xmlns:a16="http://schemas.microsoft.com/office/drawing/2014/main" id="{4A3AB51A-3BFA-E343-82B6-9CDB90CDEFA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25026" y="5826700"/>
            <a:ext cx="2229126" cy="530460"/>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5" name="ZoneTexte 14">
            <a:extLst>
              <a:ext uri="{FF2B5EF4-FFF2-40B4-BE49-F238E27FC236}">
                <a16:creationId xmlns:a16="http://schemas.microsoft.com/office/drawing/2014/main" id="{1E826410-4185-DA4E-BE6F-4C11D9B58FE1}"/>
              </a:ext>
            </a:extLst>
          </p:cNvPr>
          <p:cNvSpPr txBox="1"/>
          <p:nvPr/>
        </p:nvSpPr>
        <p:spPr>
          <a:xfrm>
            <a:off x="14195" y="722768"/>
            <a:ext cx="483460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Et les seniors ? </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 name="Rectangle 1">
            <a:extLst>
              <a:ext uri="{FF2B5EF4-FFF2-40B4-BE49-F238E27FC236}">
                <a16:creationId xmlns:a16="http://schemas.microsoft.com/office/drawing/2014/main" id="{BE3EB71C-A759-AB48-A00D-26529C455912}"/>
              </a:ext>
            </a:extLst>
          </p:cNvPr>
          <p:cNvSpPr/>
          <p:nvPr/>
        </p:nvSpPr>
        <p:spPr>
          <a:xfrm>
            <a:off x="9450641" y="2975429"/>
            <a:ext cx="2292626" cy="2350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Les seniors avec ce vaccin et la dose forte semblent avoir une </a:t>
            </a:r>
            <a:r>
              <a:rPr kumimoji="0" lang="fr-FR" sz="1800" b="0" i="0" u="none" strike="noStrike" kern="1200" cap="none" spc="0" normalizeH="0" baseline="0" noProof="0" dirty="0" err="1">
                <a:ln>
                  <a:noFill/>
                </a:ln>
                <a:solidFill>
                  <a:prstClr val="white"/>
                </a:solidFill>
                <a:effectLst/>
                <a:uLnTx/>
                <a:uFillTx/>
                <a:latin typeface="Trebuchet MS" panose="020B0603020202020204"/>
                <a:ea typeface="+mn-ea"/>
                <a:cs typeface="+mn-cs"/>
              </a:rPr>
              <a:t>immunogénicité</a:t>
            </a: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 et une tolérance comparables aux plus jeunes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(70 patients)</a:t>
            </a:r>
          </a:p>
        </p:txBody>
      </p:sp>
    </p:spTree>
    <p:extLst>
      <p:ext uri="{BB962C8B-B14F-4D97-AF65-F5344CB8AC3E}">
        <p14:creationId xmlns:p14="http://schemas.microsoft.com/office/powerpoint/2010/main" val="3976529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809375" y="491181"/>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BCG et COVID-19</a:t>
            </a:r>
          </a:p>
        </p:txBody>
      </p:sp>
      <p:pic>
        <p:nvPicPr>
          <p:cNvPr id="4" name="Image 3">
            <a:extLst>
              <a:ext uri="{FF2B5EF4-FFF2-40B4-BE49-F238E27FC236}">
                <a16:creationId xmlns:a16="http://schemas.microsoft.com/office/drawing/2014/main" id="{514315BE-E8EA-C64F-AC71-CBD9448CBCF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9512" y="2005271"/>
            <a:ext cx="2476500" cy="1663700"/>
          </a:xfrm>
          <a:prstGeom prst="rect">
            <a:avLst/>
          </a:prstGeom>
        </p:spPr>
      </p:pic>
      <p:pic>
        <p:nvPicPr>
          <p:cNvPr id="7" name="Image 6" descr="Une image contenant homme, personne, verres, photo&#10;&#10;Description générée automatiquement">
            <a:extLst>
              <a:ext uri="{FF2B5EF4-FFF2-40B4-BE49-F238E27FC236}">
                <a16:creationId xmlns:a16="http://schemas.microsoft.com/office/drawing/2014/main" id="{FAB22BF7-A3CD-3741-A198-20C2CB65A18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26992" y="1886852"/>
            <a:ext cx="1892300" cy="1981200"/>
          </a:xfrm>
          <a:prstGeom prst="rect">
            <a:avLst/>
          </a:prstGeom>
        </p:spPr>
      </p:pic>
      <p:pic>
        <p:nvPicPr>
          <p:cNvPr id="14" name="Image 13" descr="Une image contenant personne, main, tenant, intérieur&#10;&#10;Description générée automatiquement">
            <a:extLst>
              <a:ext uri="{FF2B5EF4-FFF2-40B4-BE49-F238E27FC236}">
                <a16:creationId xmlns:a16="http://schemas.microsoft.com/office/drawing/2014/main" id="{6B1E65AC-A1DC-644D-AEF8-0C2BB59F637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28847" y="1616148"/>
            <a:ext cx="3270980" cy="2721935"/>
          </a:xfrm>
          <a:prstGeom prst="rect">
            <a:avLst/>
          </a:prstGeom>
        </p:spPr>
      </p:pic>
      <p:pic>
        <p:nvPicPr>
          <p:cNvPr id="31" name="Image 30" descr="Une image contenant photo, orange, gens, suspendu&#10;&#10;Description générée automatiquement">
            <a:extLst>
              <a:ext uri="{FF2B5EF4-FFF2-40B4-BE49-F238E27FC236}">
                <a16:creationId xmlns:a16="http://schemas.microsoft.com/office/drawing/2014/main" id="{CB204436-79A8-5045-B0B5-38DEF4CFB4E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17320" y="5729654"/>
            <a:ext cx="3784600" cy="673100"/>
          </a:xfrm>
          <a:prstGeom prst="rect">
            <a:avLst/>
          </a:prstGeom>
        </p:spPr>
      </p:pic>
      <p:pic>
        <p:nvPicPr>
          <p:cNvPr id="35" name="Image 34" descr="Une image contenant capture d’écran&#10;&#10;Description générée automatiquement">
            <a:extLst>
              <a:ext uri="{FF2B5EF4-FFF2-40B4-BE49-F238E27FC236}">
                <a16:creationId xmlns:a16="http://schemas.microsoft.com/office/drawing/2014/main" id="{0834E5E0-16ED-7E45-90DD-F69C5F9261D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77292" y="4129977"/>
            <a:ext cx="4909599" cy="1463438"/>
          </a:xfrm>
          <a:prstGeom prst="rect">
            <a:avLst/>
          </a:prstGeom>
        </p:spPr>
      </p:pic>
      <p:pic>
        <p:nvPicPr>
          <p:cNvPr id="36" name="Image 35" descr="Une image contenant capture d’écran&#10;&#10;Description générée automatiquement">
            <a:extLst>
              <a:ext uri="{FF2B5EF4-FFF2-40B4-BE49-F238E27FC236}">
                <a16:creationId xmlns:a16="http://schemas.microsoft.com/office/drawing/2014/main" id="{0D286F2D-8930-4748-B628-8ED513F0498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691059" y="5393406"/>
            <a:ext cx="2882900" cy="698500"/>
          </a:xfrm>
          <a:prstGeom prst="rect">
            <a:avLst/>
          </a:prstGeom>
        </p:spPr>
      </p:pic>
      <p:pic>
        <p:nvPicPr>
          <p:cNvPr id="37" name="Image 36" descr="Une image contenant orange, pièce, noir, rouge&#10;&#10;Description générée automatiquement">
            <a:extLst>
              <a:ext uri="{FF2B5EF4-FFF2-40B4-BE49-F238E27FC236}">
                <a16:creationId xmlns:a16="http://schemas.microsoft.com/office/drawing/2014/main" id="{E912B89D-8EFF-F349-BCFB-9A4223E41DC4}"/>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814957" y="6087023"/>
            <a:ext cx="859465" cy="294446"/>
          </a:xfrm>
          <a:prstGeom prst="rect">
            <a:avLst/>
          </a:prstGeom>
        </p:spPr>
      </p:pic>
      <p:pic>
        <p:nvPicPr>
          <p:cNvPr id="38" name="Image 37">
            <a:extLst>
              <a:ext uri="{FF2B5EF4-FFF2-40B4-BE49-F238E27FC236}">
                <a16:creationId xmlns:a16="http://schemas.microsoft.com/office/drawing/2014/main" id="{84E66755-DFF3-534B-9F6F-0BFB317E2854}"/>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713707" y="6055563"/>
            <a:ext cx="1371600" cy="266700"/>
          </a:xfrm>
          <a:prstGeom prst="rect">
            <a:avLst/>
          </a:prstGeom>
        </p:spPr>
      </p:pic>
      <p:pic>
        <p:nvPicPr>
          <p:cNvPr id="40" name="Image 39">
            <a:extLst>
              <a:ext uri="{FF2B5EF4-FFF2-40B4-BE49-F238E27FC236}">
                <a16:creationId xmlns:a16="http://schemas.microsoft.com/office/drawing/2014/main" id="{ABFC407A-B557-E941-B613-6571049A5CC0}"/>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56004" y="6381469"/>
            <a:ext cx="4076700" cy="355600"/>
          </a:xfrm>
          <a:prstGeom prst="rect">
            <a:avLst/>
          </a:prstGeom>
        </p:spPr>
      </p:pic>
      <p:sp>
        <p:nvSpPr>
          <p:cNvPr id="41" name="Rectangle 40">
            <a:extLst>
              <a:ext uri="{FF2B5EF4-FFF2-40B4-BE49-F238E27FC236}">
                <a16:creationId xmlns:a16="http://schemas.microsoft.com/office/drawing/2014/main" id="{DC80C0A5-8D94-4B44-80F5-C43DEB78161B}"/>
              </a:ext>
            </a:extLst>
          </p:cNvPr>
          <p:cNvSpPr/>
          <p:nvPr/>
        </p:nvSpPr>
        <p:spPr>
          <a:xfrm>
            <a:off x="5277069" y="6573464"/>
            <a:ext cx="7710879" cy="27699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sng" strike="noStrike" kern="1200" cap="none" spc="0" normalizeH="0" baseline="0" noProof="0" dirty="0">
                <a:ln>
                  <a:noFill/>
                </a:ln>
                <a:solidFill>
                  <a:srgbClr val="0000FF"/>
                </a:solidFill>
                <a:effectLst/>
                <a:uLnTx/>
                <a:uFillTx/>
                <a:latin typeface="Times New Roman" panose="02020603050405020304" pitchFamily="18" charset="0"/>
                <a:ea typeface="MS Mincho" panose="02020609040205080304" pitchFamily="49" charset="-128"/>
                <a:cs typeface="Times New Roman" panose="02020603050405020304" pitchFamily="18" charset="0"/>
                <a:hlinkClick r:id="rId13"/>
              </a:rPr>
              <a:t>https://www.thelancet.com/pdfs/journals/lancet/PIIS0140-6736(20)31025-4.pdf</a:t>
            </a:r>
            <a:r>
              <a:rPr kumimoji="0" lang="fr-FR" sz="1200" b="0" i="1" u="none" strike="noStrike" kern="1200" cap="none" spc="0" normalizeH="0" baseline="0" noProof="0" dirty="0">
                <a:ln>
                  <a:noFill/>
                </a:ln>
                <a:solidFill>
                  <a:prstClr val="black"/>
                </a:solidFill>
                <a:effectLst/>
                <a:uLnTx/>
                <a:uFillTx/>
                <a:latin typeface="Trebuchet MS" panose="020B0603020202020204"/>
                <a:ea typeface="+mn-ea"/>
                <a:cs typeface="+mn-cs"/>
              </a:rPr>
              <a:t> </a:t>
            </a:r>
          </a:p>
        </p:txBody>
      </p:sp>
    </p:spTree>
    <p:extLst>
      <p:ext uri="{BB962C8B-B14F-4D97-AF65-F5344CB8AC3E}">
        <p14:creationId xmlns:p14="http://schemas.microsoft.com/office/powerpoint/2010/main" val="3509249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08437" y="375618"/>
            <a:ext cx="11227981" cy="1320800"/>
          </a:xfrm>
        </p:spPr>
        <p:txBody>
          <a:bodyPr>
            <a:noAutofit/>
          </a:bodyPr>
          <a:lstStyle/>
          <a:p>
            <a:r>
              <a:rPr lang="fr-FR" sz="2800" dirty="0"/>
              <a:t>Réponses et questions posées par les premières études</a:t>
            </a:r>
            <a:br>
              <a:rPr lang="fr-FR" sz="2800" dirty="0"/>
            </a:br>
            <a:r>
              <a:rPr lang="fr-FR" sz="2800" dirty="0"/>
              <a:t>vaccins chez l’homme</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569294" y="998548"/>
            <a:ext cx="10661831" cy="6052939"/>
          </a:xfrm>
          <a:prstGeom prst="rect">
            <a:avLst/>
          </a:prstGeom>
        </p:spPr>
        <p:txBody>
          <a:bodyPr wrap="square">
            <a:spAutoFit/>
          </a:bodyPr>
          <a:lstStyle/>
          <a:p>
            <a:pPr marL="342900" marR="0" lvl="0"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4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Par les technologies utilisées (ARN et Adénovirus vecteur) </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Arial" panose="020B0604020202020204" pitchFamily="34" charset="0"/>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immunité dans les semaines suivantes </a:t>
            </a:r>
            <a:r>
              <a:rPr kumimoji="0" lang="fr-FR" sz="1600" b="0" i="0" u="sng"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&gt;</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à la maladie a été obtenue</a:t>
            </a:r>
          </a:p>
          <a:p>
            <a:pPr marL="800100" marR="0" lvl="1" indent="-342900" algn="l" defTabSz="914400" rtl="0" eaLnBrk="1" fontAlgn="auto" latinLnBrk="0" hangingPunct="1">
              <a:lnSpc>
                <a:spcPct val="100000"/>
              </a:lnSpc>
              <a:spcBef>
                <a:spcPts val="400"/>
              </a:spcBef>
              <a:spcAft>
                <a:spcPts val="600"/>
              </a:spcAft>
              <a:buClr>
                <a:srgbClr val="90C226"/>
              </a:buClr>
              <a:buSzPct val="80000"/>
              <a:buFont typeface="Arial" panose="020B0604020202020204" pitchFamily="34" charset="0"/>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tolérance « immédiate » acceptable (variable pour la seconde dose)</a:t>
            </a:r>
          </a:p>
          <a:p>
            <a:pPr marL="342900" marR="0" lvl="0"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5 étapes majeurs restent à franchir en partie grâce aux phases 3 déjà débutées</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Arial" panose="020B0604020202020204" pitchFamily="34" charset="0"/>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Tolérance (EI rares mais graves)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à large échelle d’autant plus que ces vaccins sont le fruit de technologies non utilisées en routine chez les vaccins disponibles dans l’espèce humaine</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Arial" panose="020B0604020202020204" pitchFamily="34" charset="0"/>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Niveau d’efficacité à court terme pour : </a:t>
            </a:r>
          </a:p>
          <a:p>
            <a:pPr marL="914400" marR="0" lvl="2" indent="0" algn="l" defTabSz="914400" rtl="0" eaLnBrk="1" fontAlgn="auto" latinLnBrk="0" hangingPunct="1">
              <a:lnSpc>
                <a:spcPct val="100000"/>
              </a:lnSpc>
              <a:spcBef>
                <a:spcPts val="400"/>
              </a:spcBef>
              <a:spcAft>
                <a:spcPts val="0"/>
              </a:spcAft>
              <a:buClr>
                <a:srgbClr val="90C226"/>
              </a:buClr>
              <a:buSzPct val="80000"/>
              <a:buFontTx/>
              <a:buNone/>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 Portage-contagiosité</a:t>
            </a:r>
          </a:p>
          <a:p>
            <a:pPr marL="914400" marR="0" lvl="2" indent="0" algn="l" defTabSz="914400" rtl="0" eaLnBrk="1" fontAlgn="auto" latinLnBrk="0" hangingPunct="1">
              <a:lnSpc>
                <a:spcPct val="100000"/>
              </a:lnSpc>
              <a:spcBef>
                <a:spcPts val="400"/>
              </a:spcBef>
              <a:spcAft>
                <a:spcPts val="0"/>
              </a:spcAft>
              <a:buClr>
                <a:srgbClr val="90C226"/>
              </a:buClr>
              <a:buSzPct val="80000"/>
              <a:buFontTx/>
              <a:buNone/>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 Maladie-sévérité</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Arial" panose="020B0604020202020204" pitchFamily="34" charset="0"/>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Efficacité/tolérance dans les populations les plus à risque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non encore ou pas </a:t>
            </a:r>
            <a:r>
              <a:rPr kumimoji="0" lang="fr-FR" sz="16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suffisament</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testées</a:t>
            </a:r>
          </a:p>
          <a:p>
            <a:pPr marL="800100" marR="0" lvl="1" indent="-342900" algn="l" defTabSz="914400" rtl="0" eaLnBrk="1" fontAlgn="auto" latinLnBrk="0" hangingPunct="1">
              <a:lnSpc>
                <a:spcPct val="100000"/>
              </a:lnSpc>
              <a:spcBef>
                <a:spcPts val="400"/>
              </a:spcBef>
              <a:spcAft>
                <a:spcPts val="600"/>
              </a:spcAft>
              <a:buClr>
                <a:srgbClr val="90C226"/>
              </a:buClr>
              <a:buSzPct val="80000"/>
              <a:buFont typeface="Arial" panose="020B0604020202020204" pitchFamily="34" charset="0"/>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Durée de protection</a:t>
            </a:r>
          </a:p>
          <a:p>
            <a:pPr marL="342900" marR="0" lvl="0"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Restera après</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rapidité de la production industrielle</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choix des cibles en fonction de la disponibilité et des résultats</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Convaincre la population &gt; obligation</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mise en place de campagne de vaccination à large échelle</a:t>
            </a:r>
          </a:p>
          <a:p>
            <a:pPr marL="800100" marR="0" lvl="1"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4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9" name="Image 8" descr="Une image contenant dessin, signe, parapluie&#10;&#10;Description générée automatiquement">
            <a:extLst>
              <a:ext uri="{FF2B5EF4-FFF2-40B4-BE49-F238E27FC236}">
                <a16:creationId xmlns:a16="http://schemas.microsoft.com/office/drawing/2014/main" id="{F6990588-35EB-254C-9B25-5B14F2FC96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14" name="Image 13">
            <a:extLst>
              <a:ext uri="{FF2B5EF4-FFF2-40B4-BE49-F238E27FC236}">
                <a16:creationId xmlns:a16="http://schemas.microsoft.com/office/drawing/2014/main" id="{E04F9F3C-5B4C-2440-9753-BD8AC8C4C40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73478" y="754680"/>
            <a:ext cx="761347" cy="1362811"/>
          </a:xfrm>
          <a:prstGeom prst="rect">
            <a:avLst/>
          </a:prstGeom>
        </p:spPr>
      </p:pic>
      <p:pic>
        <p:nvPicPr>
          <p:cNvPr id="6" name="Image 5" descr="Une image contenant lumière, assis, signe&#10;&#10;Description générée automatiquement">
            <a:extLst>
              <a:ext uri="{FF2B5EF4-FFF2-40B4-BE49-F238E27FC236}">
                <a16:creationId xmlns:a16="http://schemas.microsoft.com/office/drawing/2014/main" id="{2D7377FD-8D92-0D46-9C5A-B8AD3AA116D9}"/>
              </a:ext>
            </a:extLst>
          </p:cNvPr>
          <p:cNvPicPr>
            <a:picLocks noChangeAspect="1"/>
          </p:cNvPicPr>
          <p:nvPr/>
        </p:nvPicPr>
        <p:blipFill>
          <a:blip r:embed="rId5"/>
          <a:stretch>
            <a:fillRect/>
          </a:stretch>
        </p:blipFill>
        <p:spPr>
          <a:xfrm>
            <a:off x="10654602" y="3162184"/>
            <a:ext cx="1295400" cy="2311400"/>
          </a:xfrm>
          <a:prstGeom prst="rect">
            <a:avLst/>
          </a:prstGeom>
        </p:spPr>
      </p:pic>
      <p:sp>
        <p:nvSpPr>
          <p:cNvPr id="15" name="ZoneTexte 14">
            <a:extLst>
              <a:ext uri="{FF2B5EF4-FFF2-40B4-BE49-F238E27FC236}">
                <a16:creationId xmlns:a16="http://schemas.microsoft.com/office/drawing/2014/main" id="{F8CE9488-FF8E-0349-ADDD-0B83701248A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13" name="Image 12" descr="Une image contenant personne, intérieur, regardant, femme&#10;&#10;Description générée automatiquement">
            <a:extLst>
              <a:ext uri="{FF2B5EF4-FFF2-40B4-BE49-F238E27FC236}">
                <a16:creationId xmlns:a16="http://schemas.microsoft.com/office/drawing/2014/main" id="{8088D889-0126-2547-8980-56880F10BFD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5400000">
            <a:off x="8936102" y="5147474"/>
            <a:ext cx="1397117" cy="1470589"/>
          </a:xfrm>
          <a:prstGeom prst="rect">
            <a:avLst/>
          </a:prstGeom>
        </p:spPr>
      </p:pic>
    </p:spTree>
    <p:extLst>
      <p:ext uri="{BB962C8B-B14F-4D97-AF65-F5344CB8AC3E}">
        <p14:creationId xmlns:p14="http://schemas.microsoft.com/office/powerpoint/2010/main" val="4019074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581599" y="1893329"/>
            <a:ext cx="11377568" cy="416107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lvl="0" indent="-342900">
              <a:spcBef>
                <a:spcPts val="1000"/>
              </a:spcBef>
              <a:spcAft>
                <a:spcPts val="600"/>
              </a:spcAft>
              <a:buClr>
                <a:srgbClr val="90C226"/>
              </a:buClr>
              <a:buSzPct val="80000"/>
              <a:buFont typeface="Wingdings 3" charset="2"/>
              <a:buChar char=""/>
              <a:defRPr/>
            </a:pPr>
            <a:r>
              <a:rPr lang="fr-FR" sz="2000" dirty="0">
                <a:solidFill>
                  <a:prstClr val="black"/>
                </a:solidFill>
              </a:rPr>
              <a:t>En plus de son effet protecteur contre la tuberculose, le BCG a des </a:t>
            </a:r>
            <a:r>
              <a:rPr lang="fr-FR" sz="2000" b="1" dirty="0">
                <a:solidFill>
                  <a:prstClr val="black"/>
                </a:solidFill>
              </a:rPr>
              <a:t>effets collatéraux positifs non-spécifiques sur le système immunitaire </a:t>
            </a:r>
            <a:r>
              <a:rPr lang="fr-FR" sz="2000" dirty="0">
                <a:solidFill>
                  <a:prstClr val="black"/>
                </a:solidFill>
              </a:rPr>
              <a:t>(</a:t>
            </a:r>
            <a:r>
              <a:rPr lang="fr-FR" sz="2000" dirty="0" err="1">
                <a:solidFill>
                  <a:prstClr val="black"/>
                </a:solidFill>
              </a:rPr>
              <a:t>Trained</a:t>
            </a:r>
            <a:r>
              <a:rPr lang="fr-FR" sz="2000" dirty="0">
                <a:solidFill>
                  <a:prstClr val="black"/>
                </a:solidFill>
              </a:rPr>
              <a:t> </a:t>
            </a:r>
            <a:r>
              <a:rPr lang="fr-FR" sz="2000" dirty="0" err="1">
                <a:solidFill>
                  <a:prstClr val="black"/>
                </a:solidFill>
              </a:rPr>
              <a:t>immunity</a:t>
            </a:r>
            <a:r>
              <a:rPr lang="fr-FR" sz="2000" dirty="0">
                <a:solidFill>
                  <a:prstClr val="black"/>
                </a:solidFill>
              </a:rPr>
              <a:t>)</a:t>
            </a:r>
          </a:p>
          <a:p>
            <a:pPr marL="342900" lvl="0" indent="-342900">
              <a:spcBef>
                <a:spcPts val="1000"/>
              </a:spcBef>
              <a:buClr>
                <a:srgbClr val="90C226"/>
              </a:buClr>
              <a:buSzPct val="80000"/>
              <a:buFont typeface="Wingdings 3" charset="2"/>
              <a:buChar char=""/>
              <a:defRPr/>
            </a:pPr>
            <a:r>
              <a:rPr lang="fr-FR" sz="2000" dirty="0">
                <a:solidFill>
                  <a:prstClr val="black"/>
                </a:solidFill>
              </a:rPr>
              <a:t>Ceci lui permet </a:t>
            </a:r>
          </a:p>
          <a:p>
            <a:pPr marL="800100" lvl="1" indent="-342900">
              <a:spcBef>
                <a:spcPts val="1000"/>
              </a:spcBef>
              <a:buClr>
                <a:srgbClr val="90C226"/>
              </a:buClr>
              <a:buSzPct val="80000"/>
              <a:buFont typeface="Wingdings 3" charset="2"/>
              <a:buChar char=""/>
              <a:defRPr/>
            </a:pPr>
            <a:r>
              <a:rPr lang="fr-FR" dirty="0">
                <a:solidFill>
                  <a:prstClr val="black"/>
                </a:solidFill>
              </a:rPr>
              <a:t>d’exercer un rôle protecteur contre plusieurs infections, en particulier dans les pays en développement </a:t>
            </a:r>
          </a:p>
          <a:p>
            <a:pPr marL="800100" lvl="1" indent="-342900">
              <a:spcBef>
                <a:spcPts val="1000"/>
              </a:spcBef>
              <a:spcAft>
                <a:spcPts val="600"/>
              </a:spcAft>
              <a:buClr>
                <a:srgbClr val="90C226"/>
              </a:buClr>
              <a:buSzPct val="80000"/>
              <a:buFont typeface="Wingdings 3" charset="2"/>
              <a:buChar char=""/>
              <a:defRPr/>
            </a:pPr>
            <a:r>
              <a:rPr lang="fr-FR" dirty="0">
                <a:solidFill>
                  <a:prstClr val="black"/>
                </a:solidFill>
              </a:rPr>
              <a:t>d’être utilisé en routine, pour traiter le cancer de la vessie, en instillation vésicale</a:t>
            </a:r>
          </a:p>
          <a:p>
            <a:pPr marL="342900" lvl="0" indent="-342900">
              <a:spcBef>
                <a:spcPts val="1000"/>
              </a:spcBef>
              <a:buClr>
                <a:srgbClr val="90C226"/>
              </a:buClr>
              <a:buSzPct val="80000"/>
              <a:buFont typeface="Wingdings 3" charset="2"/>
              <a:buChar char=""/>
              <a:defRPr/>
            </a:pPr>
            <a:r>
              <a:rPr lang="fr-FR" sz="2000" dirty="0">
                <a:solidFill>
                  <a:prstClr val="black"/>
                </a:solidFill>
              </a:rPr>
              <a:t>Ceci conduit à l’hypothèse que la vaccination par le BCG pourrait jouer un rôle dans la protection contre la COVID-19 </a:t>
            </a: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BCG et COVID-19</a:t>
            </a:r>
          </a:p>
        </p:txBody>
      </p:sp>
      <p:sp>
        <p:nvSpPr>
          <p:cNvPr id="22" name="Rectangle 21">
            <a:extLst>
              <a:ext uri="{FF2B5EF4-FFF2-40B4-BE49-F238E27FC236}">
                <a16:creationId xmlns:a16="http://schemas.microsoft.com/office/drawing/2014/main" id="{5987E790-B826-9449-934F-2C6A4F2794A4}"/>
              </a:ext>
            </a:extLst>
          </p:cNvPr>
          <p:cNvSpPr/>
          <p:nvPr/>
        </p:nvSpPr>
        <p:spPr>
          <a:xfrm>
            <a:off x="2659508" y="6537352"/>
            <a:ext cx="7710879" cy="27699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sng" strike="noStrike" kern="1200" cap="none" spc="0" normalizeH="0" baseline="0" noProof="0" dirty="0">
                <a:ln>
                  <a:noFill/>
                </a:ln>
                <a:solidFill>
                  <a:srgbClr val="0000FF"/>
                </a:solidFill>
                <a:effectLst/>
                <a:uLnTx/>
                <a:uFillTx/>
                <a:latin typeface="Times New Roman" panose="02020603050405020304" pitchFamily="18" charset="0"/>
                <a:ea typeface="MS Mincho" panose="02020609040205080304" pitchFamily="49" charset="-128"/>
                <a:cs typeface="Times New Roman" panose="02020603050405020304" pitchFamily="18" charset="0"/>
                <a:hlinkClick r:id="rId4"/>
              </a:rPr>
              <a:t>https</a:t>
            </a:r>
            <a:r>
              <a:rPr kumimoji="0" lang="fr-FR" sz="1200" b="0" i="0" u="sng" strike="noStrike" kern="1200" cap="none" spc="0" normalizeH="0" baseline="0" noProof="0" dirty="0">
                <a:ln>
                  <a:noFill/>
                </a:ln>
                <a:solidFill>
                  <a:srgbClr val="0000FF"/>
                </a:solidFill>
                <a:effectLst/>
                <a:uLnTx/>
                <a:uFillTx/>
                <a:latin typeface="Times New Roman" panose="02020603050405020304" pitchFamily="18" charset="0"/>
                <a:ea typeface="MS Mincho" panose="02020609040205080304" pitchFamily="49" charset="-128"/>
                <a:cs typeface="Times New Roman" panose="02020603050405020304" pitchFamily="18" charset="0"/>
                <a:hlinkClick r:id="rId4"/>
              </a:rPr>
              <a:t>://www.thelancet.com/pdfs/journals/lancet/PIIS0140-6736(20)31025-4.pdf</a:t>
            </a: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 </a:t>
            </a:r>
          </a:p>
        </p:txBody>
      </p:sp>
    </p:spTree>
    <p:extLst>
      <p:ext uri="{BB962C8B-B14F-4D97-AF65-F5344CB8AC3E}">
        <p14:creationId xmlns:p14="http://schemas.microsoft.com/office/powerpoint/2010/main" val="654400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535821" y="2343617"/>
            <a:ext cx="11514223" cy="460297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lvl="0" indent="-342900">
              <a:spcBef>
                <a:spcPts val="1000"/>
              </a:spcBef>
              <a:spcAft>
                <a:spcPts val="600"/>
              </a:spcAft>
              <a:buClr>
                <a:srgbClr val="90C226"/>
              </a:buClr>
              <a:buSzPct val="80000"/>
              <a:buFont typeface="Wingdings 3" charset="2"/>
              <a:buChar char=""/>
              <a:defRPr/>
            </a:pPr>
            <a:r>
              <a:rPr lang="fr-FR" sz="2000" dirty="0">
                <a:solidFill>
                  <a:prstClr val="black"/>
                </a:solidFill>
                <a:latin typeface="+mn-lt"/>
              </a:rPr>
              <a:t>Le BCG, comme d’autres vaccins vivants, induit des </a:t>
            </a:r>
            <a:r>
              <a:rPr lang="fr-FR" sz="2000" b="1" dirty="0">
                <a:solidFill>
                  <a:prstClr val="black"/>
                </a:solidFill>
                <a:latin typeface="+mn-lt"/>
              </a:rPr>
              <a:t>effets métaboliques </a:t>
            </a:r>
            <a:r>
              <a:rPr lang="fr-FR" sz="2000" dirty="0">
                <a:solidFill>
                  <a:prstClr val="black"/>
                </a:solidFill>
                <a:latin typeface="+mn-lt"/>
              </a:rPr>
              <a:t>et des </a:t>
            </a:r>
            <a:r>
              <a:rPr lang="fr-FR" sz="2000" b="1" dirty="0">
                <a:solidFill>
                  <a:prstClr val="black"/>
                </a:solidFill>
                <a:latin typeface="+mn-lt"/>
              </a:rPr>
              <a:t>changements épigénétiques </a:t>
            </a:r>
            <a:r>
              <a:rPr lang="fr-FR" sz="2000" dirty="0">
                <a:solidFill>
                  <a:prstClr val="black"/>
                </a:solidFill>
                <a:latin typeface="+mn-lt"/>
              </a:rPr>
              <a:t>qui </a:t>
            </a:r>
          </a:p>
          <a:p>
            <a:pPr marL="800100" lvl="1" indent="-342900">
              <a:spcBef>
                <a:spcPts val="1000"/>
              </a:spcBef>
              <a:spcAft>
                <a:spcPts val="600"/>
              </a:spcAft>
              <a:buClr>
                <a:srgbClr val="90C226"/>
              </a:buClr>
              <a:buSzPct val="80000"/>
              <a:buFont typeface="Wingdings 3" charset="2"/>
              <a:buChar char=""/>
              <a:defRPr/>
            </a:pPr>
            <a:r>
              <a:rPr lang="fr-FR" dirty="0">
                <a:solidFill>
                  <a:prstClr val="black"/>
                </a:solidFill>
              </a:rPr>
              <a:t>« entrainent » la </a:t>
            </a:r>
            <a:r>
              <a:rPr lang="fr-FR" b="1" dirty="0">
                <a:solidFill>
                  <a:prstClr val="black"/>
                </a:solidFill>
              </a:rPr>
              <a:t>réponse immunitaire innée</a:t>
            </a:r>
          </a:p>
          <a:p>
            <a:pPr marL="800100" lvl="1" indent="-342900">
              <a:spcBef>
                <a:spcPts val="1000"/>
              </a:spcBef>
              <a:spcAft>
                <a:spcPts val="600"/>
              </a:spcAft>
              <a:buClr>
                <a:srgbClr val="90C226"/>
              </a:buClr>
              <a:buSzPct val="80000"/>
              <a:buFont typeface="Wingdings 3" charset="2"/>
              <a:buChar char=""/>
              <a:defRPr/>
            </a:pPr>
            <a:r>
              <a:rPr lang="fr-FR" dirty="0">
                <a:solidFill>
                  <a:prstClr val="black"/>
                </a:solidFill>
              </a:rPr>
              <a:t>la renforce lors d’infections ultérieures</a:t>
            </a:r>
          </a:p>
          <a:p>
            <a:pPr marL="800100" lvl="1" indent="-342900">
              <a:spcBef>
                <a:spcPts val="1000"/>
              </a:spcBef>
              <a:spcAft>
                <a:spcPts val="600"/>
              </a:spcAft>
              <a:buClr>
                <a:srgbClr val="90C226"/>
              </a:buClr>
              <a:buSzPct val="80000"/>
              <a:buFont typeface="Wingdings 3" charset="2"/>
              <a:buChar char=""/>
              <a:defRPr/>
            </a:pPr>
            <a:r>
              <a:rPr lang="fr-FR" dirty="0">
                <a:solidFill>
                  <a:prstClr val="black"/>
                </a:solidFill>
              </a:rPr>
              <a:t>un processus appelé </a:t>
            </a:r>
            <a:r>
              <a:rPr lang="fr-FR" b="1" dirty="0">
                <a:solidFill>
                  <a:prstClr val="black"/>
                </a:solidFill>
              </a:rPr>
              <a:t>« immunité entrainée » </a:t>
            </a:r>
            <a:r>
              <a:rPr lang="fr-FR" dirty="0">
                <a:solidFill>
                  <a:prstClr val="black"/>
                </a:solidFill>
              </a:rPr>
              <a:t>(</a:t>
            </a:r>
            <a:r>
              <a:rPr lang="fr-FR" dirty="0" err="1">
                <a:solidFill>
                  <a:prstClr val="black"/>
                </a:solidFill>
              </a:rPr>
              <a:t>trained</a:t>
            </a:r>
            <a:r>
              <a:rPr lang="fr-FR" dirty="0">
                <a:solidFill>
                  <a:prstClr val="black"/>
                </a:solidFill>
              </a:rPr>
              <a:t> </a:t>
            </a:r>
            <a:r>
              <a:rPr lang="fr-FR" dirty="0" err="1">
                <a:solidFill>
                  <a:prstClr val="black"/>
                </a:solidFill>
              </a:rPr>
              <a:t>immunity</a:t>
            </a:r>
            <a:r>
              <a:rPr lang="fr-FR" dirty="0">
                <a:solidFill>
                  <a:prstClr val="black"/>
                </a:solidFill>
              </a:rPr>
              <a:t> ) </a:t>
            </a:r>
          </a:p>
          <a:p>
            <a:pPr marL="342900" lvl="0" indent="-342900">
              <a:spcBef>
                <a:spcPts val="1000"/>
              </a:spcBef>
              <a:spcAft>
                <a:spcPts val="600"/>
              </a:spcAft>
              <a:buClr>
                <a:srgbClr val="90C226"/>
              </a:buClr>
              <a:buSzPct val="80000"/>
              <a:buFont typeface="Wingdings 3" charset="2"/>
              <a:buChar char=""/>
              <a:defRPr/>
            </a:pPr>
            <a:r>
              <a:rPr lang="fr-FR" sz="2000" dirty="0">
                <a:solidFill>
                  <a:prstClr val="black"/>
                </a:solidFill>
                <a:latin typeface="+mn-lt"/>
              </a:rPr>
              <a:t>Des essais randomisés sont en cours pour évaluer si le BCG réduit l'incidence et la gravité de la COVID-19 chez les soignants.</a:t>
            </a:r>
          </a:p>
          <a:p>
            <a:pPr marL="342900" lvl="0" indent="-342900">
              <a:spcBef>
                <a:spcPts val="1000"/>
              </a:spcBef>
              <a:spcAft>
                <a:spcPts val="600"/>
              </a:spcAft>
              <a:buClr>
                <a:srgbClr val="90C226"/>
              </a:buClr>
              <a:buSzPct val="80000"/>
              <a:buFont typeface="Wingdings 3" charset="2"/>
              <a:buChar char=""/>
              <a:defRPr/>
            </a:pPr>
            <a:r>
              <a:rPr lang="fr-FR" sz="2000" dirty="0">
                <a:solidFill>
                  <a:prstClr val="black"/>
                </a:solidFill>
                <a:latin typeface="+mn-lt"/>
              </a:rPr>
              <a:t>Jusqu'à ce que ces essais soient terminés, 4 raisons au moins pour ne pas modifier les recommandations actuelles et de ne pas l’utiliser hors recommandations : </a:t>
            </a:r>
          </a:p>
          <a:p>
            <a:pPr marL="342900" lvl="0" indent="-342900">
              <a:spcBef>
                <a:spcPts val="1000"/>
              </a:spcBef>
              <a:spcAft>
                <a:spcPts val="600"/>
              </a:spcAft>
              <a:buClr>
                <a:srgbClr val="90C226"/>
              </a:buClr>
              <a:buSzPct val="80000"/>
              <a:buFont typeface="Wingdings 3" charset="2"/>
              <a:buChar char=""/>
              <a:defRPr/>
            </a:pPr>
            <a:endParaRPr lang="fr-FR" sz="2000" dirty="0">
              <a:solidFill>
                <a:prstClr val="black"/>
              </a:solidFill>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BCG et COVID-19</a:t>
            </a:r>
          </a:p>
        </p:txBody>
      </p:sp>
      <p:sp>
        <p:nvSpPr>
          <p:cNvPr id="2" name="Rectangle 1">
            <a:extLst>
              <a:ext uri="{FF2B5EF4-FFF2-40B4-BE49-F238E27FC236}">
                <a16:creationId xmlns:a16="http://schemas.microsoft.com/office/drawing/2014/main" id="{F601D341-F12F-0643-AA06-AFC415C369C3}"/>
              </a:ext>
            </a:extLst>
          </p:cNvPr>
          <p:cNvSpPr/>
          <p:nvPr/>
        </p:nvSpPr>
        <p:spPr>
          <a:xfrm>
            <a:off x="2958078" y="6516449"/>
            <a:ext cx="7693442" cy="276999"/>
          </a:xfrm>
          <a:prstGeom prst="rect">
            <a:avLst/>
          </a:prstGeom>
        </p:spPr>
        <p:txBody>
          <a:bodyPr wrap="square">
            <a:spAutoFit/>
          </a:bodyPr>
          <a:lstStyle/>
          <a:p>
            <a:pPr lvl="0">
              <a:spcBef>
                <a:spcPts val="1000"/>
              </a:spcBef>
              <a:spcAft>
                <a:spcPts val="600"/>
              </a:spcAft>
              <a:buClr>
                <a:srgbClr val="90C226"/>
              </a:buClr>
              <a:buSzPct val="80000"/>
              <a:defRPr/>
            </a:pPr>
            <a:r>
              <a:rPr lang="fr-FR" sz="1200" i="1" dirty="0">
                <a:solidFill>
                  <a:schemeClr val="accent1"/>
                </a:solidFill>
              </a:rPr>
              <a:t>https://</a:t>
            </a:r>
            <a:r>
              <a:rPr lang="fr-FR" sz="1200" i="1" dirty="0" err="1">
                <a:solidFill>
                  <a:schemeClr val="accent1"/>
                </a:solidFill>
              </a:rPr>
              <a:t>science.sciencemag.org</a:t>
            </a:r>
            <a:r>
              <a:rPr lang="fr-FR" sz="1200" i="1" dirty="0">
                <a:solidFill>
                  <a:schemeClr val="accent1"/>
                </a:solidFill>
              </a:rPr>
              <a:t>/content/352/6284/aaf1098.full</a:t>
            </a:r>
          </a:p>
        </p:txBody>
      </p:sp>
      <p:sp>
        <p:nvSpPr>
          <p:cNvPr id="4" name="Rectangle 3">
            <a:extLst>
              <a:ext uri="{FF2B5EF4-FFF2-40B4-BE49-F238E27FC236}">
                <a16:creationId xmlns:a16="http://schemas.microsoft.com/office/drawing/2014/main" id="{430906E5-6DFF-F14B-A160-E1ADA0F259BC}"/>
              </a:ext>
            </a:extLst>
          </p:cNvPr>
          <p:cNvSpPr/>
          <p:nvPr/>
        </p:nvSpPr>
        <p:spPr>
          <a:xfrm>
            <a:off x="1230085" y="1297677"/>
            <a:ext cx="9481458" cy="707886"/>
          </a:xfrm>
          <a:prstGeom prst="rect">
            <a:avLst/>
          </a:prstGeom>
          <a:solidFill>
            <a:schemeClr val="accent3">
              <a:lumMod val="40000"/>
              <a:lumOff val="60000"/>
            </a:schemeClr>
          </a:solidFill>
          <a:ln>
            <a:solidFill>
              <a:schemeClr val="tx1">
                <a:lumMod val="75000"/>
                <a:lumOff val="25000"/>
              </a:schemeClr>
            </a:solidFill>
          </a:ln>
        </p:spPr>
        <p:txBody>
          <a:bodyPr wrap="square">
            <a:spAutoFit/>
          </a:bodyPr>
          <a:lstStyle/>
          <a:p>
            <a:pPr lvl="0" algn="ctr">
              <a:buClr>
                <a:srgbClr val="90C226"/>
              </a:buClr>
              <a:buSzPct val="80000"/>
              <a:defRPr/>
            </a:pPr>
            <a:r>
              <a:rPr lang="fr-FR" sz="2000" b="1" dirty="0">
                <a:solidFill>
                  <a:prstClr val="black"/>
                </a:solidFill>
              </a:rPr>
              <a:t>Les mécanismes qui sous-tendent les effets collatéraux positifs du BCG      sont maintenant mieux connus</a:t>
            </a:r>
          </a:p>
        </p:txBody>
      </p:sp>
    </p:spTree>
    <p:extLst>
      <p:ext uri="{BB962C8B-B14F-4D97-AF65-F5344CB8AC3E}">
        <p14:creationId xmlns:p14="http://schemas.microsoft.com/office/powerpoint/2010/main" val="3581956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535821" y="1686309"/>
            <a:ext cx="11514223" cy="460297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lvl="0" indent="-342900">
              <a:spcBef>
                <a:spcPts val="0"/>
              </a:spcBef>
              <a:spcAft>
                <a:spcPts val="600"/>
              </a:spcAft>
              <a:buFont typeface="+mj-lt"/>
              <a:buAutoNum type="arabicPeriod"/>
              <a:defRPr/>
            </a:pPr>
            <a:r>
              <a:rPr lang="fr-FR" sz="2000" b="1" dirty="0">
                <a:solidFill>
                  <a:prstClr val="black"/>
                </a:solidFill>
              </a:rPr>
              <a:t>L’approvisionnement en BCG est déjà en tension </a:t>
            </a:r>
            <a:r>
              <a:rPr lang="fr-FR" sz="2000" dirty="0">
                <a:solidFill>
                  <a:prstClr val="black"/>
                </a:solidFill>
              </a:rPr>
              <a:t>: son utilisation excessive pourrait mettre en péril la protection des enfants contre la tuberculose dans les zones à haut risque.</a:t>
            </a:r>
          </a:p>
          <a:p>
            <a:pPr marL="342900" lvl="0" indent="-342900">
              <a:spcBef>
                <a:spcPts val="0"/>
              </a:spcBef>
              <a:spcAft>
                <a:spcPts val="600"/>
              </a:spcAft>
              <a:buFont typeface="+mj-lt"/>
              <a:buAutoNum type="arabicPeriod"/>
              <a:defRPr/>
            </a:pPr>
            <a:r>
              <a:rPr lang="fr-FR" sz="2000" b="1" dirty="0">
                <a:solidFill>
                  <a:prstClr val="black"/>
                </a:solidFill>
              </a:rPr>
              <a:t>L’efficacité du BCG sur la COVID-19 n’est pas démontrée </a:t>
            </a:r>
            <a:r>
              <a:rPr lang="fr-FR" sz="2000" dirty="0">
                <a:solidFill>
                  <a:prstClr val="black"/>
                </a:solidFill>
              </a:rPr>
              <a:t>et les conclusions des études épidémiologiques observationnelles suggérant une diminution de l’incidence de la COVID-19 dans les pays où le BCG est utilisé en routine ne sont pas des preuves suffisantes. </a:t>
            </a:r>
          </a:p>
          <a:p>
            <a:pPr marL="342900" lvl="0" indent="-342900">
              <a:spcBef>
                <a:spcPts val="0"/>
              </a:spcBef>
              <a:buFont typeface="+mj-lt"/>
              <a:buAutoNum type="arabicPeriod"/>
              <a:defRPr/>
            </a:pPr>
            <a:r>
              <a:rPr lang="fr-FR" sz="2000" dirty="0">
                <a:solidFill>
                  <a:prstClr val="black"/>
                </a:solidFill>
              </a:rPr>
              <a:t>Il est peu probable qu'un vaccin BCG, administré durant l’enfance, continue à jouer un rôle sur l’immunité « entrainée » des adultes et puisse améliorer le pronostic de la COVID-19. </a:t>
            </a:r>
          </a:p>
          <a:p>
            <a:pPr lvl="1" defTabSz="457200">
              <a:spcAft>
                <a:spcPts val="600"/>
              </a:spcAft>
              <a:defRPr/>
            </a:pPr>
            <a:r>
              <a:rPr lang="fr-FR" sz="2000" u="sng" dirty="0">
                <a:solidFill>
                  <a:srgbClr val="54A021"/>
                </a:solidFill>
              </a:rPr>
              <a:t>https://</a:t>
            </a:r>
            <a:r>
              <a:rPr lang="fr-FR" sz="2000" u="sng" dirty="0" err="1">
                <a:solidFill>
                  <a:srgbClr val="54A021"/>
                </a:solidFill>
              </a:rPr>
              <a:t>jamanetwork.com</a:t>
            </a:r>
            <a:r>
              <a:rPr lang="fr-FR" sz="2000" u="sng" dirty="0">
                <a:solidFill>
                  <a:srgbClr val="54A021"/>
                </a:solidFill>
              </a:rPr>
              <a:t>/</a:t>
            </a:r>
            <a:r>
              <a:rPr lang="fr-FR" sz="2000" u="sng" dirty="0" err="1">
                <a:solidFill>
                  <a:srgbClr val="54A021"/>
                </a:solidFill>
              </a:rPr>
              <a:t>journals</a:t>
            </a:r>
            <a:r>
              <a:rPr lang="fr-FR" sz="2000" u="sng" dirty="0">
                <a:solidFill>
                  <a:srgbClr val="54A021"/>
                </a:solidFill>
              </a:rPr>
              <a:t>/</a:t>
            </a:r>
            <a:r>
              <a:rPr lang="fr-FR" sz="2000" u="sng" dirty="0" err="1">
                <a:solidFill>
                  <a:srgbClr val="54A021"/>
                </a:solidFill>
              </a:rPr>
              <a:t>jama</a:t>
            </a:r>
            <a:r>
              <a:rPr lang="fr-FR" sz="2000" u="sng" dirty="0">
                <a:solidFill>
                  <a:srgbClr val="54A021"/>
                </a:solidFill>
              </a:rPr>
              <a:t>/</a:t>
            </a:r>
            <a:r>
              <a:rPr lang="fr-FR" sz="2000" u="sng" dirty="0" err="1">
                <a:solidFill>
                  <a:srgbClr val="54A021"/>
                </a:solidFill>
              </a:rPr>
              <a:t>fullarticle</a:t>
            </a:r>
            <a:r>
              <a:rPr lang="fr-FR" sz="2000" u="sng" dirty="0">
                <a:solidFill>
                  <a:srgbClr val="54A021"/>
                </a:solidFill>
              </a:rPr>
              <a:t>/2766182</a:t>
            </a:r>
          </a:p>
          <a:p>
            <a:pPr marL="342900" lvl="0" indent="-342900">
              <a:spcBef>
                <a:spcPts val="0"/>
              </a:spcBef>
              <a:buFont typeface="+mj-lt"/>
              <a:buAutoNum type="arabicPeriod"/>
              <a:defRPr/>
            </a:pPr>
            <a:r>
              <a:rPr lang="fr-FR" sz="2000" dirty="0">
                <a:solidFill>
                  <a:prstClr val="black"/>
                </a:solidFill>
              </a:rPr>
              <a:t>Une surveillance de la sécurité lors des essais randomisés est nécessaire pour éliminer la possibilité d’une exacerbation de la COVID-19 chez une minorité de patients due à l’augmentation de l'immunité induite par le BCG.</a:t>
            </a:r>
            <a:endParaRPr lang="fr-FR" sz="2000" b="1" u="sng" dirty="0">
              <a:solidFill>
                <a:prstClr val="black"/>
              </a:solidFill>
              <a:hlinkClick r:id="rId3"/>
            </a:endParaRPr>
          </a:p>
          <a:p>
            <a:pPr marL="342900" lvl="0" indent="-342900">
              <a:spcBef>
                <a:spcPts val="1000"/>
              </a:spcBef>
              <a:spcAft>
                <a:spcPts val="600"/>
              </a:spcAft>
              <a:buClr>
                <a:srgbClr val="90C226"/>
              </a:buClr>
              <a:buSzPct val="80000"/>
              <a:buFont typeface="Wingdings 3" charset="2"/>
              <a:buChar char=""/>
              <a:defRPr/>
            </a:pPr>
            <a:endParaRPr lang="fr-FR" sz="2000" dirty="0">
              <a:solidFill>
                <a:prstClr val="black"/>
              </a:solidFill>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333501" y="388253"/>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BCG et COVID-19</a:t>
            </a:r>
          </a:p>
        </p:txBody>
      </p:sp>
      <p:sp>
        <p:nvSpPr>
          <p:cNvPr id="2" name="Rectangle 1">
            <a:extLst>
              <a:ext uri="{FF2B5EF4-FFF2-40B4-BE49-F238E27FC236}">
                <a16:creationId xmlns:a16="http://schemas.microsoft.com/office/drawing/2014/main" id="{F601D341-F12F-0643-AA06-AFC415C369C3}"/>
              </a:ext>
            </a:extLst>
          </p:cNvPr>
          <p:cNvSpPr/>
          <p:nvPr/>
        </p:nvSpPr>
        <p:spPr>
          <a:xfrm>
            <a:off x="3168970" y="6549936"/>
            <a:ext cx="7693442" cy="276999"/>
          </a:xfrm>
          <a:prstGeom prst="rect">
            <a:avLst/>
          </a:prstGeom>
        </p:spPr>
        <p:txBody>
          <a:bodyPr wrap="square">
            <a:spAutoFit/>
          </a:bodyPr>
          <a:lstStyle/>
          <a:p>
            <a:pPr lvl="0">
              <a:spcBef>
                <a:spcPts val="1000"/>
              </a:spcBef>
              <a:spcAft>
                <a:spcPts val="600"/>
              </a:spcAft>
              <a:buClr>
                <a:srgbClr val="90C226"/>
              </a:buClr>
              <a:buSzPct val="80000"/>
              <a:defRPr/>
            </a:pPr>
            <a:r>
              <a:rPr lang="fr-FR" sz="1200" i="1" dirty="0">
                <a:solidFill>
                  <a:schemeClr val="accent1"/>
                </a:solidFill>
              </a:rPr>
              <a:t>https://</a:t>
            </a:r>
            <a:r>
              <a:rPr lang="fr-FR" sz="1200" i="1" dirty="0" err="1">
                <a:solidFill>
                  <a:schemeClr val="accent1"/>
                </a:solidFill>
              </a:rPr>
              <a:t>science.sciencemag.org</a:t>
            </a:r>
            <a:r>
              <a:rPr lang="fr-FR" sz="1200" i="1" dirty="0">
                <a:solidFill>
                  <a:schemeClr val="accent1"/>
                </a:solidFill>
              </a:rPr>
              <a:t>/content/352/6284/aaf1098.full</a:t>
            </a:r>
          </a:p>
        </p:txBody>
      </p:sp>
    </p:spTree>
    <p:extLst>
      <p:ext uri="{BB962C8B-B14F-4D97-AF65-F5344CB8AC3E}">
        <p14:creationId xmlns:p14="http://schemas.microsoft.com/office/powerpoint/2010/main" val="3398074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842597" y="381838"/>
            <a:ext cx="10900670" cy="81000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 anti-</a:t>
            </a:r>
            <a:r>
              <a:rPr lang="fr-FR" dirty="0" err="1"/>
              <a:t>pneumococcique</a:t>
            </a:r>
            <a:r>
              <a:rPr lang="fr-FR" dirty="0"/>
              <a:t> et COVID-19</a:t>
            </a:r>
          </a:p>
        </p:txBody>
      </p:sp>
      <p:sp>
        <p:nvSpPr>
          <p:cNvPr id="7" name="Rectangle 6">
            <a:extLst>
              <a:ext uri="{FF2B5EF4-FFF2-40B4-BE49-F238E27FC236}">
                <a16:creationId xmlns:a16="http://schemas.microsoft.com/office/drawing/2014/main" id="{48455604-EE0E-7D44-A4FA-EB9119AF757E}"/>
              </a:ext>
            </a:extLst>
          </p:cNvPr>
          <p:cNvSpPr/>
          <p:nvPr/>
        </p:nvSpPr>
        <p:spPr>
          <a:xfrm>
            <a:off x="792067" y="2514600"/>
            <a:ext cx="10646939" cy="276998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2400" b="1" i="1"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285750" marR="0" lvl="0" indent="-285750" algn="l" defTabSz="457200" rtl="0" eaLnBrk="1" fontAlgn="auto" latinLnBrk="0" hangingPunct="1">
              <a:lnSpc>
                <a:spcPct val="100000"/>
              </a:lnSpc>
              <a:spcBef>
                <a:spcPts val="0"/>
              </a:spcBef>
              <a:spcAft>
                <a:spcPts val="600"/>
              </a:spcAft>
              <a:buClr>
                <a:schemeClr val="accent1"/>
              </a:buClr>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Non !!! </a:t>
            </a:r>
            <a:r>
              <a:rPr kumimoji="0" lang="fr-FR" sz="2000" b="1" i="0" u="none" strike="noStrike" kern="1200" cap="none" spc="0" normalizeH="0" baseline="0" noProof="0" dirty="0">
                <a:ln>
                  <a:noFill/>
                </a:ln>
                <a:solidFill>
                  <a:prstClr val="black"/>
                </a:solidFill>
                <a:effectLst/>
                <a:uLnTx/>
                <a:uFillTx/>
                <a:latin typeface="Trebuchet MS" panose="020B0603020202020204"/>
                <a:ea typeface="+mn-ea"/>
                <a:cs typeface="+mn-cs"/>
              </a:rPr>
              <a:t>Pas plus qu’avant mais certainement pas moins</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a:t>
            </a:r>
          </a:p>
          <a:p>
            <a:pPr marL="285750" marR="0" lvl="0" indent="-285750" algn="l" defTabSz="457200" rtl="0" eaLnBrk="1" fontAlgn="auto" latinLnBrk="0" hangingPunct="1">
              <a:lnSpc>
                <a:spcPct val="100000"/>
              </a:lnSpc>
              <a:spcBef>
                <a:spcPts val="0"/>
              </a:spcBef>
              <a:spcAft>
                <a:spcPts val="600"/>
              </a:spcAft>
              <a:buClr>
                <a:schemeClr val="accent1"/>
              </a:buClr>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C’est une fois de plus la confusion entre la grippe qui favorise indiscutablement les infections à pneumocoque et le SARS- CoV-2 qui n’est pas connu pour induire ce type de complications, bien qu’une </a:t>
            </a:r>
            <a:r>
              <a:rPr lang="fr-FR" sz="2000" dirty="0" err="1">
                <a:solidFill>
                  <a:prstClr val="black"/>
                </a:solidFill>
                <a:latin typeface="Trebuchet MS" panose="020B0603020202020204"/>
              </a:rPr>
              <a:t>é</a:t>
            </a:r>
            <a:r>
              <a:rPr kumimoji="0" lang="fr-FR" sz="2000" b="0" i="0" u="none" strike="noStrike" kern="1200" cap="none" spc="0" normalizeH="0" baseline="0" noProof="0" dirty="0" err="1">
                <a:ln>
                  <a:noFill/>
                </a:ln>
                <a:solidFill>
                  <a:prstClr val="black"/>
                </a:solidFill>
                <a:effectLst/>
                <a:uLnTx/>
                <a:uFillTx/>
                <a:latin typeface="Trebuchet MS" panose="020B0603020202020204"/>
                <a:ea typeface="+mn-ea"/>
                <a:cs typeface="+mn-cs"/>
              </a:rPr>
              <a:t>tude</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 sur des autopsies, réalisée en Chine, le suggère. </a:t>
            </a:r>
          </a:p>
          <a:p>
            <a:pPr marL="285750" marR="0" lvl="0" indent="-285750" algn="l" defTabSz="45720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Cependant, </a:t>
            </a:r>
            <a:r>
              <a:rPr kumimoji="0" lang="fr-FR" sz="2000" b="1" i="0" u="none" strike="noStrike" kern="1200" cap="none" spc="0" normalizeH="0" baseline="0" noProof="0" dirty="0">
                <a:ln>
                  <a:noFill/>
                </a:ln>
                <a:solidFill>
                  <a:prstClr val="black"/>
                </a:solidFill>
                <a:effectLst/>
                <a:uLnTx/>
                <a:uFillTx/>
                <a:latin typeface="Trebuchet MS" panose="020B0603020202020204"/>
                <a:ea typeface="+mn-ea"/>
                <a:cs typeface="+mn-cs"/>
              </a:rPr>
              <a:t>en l’absence de vaccin contre le SARS-CoV2, la protection contre les autres infections respiratoires est particulièrement importante dans les populations à risques</a:t>
            </a:r>
            <a:r>
              <a:rPr kumimoji="0" lang="fr-FR" sz="2000" b="0" i="0" u="none" strike="noStrike" kern="1200" cap="none" spc="0" normalizeH="0" baseline="0" noProof="0" dirty="0">
                <a:ln>
                  <a:noFill/>
                </a:ln>
                <a:solidFill>
                  <a:prstClr val="black"/>
                </a:solidFill>
                <a:effectLst/>
                <a:uLnTx/>
                <a:uFillTx/>
                <a:latin typeface="Trebuchet MS" panose="020B0603020202020204"/>
                <a:ea typeface="+mn-ea"/>
                <a:cs typeface="+mn-cs"/>
              </a:rPr>
              <a:t>. </a:t>
            </a:r>
          </a:p>
        </p:txBody>
      </p:sp>
      <p:sp>
        <p:nvSpPr>
          <p:cNvPr id="2" name="ZoneTexte 1">
            <a:extLst>
              <a:ext uri="{FF2B5EF4-FFF2-40B4-BE49-F238E27FC236}">
                <a16:creationId xmlns:a16="http://schemas.microsoft.com/office/drawing/2014/main" id="{1B64B27A-7167-9949-9858-D23E094B1701}"/>
              </a:ext>
            </a:extLst>
          </p:cNvPr>
          <p:cNvSpPr txBox="1"/>
          <p:nvPr/>
        </p:nvSpPr>
        <p:spPr>
          <a:xfrm>
            <a:off x="842597" y="1643880"/>
            <a:ext cx="10646939" cy="707886"/>
          </a:xfrm>
          <a:prstGeom prst="rect">
            <a:avLst/>
          </a:prstGeom>
          <a:solidFill>
            <a:schemeClr val="accent3">
              <a:lumMod val="40000"/>
              <a:lumOff val="60000"/>
            </a:schemeClr>
          </a:solidFill>
          <a:ln>
            <a:solidFill>
              <a:schemeClr val="tx1">
                <a:lumMod val="75000"/>
                <a:lumOff val="25000"/>
              </a:schemeClr>
            </a:solidFill>
          </a:ln>
        </p:spPr>
        <p:txBody>
          <a:bodyPr wrap="square" rtlCol="0">
            <a:spAutoFit/>
          </a:bodyPr>
          <a:lstStyle/>
          <a:p>
            <a:pPr lvl="0" defTabSz="457200">
              <a:defRPr/>
            </a:pPr>
            <a:r>
              <a:rPr lang="fr-FR" sz="2000" b="1" i="1" dirty="0">
                <a:solidFill>
                  <a:prstClr val="black"/>
                </a:solidFill>
              </a:rPr>
              <a:t>Doit-on vacciner les adultes contre le pneumocoque (Prevenar13®, </a:t>
            </a:r>
            <a:r>
              <a:rPr lang="fr-FR" sz="2000" b="1" i="1" dirty="0" err="1">
                <a:solidFill>
                  <a:prstClr val="black"/>
                </a:solidFill>
              </a:rPr>
              <a:t>Pneumovax</a:t>
            </a:r>
            <a:r>
              <a:rPr lang="fr-FR" sz="2000" b="1" i="1" dirty="0">
                <a:solidFill>
                  <a:prstClr val="black"/>
                </a:solidFill>
              </a:rPr>
              <a:t>® ou </a:t>
            </a:r>
            <a:r>
              <a:rPr lang="fr-FR" sz="2000" b="1" i="1" dirty="0" err="1">
                <a:solidFill>
                  <a:prstClr val="black"/>
                </a:solidFill>
              </a:rPr>
              <a:t>séquence</a:t>
            </a:r>
            <a:r>
              <a:rPr lang="fr-FR" sz="2000" b="1" i="1" dirty="0">
                <a:solidFill>
                  <a:prstClr val="black"/>
                </a:solidFill>
              </a:rPr>
              <a:t> Prevenar13®-</a:t>
            </a:r>
            <a:r>
              <a:rPr lang="fr-FR" sz="2000" b="1" i="1" dirty="0" err="1">
                <a:solidFill>
                  <a:prstClr val="black"/>
                </a:solidFill>
              </a:rPr>
              <a:t>Pneumovax</a:t>
            </a:r>
            <a:r>
              <a:rPr lang="fr-FR" sz="2000" b="1" i="1" dirty="0">
                <a:solidFill>
                  <a:prstClr val="black"/>
                </a:solidFill>
              </a:rPr>
              <a:t>®) du fait de la </a:t>
            </a:r>
            <a:r>
              <a:rPr lang="fr-FR" sz="2000" b="1" i="1" dirty="0" err="1">
                <a:solidFill>
                  <a:prstClr val="black"/>
                </a:solidFill>
              </a:rPr>
              <a:t>pandémie</a:t>
            </a:r>
            <a:r>
              <a:rPr lang="fr-FR" sz="2000" b="1" i="1" dirty="0">
                <a:solidFill>
                  <a:prstClr val="black"/>
                </a:solidFill>
              </a:rPr>
              <a:t> ? </a:t>
            </a:r>
          </a:p>
        </p:txBody>
      </p:sp>
    </p:spTree>
    <p:extLst>
      <p:ext uri="{BB962C8B-B14F-4D97-AF65-F5344CB8AC3E}">
        <p14:creationId xmlns:p14="http://schemas.microsoft.com/office/powerpoint/2010/main" val="2409589120"/>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7100</TotalTime>
  <Words>4359</Words>
  <Application>Microsoft Macintosh PowerPoint</Application>
  <PresentationFormat>Grand écran</PresentationFormat>
  <Paragraphs>521</Paragraphs>
  <Slides>50</Slides>
  <Notes>17</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50</vt:i4>
      </vt:variant>
    </vt:vector>
  </HeadingPairs>
  <TitlesOfParts>
    <vt:vector size="57" baseType="lpstr">
      <vt:lpstr>Arial</vt:lpstr>
      <vt:lpstr>Calibri</vt:lpstr>
      <vt:lpstr>Times New Roman</vt:lpstr>
      <vt:lpstr>Trebuchet MS</vt:lpstr>
      <vt:lpstr>Wingdings</vt:lpstr>
      <vt:lpstr>Wingdings 3</vt:lpstr>
      <vt:lpstr>Facette</vt:lpstr>
      <vt:lpstr>Pandémie COVID–19 (SARS-CoV-2) </vt:lpstr>
      <vt:lpstr>Présentation PowerPoint</vt:lpstr>
      <vt:lpstr>Présentation PowerPoint</vt:lpstr>
      <vt:lpstr>Vaccinations et COVID-19</vt:lpstr>
      <vt:lpstr>BCG et COVID-19</vt:lpstr>
      <vt:lpstr>BCG et COVID-19</vt:lpstr>
      <vt:lpstr>BCG et COVID-19</vt:lpstr>
      <vt:lpstr>BCG et COVID-19</vt:lpstr>
      <vt:lpstr>Vaccination anti-pneumococcique et COVID-19</vt:lpstr>
      <vt:lpstr>Vaccination antipneumococcique et COVID-19</vt:lpstr>
      <vt:lpstr>Vaccination antigrippale et COVID-19</vt:lpstr>
      <vt:lpstr>Vaccination antigrippale et COVID-19</vt:lpstr>
      <vt:lpstr>Pandémie SARS-CoV-2 et Vaccination Grippe</vt:lpstr>
      <vt:lpstr>Les mesures de distanciation, masques et lavages des mains, vont limiter l’épidémie de grippe : c’est vrai, mais jusqu’à quel point? </vt:lpstr>
      <vt:lpstr>Présentation PowerPoint</vt:lpstr>
      <vt:lpstr>Présentation PowerPoint</vt:lpstr>
      <vt:lpstr>Présentation PowerPoint</vt:lpstr>
      <vt:lpstr>Présentation PowerPoint</vt:lpstr>
      <vt:lpstr>Vaccination contre le Rotavirus et COVID-19</vt:lpstr>
      <vt:lpstr>Vaccination contre le Rotavirus et COVID-19</vt:lpstr>
      <vt:lpstr>Vaccination contre le Rotavirus et COVID-19</vt:lpstr>
      <vt:lpstr>Vaccination contre les Rotavirus et COVID-19</vt:lpstr>
      <vt:lpstr>Vaccination contre les Rotavirus et COVID-19</vt:lpstr>
      <vt:lpstr>Vaccination contre les Rotavirus et COVID-19</vt:lpstr>
      <vt:lpstr>Vaccins contre le Sars-CoV-2 et la COVID-19</vt:lpstr>
      <vt:lpstr>≠ types de vaccins contre le SARS-CoV-2</vt:lpstr>
      <vt:lpstr>Vaccins contre le SARS-CoV-2</vt:lpstr>
      <vt:lpstr>Présentation PowerPoint</vt:lpstr>
      <vt:lpstr>Vaccins contre le SARS-CoV-2</vt:lpstr>
      <vt:lpstr>Vaccins contre le SARS-CoV-2</vt:lpstr>
      <vt:lpstr>Défis particuliers liés au SARS-CoV-2 et à la COVID-19 </vt:lpstr>
      <vt:lpstr>Défis particuliers liés au SARS-CoV-2 et à la COVID-19 </vt:lpstr>
      <vt:lpstr>Défis particuliers liés au SARS-CoV-2 et à la COVID-19 </vt:lpstr>
      <vt:lpstr>Vaccins contre le Sars-CoV-2 : Le risque d’un vaccin qui augmenterait la sévérité de la COVID‐19 </vt:lpstr>
      <vt:lpstr>Vaccins contre le Sars-CoV-2 : Difficulté d’induire de bonnes réponses vaccinales chez les personnes vulnérables</vt:lpstr>
      <vt:lpstr>Vaccins contre le SARS-CoV-2 : cibles antigéniques</vt:lpstr>
      <vt:lpstr>Vaccins contre le Sars-CoV-2 :     Choix des défenses immunitaires à induire</vt:lpstr>
      <vt:lpstr>Vaccins contre le SARS-CoV-2 : Type de vaccins</vt:lpstr>
      <vt:lpstr>Vaccins contre le Sars-CoV-2 : Vaccins ARN-ADN</vt:lpstr>
      <vt:lpstr>Vaccins contre le Sars-CoV-2 : 1er vaccin mRNA     </vt:lpstr>
      <vt:lpstr>Vaccins contre le Sars-CoV-2 : 1er vaccin mRNA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Réponses et questions posées par les premières études vaccins chez l’homme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genevieve Monguillot</dc:creator>
  <cp:lastModifiedBy>Stéphane Béchet</cp:lastModifiedBy>
  <cp:revision>66</cp:revision>
  <dcterms:created xsi:type="dcterms:W3CDTF">2020-05-30T13:17:47Z</dcterms:created>
  <dcterms:modified xsi:type="dcterms:W3CDTF">2020-10-08T07:26:57Z</dcterms:modified>
</cp:coreProperties>
</file>